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3.xml" ContentType="application/vnd.openxmlformats-officedocument.themeOverride+xml"/>
  <Override PartName="/ppt/notesSlides/notesSlide7.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4.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5.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6.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7.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8.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9.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0.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1.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12.xml" ContentType="application/vnd.openxmlformats-officedocument.themeOverride+xml"/>
  <Override PartName="/ppt/notesSlides/notesSlide13.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14.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837" r:id="rId2"/>
    <p:sldMasterId id="2147483856" r:id="rId3"/>
    <p:sldMasterId id="2147483864" r:id="rId4"/>
    <p:sldMasterId id="2147483872" r:id="rId5"/>
    <p:sldMasterId id="2147483880" r:id="rId6"/>
    <p:sldMasterId id="2147483967" r:id="rId7"/>
    <p:sldMasterId id="2147483975" r:id="rId8"/>
    <p:sldMasterId id="2147483983" r:id="rId9"/>
    <p:sldMasterId id="2147483992" r:id="rId10"/>
  </p:sldMasterIdLst>
  <p:notesMasterIdLst>
    <p:notesMasterId r:id="rId38"/>
  </p:notesMasterIdLst>
  <p:handoutMasterIdLst>
    <p:handoutMasterId r:id="rId39"/>
  </p:handoutMasterIdLst>
  <p:sldIdLst>
    <p:sldId id="2142532803" r:id="rId11"/>
    <p:sldId id="591" r:id="rId12"/>
    <p:sldId id="2142532826" r:id="rId13"/>
    <p:sldId id="2142532813" r:id="rId14"/>
    <p:sldId id="2142532810" r:id="rId15"/>
    <p:sldId id="2142532811" r:id="rId16"/>
    <p:sldId id="2142532820" r:id="rId17"/>
    <p:sldId id="732" r:id="rId18"/>
    <p:sldId id="723" r:id="rId19"/>
    <p:sldId id="726" r:id="rId20"/>
    <p:sldId id="2142532831" r:id="rId21"/>
    <p:sldId id="2142532829" r:id="rId22"/>
    <p:sldId id="741" r:id="rId23"/>
    <p:sldId id="602" r:id="rId24"/>
    <p:sldId id="629" r:id="rId25"/>
    <p:sldId id="630" r:id="rId26"/>
    <p:sldId id="631" r:id="rId27"/>
    <p:sldId id="632" r:id="rId28"/>
    <p:sldId id="634" r:id="rId29"/>
    <p:sldId id="637" r:id="rId30"/>
    <p:sldId id="636" r:id="rId31"/>
    <p:sldId id="611" r:id="rId32"/>
    <p:sldId id="737" r:id="rId33"/>
    <p:sldId id="739" r:id="rId34"/>
    <p:sldId id="2142532833" r:id="rId35"/>
    <p:sldId id="740" r:id="rId36"/>
    <p:sldId id="742" r:id="rId3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man" initials="K" lastIdx="1" clrIdx="0">
    <p:extLst>
      <p:ext uri="{19B8F6BF-5375-455C-9EA6-DF929625EA0E}">
        <p15:presenceInfo xmlns:p15="http://schemas.microsoft.com/office/powerpoint/2012/main" userId="Karman" providerId="None"/>
      </p:ext>
    </p:extLst>
  </p:cmAuthor>
  <p:cmAuthor id="2" name="Goyal, Karman" initials="GK" lastIdx="1" clrIdx="1">
    <p:extLst>
      <p:ext uri="{19B8F6BF-5375-455C-9EA6-DF929625EA0E}">
        <p15:presenceInfo xmlns:p15="http://schemas.microsoft.com/office/powerpoint/2012/main" userId="Goyal, Kar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1C"/>
    <a:srgbClr val="61B446"/>
    <a:srgbClr val="98E433"/>
    <a:srgbClr val="431805"/>
    <a:srgbClr val="F29B1C"/>
    <a:srgbClr val="FBC313"/>
    <a:srgbClr val="189CD8"/>
    <a:srgbClr val="0F999C"/>
    <a:srgbClr val="15596B"/>
    <a:srgbClr val="E92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3792" autoAdjust="0"/>
  </p:normalViewPr>
  <p:slideViewPr>
    <p:cSldViewPr snapToGrid="0">
      <p:cViewPr varScale="1">
        <p:scale>
          <a:sx n="77" d="100"/>
          <a:sy n="77" d="100"/>
        </p:scale>
        <p:origin x="926" y="67"/>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p:cViewPr varScale="1">
        <p:scale>
          <a:sx n="51" d="100"/>
          <a:sy n="51" d="100"/>
        </p:scale>
        <p:origin x="2624"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handoutMaster" Target="handoutMasters/handoutMaster1.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C:\Users\lalithk\Documents\CG\MBR\August\Testing%20platform%20-%20graphs.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C:\Users\lalithk\Documents\CG\MBR\August\Testing%20platform%20-%20graphs.xlsx" TargetMode="External"/></Relationships>
</file>

<file path=ppt/charts/_rels/chart16.xml.rels><?xml version="1.0" encoding="UTF-8" standalone="yes"?>
<Relationships xmlns="http://schemas.openxmlformats.org/package/2006/relationships"><Relationship Id="rId3" Type="http://schemas.openxmlformats.org/officeDocument/2006/relationships/oleObject" Target="file:///C:\GAPC\Part3\MBR\PT%20Graphs%20%20Copy.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GAPC\Part3\MBR\PT%20Graphs%20%20Copy.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GAPC\Part3\MBR\PT%20Graphs%20%20Copy.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lalithk\Documents\CG\MBR\October\Neha%20-%20File%20with%20Graphs_MBR_Sep-2021.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2.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3.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4.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package" Target="../embeddings/Microsoft_Excel_Worksheet5.xlsx"/></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6.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7.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package" Target="../embeddings/Microsoft_Excel_Worksheet8.xlsx"/></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package" Target="../embeddings/Microsoft_Excel_Worksheet9.xlsx"/></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package" Target="../embeddings/Microsoft_Excel_Worksheet10.xlsx"/></Relationships>
</file>

<file path=ppt/charts/_rels/chart29.xml.rels><?xml version="1.0" encoding="UTF-8" standalone="yes"?>
<Relationships xmlns="http://schemas.openxmlformats.org/package/2006/relationships"><Relationship Id="rId3" Type="http://schemas.openxmlformats.org/officeDocument/2006/relationships/oleObject" Target="file:///C:\GAPC\Part3\MBR\PT%20Graphs%20%20Copy.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alithk\Documents\CG\MBR\Feb%202022\Reusability_Defect%20Density_Cycle%20Time%20Savings%20-%20graphs%20file_Feb.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C:\GAPC\Part3\MBR\PT%20Graphs%20%20Copy.xlsx" TargetMode="External"/><Relationship Id="rId2" Type="http://schemas.microsoft.com/office/2011/relationships/chartColorStyle" Target="colors30.xml"/><Relationship Id="rId1" Type="http://schemas.microsoft.com/office/2011/relationships/chartStyle" Target="style30.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alithk\Documents\CG\MBR\Feb%202022\Reusability_Defect%20Density_Cycle%20Time%20Savings%20-%20graphs%20file_Fe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alithk\Documents\CG\MBR\Feb%202022\Reusability_Defect%20Density_Cycle%20Time%20Savings%20-%20graphs%20file_Feb.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alithk\Documents\CG\MBR\Feb%202022\GE%20Deck_Corp_YTD_Feb_2022.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t" anchorCtr="0"/>
          <a:lstStyle/>
          <a:p>
            <a:pPr algn="ctr">
              <a:defRPr sz="1400" b="0" i="0" u="none" strike="noStrike" kern="1200" spc="0" baseline="0">
                <a:solidFill>
                  <a:schemeClr val="tx1">
                    <a:lumMod val="65000"/>
                    <a:lumOff val="35000"/>
                  </a:schemeClr>
                </a:solidFill>
                <a:latin typeface="+mn-lt"/>
                <a:ea typeface="+mn-ea"/>
                <a:cs typeface="+mn-cs"/>
              </a:defRPr>
            </a:pPr>
            <a:r>
              <a:rPr lang="en-US" b="1" dirty="0">
                <a:solidFill>
                  <a:schemeClr val="accent1"/>
                </a:solidFill>
                <a:latin typeface="Segoe UI" panose="020B0502040204020203" pitchFamily="34" charset="0"/>
              </a:rPr>
              <a:t>Business - Wise Projects</a:t>
            </a:r>
          </a:p>
        </c:rich>
      </c:tx>
      <c:layout>
        <c:manualLayout>
          <c:xMode val="edge"/>
          <c:yMode val="edge"/>
          <c:x val="0.21632004284156212"/>
          <c:y val="1.4550264550264549E-2"/>
        </c:manualLayout>
      </c:layout>
      <c:overlay val="0"/>
      <c:spPr>
        <a:noFill/>
        <a:ln>
          <a:noFill/>
        </a:ln>
        <a:effectLst/>
      </c:spPr>
      <c:txPr>
        <a:bodyPr rot="0" spcFirstLastPara="1" vertOverflow="ellipsis" vert="horz" wrap="square" anchor="t" anchorCtr="0"/>
        <a:lstStyle/>
        <a:p>
          <a:pPr algn="ct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scene3d>
              <a:camera prst="orthographicFront"/>
              <a:lightRig rig="threePt" dir="t"/>
            </a:scene3d>
            <a:sp3d>
              <a:bevelT w="190500" h="38100"/>
            </a:sp3d>
          </c:spPr>
          <c:dPt>
            <c:idx val="0"/>
            <c:bubble3D val="0"/>
            <c:spPr>
              <a:solidFill>
                <a:schemeClr val="accent1"/>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1-184D-49D9-A68E-6EE89C06BB02}"/>
              </c:ext>
            </c:extLst>
          </c:dPt>
          <c:dPt>
            <c:idx val="1"/>
            <c:bubble3D val="0"/>
            <c:spPr>
              <a:solidFill>
                <a:schemeClr val="accent2"/>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3-184D-49D9-A68E-6EE89C06BB02}"/>
              </c:ext>
            </c:extLst>
          </c:dPt>
          <c:dPt>
            <c:idx val="2"/>
            <c:bubble3D val="0"/>
            <c:spPr>
              <a:solidFill>
                <a:schemeClr val="accent3"/>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5-184D-49D9-A68E-6EE89C06BB02}"/>
              </c:ext>
            </c:extLst>
          </c:dPt>
          <c:dPt>
            <c:idx val="3"/>
            <c:bubble3D val="0"/>
            <c:spPr>
              <a:solidFill>
                <a:schemeClr val="accent4"/>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7-184D-49D9-A68E-6EE89C06BB02}"/>
              </c:ext>
            </c:extLst>
          </c:dPt>
          <c:dPt>
            <c:idx val="4"/>
            <c:bubble3D val="0"/>
            <c:spPr>
              <a:solidFill>
                <a:schemeClr val="accent5"/>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9-184D-49D9-A68E-6EE89C06BB02}"/>
              </c:ext>
            </c:extLst>
          </c:dPt>
          <c:dPt>
            <c:idx val="5"/>
            <c:bubble3D val="0"/>
            <c:spPr>
              <a:solidFill>
                <a:schemeClr val="accent6"/>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B-184D-49D9-A68E-6EE89C06BB02}"/>
              </c:ext>
            </c:extLst>
          </c:dPt>
          <c:dLbls>
            <c:dLbl>
              <c:idx val="0"/>
              <c:layout>
                <c:manualLayout>
                  <c:x val="1.4439698483177893E-2"/>
                  <c:y val="-3.9599391354236985E-2"/>
                </c:manualLayout>
              </c:layout>
              <c:tx>
                <c:rich>
                  <a:bodyPr/>
                  <a:lstStyle/>
                  <a:p>
                    <a:fld id="{F62B1F5F-38AA-451B-93FB-2C1356924C39}" type="CATEGORYNAME">
                      <a:rPr lang="en-US">
                        <a:latin typeface="Segoe UI" panose="020B0502040204020203" pitchFamily="34" charset="0"/>
                      </a:rPr>
                      <a:pPr/>
                      <a:t>[CATEGORY NAME]</a:t>
                    </a:fld>
                    <a:r>
                      <a:rPr lang="en-US" baseline="0" dirty="0">
                        <a:latin typeface="Segoe UI" panose="020B0502040204020203" pitchFamily="34" charset="0"/>
                      </a:rPr>
                      <a:t>
</a:t>
                    </a:r>
                    <a:fld id="{08D1D2EF-1A13-4512-BCC2-F21D8F3B5268}"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84D-49D9-A68E-6EE89C06BB02}"/>
                </c:ext>
              </c:extLst>
            </c:dLbl>
            <c:dLbl>
              <c:idx val="1"/>
              <c:layout>
                <c:manualLayout>
                  <c:x val="2.0038634720823491E-2"/>
                  <c:y val="8.1129729407623599E-2"/>
                </c:manualLayout>
              </c:layout>
              <c:tx>
                <c:rich>
                  <a:bodyPr rot="0" spcFirstLastPara="1" vertOverflow="clip" horzOverflow="clip" vert="horz" wrap="square" lIns="38100" tIns="19050" rIns="38100" bIns="19050" anchor="ctr" anchorCtr="1">
                    <a:noAutofit/>
                  </a:bodyPr>
                  <a:lstStyle/>
                  <a:p>
                    <a:pPr>
                      <a:defRPr sz="900" b="1" i="0" u="none" strike="noStrike" kern="1200" baseline="0">
                        <a:solidFill>
                          <a:sysClr val="windowText" lastClr="000000"/>
                        </a:solidFill>
                        <a:latin typeface="+mn-lt"/>
                        <a:ea typeface="+mn-ea"/>
                        <a:cs typeface="+mn-cs"/>
                      </a:defRPr>
                    </a:pPr>
                    <a:fld id="{3CCBA80A-9051-47F5-B723-155CA92863BA}" type="CATEGORYNAME">
                      <a:rPr lang="en-US">
                        <a:latin typeface="Segoe UI" panose="020B0502040204020203" pitchFamily="34" charset="0"/>
                      </a:rPr>
                      <a:pPr>
                        <a:defRPr b="1">
                          <a:solidFill>
                            <a:sysClr val="windowText" lastClr="000000"/>
                          </a:solidFill>
                        </a:defRPr>
                      </a:pPr>
                      <a:t>[CATEGORY NAME]</a:t>
                    </a:fld>
                    <a:r>
                      <a:rPr lang="en-US" baseline="0" dirty="0">
                        <a:latin typeface="Segoe UI" panose="020B0502040204020203" pitchFamily="34" charset="0"/>
                      </a:rPr>
                      <a:t>
</a:t>
                    </a:r>
                    <a:fld id="{A5F52E9E-12E1-4EBC-9783-0226C39DDD64}" type="PERCENTAGE">
                      <a:rPr lang="en-US" baseline="0">
                        <a:latin typeface="Segoe UI" panose="020B0502040204020203" pitchFamily="34" charset="0"/>
                      </a:rPr>
                      <a:pPr>
                        <a:defRPr b="1">
                          <a:solidFill>
                            <a:sysClr val="windowText" lastClr="000000"/>
                          </a:solidFill>
                        </a:defRPr>
                      </a:pPr>
                      <a:t>[PERCENTAGE]</a:t>
                    </a:fld>
                    <a:endParaRPr lang="en-US" baseline="0" dirty="0">
                      <a:latin typeface="Segoe UI" panose="020B0502040204020203" pitchFamily="34" charset="0"/>
                    </a:endParaRPr>
                  </a:p>
                </c:rich>
              </c:tx>
              <c:spPr>
                <a:noFill/>
                <a:ln>
                  <a:noFill/>
                </a:ln>
                <a:effectLst/>
              </c:spPr>
              <c:txPr>
                <a:bodyPr rot="0" spcFirstLastPara="1" vertOverflow="clip" horzOverflow="clip" vert="horz" wrap="square" lIns="38100" tIns="19050" rIns="38100" bIns="19050" anchor="ctr" anchorCtr="1">
                  <a:noAutofit/>
                </a:bodyPr>
                <a:lstStyle/>
                <a:p>
                  <a:pPr>
                    <a:defRPr sz="900" b="1" i="0" u="none" strike="noStrike" kern="1200" baseline="0">
                      <a:solidFill>
                        <a:sysClr val="windowText" lastClr="00000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551628317613106"/>
                      <c:h val="0.16035674790258339"/>
                    </c:manualLayout>
                  </c15:layout>
                  <c15:dlblFieldTable/>
                  <c15:showDataLabelsRange val="0"/>
                </c:ext>
                <c:ext xmlns:c16="http://schemas.microsoft.com/office/drawing/2014/chart" uri="{C3380CC4-5D6E-409C-BE32-E72D297353CC}">
                  <c16:uniqueId val="{00000003-184D-49D9-A68E-6EE89C06BB02}"/>
                </c:ext>
              </c:extLst>
            </c:dLbl>
            <c:dLbl>
              <c:idx val="2"/>
              <c:layout>
                <c:manualLayout>
                  <c:x val="3.970902870572264E-2"/>
                  <c:y val="4.6199289913276251E-2"/>
                </c:manualLayout>
              </c:layout>
              <c:tx>
                <c:rich>
                  <a:bodyPr/>
                  <a:lstStyle/>
                  <a:p>
                    <a:fld id="{D575B873-7997-4DAA-A0AD-39E7D17DD529}" type="CATEGORYNAME">
                      <a:rPr lang="en-US">
                        <a:latin typeface="Segoe UI" panose="020B0502040204020203" pitchFamily="34" charset="0"/>
                      </a:rPr>
                      <a:pPr/>
                      <a:t>[CATEGORY NAME]</a:t>
                    </a:fld>
                    <a:r>
                      <a:rPr lang="en-US" baseline="0" dirty="0">
                        <a:latin typeface="Segoe UI" panose="020B0502040204020203" pitchFamily="34" charset="0"/>
                      </a:rPr>
                      <a:t>
</a:t>
                    </a:r>
                    <a:fld id="{9547CCEA-7D3A-45F4-B32D-9A3AB8A3517F}"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25957433019554133"/>
                      <c:h val="0.1508736810596423"/>
                    </c:manualLayout>
                  </c15:layout>
                  <c15:dlblFieldTable/>
                  <c15:showDataLabelsRange val="0"/>
                </c:ext>
                <c:ext xmlns:c16="http://schemas.microsoft.com/office/drawing/2014/chart" uri="{C3380CC4-5D6E-409C-BE32-E72D297353CC}">
                  <c16:uniqueId val="{00000005-184D-49D9-A68E-6EE89C06BB02}"/>
                </c:ext>
              </c:extLst>
            </c:dLbl>
            <c:dLbl>
              <c:idx val="3"/>
              <c:layout>
                <c:manualLayout>
                  <c:x val="2.8879396966355785E-2"/>
                  <c:y val="2.19996618634649E-2"/>
                </c:manualLayout>
              </c:layout>
              <c:tx>
                <c:rich>
                  <a:bodyPr/>
                  <a:lstStyle/>
                  <a:p>
                    <a:fld id="{843472F3-F536-4DC0-B19E-95952CB45868}" type="CATEGORYNAME">
                      <a:rPr lang="en-US">
                        <a:latin typeface="Segoe UI" panose="020B0502040204020203" pitchFamily="34" charset="0"/>
                      </a:rPr>
                      <a:pPr/>
                      <a:t>[CATEGORY NAME]</a:t>
                    </a:fld>
                    <a:r>
                      <a:rPr lang="en-US" baseline="0" dirty="0">
                        <a:latin typeface="Segoe UI" panose="020B0502040204020203" pitchFamily="34" charset="0"/>
                      </a:rPr>
                      <a:t>
</a:t>
                    </a:r>
                    <a:fld id="{39C3E3D7-8111-4EEE-A7DD-7114ED6B68EE}"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84D-49D9-A68E-6EE89C06BB02}"/>
                </c:ext>
              </c:extLst>
            </c:dLbl>
            <c:dLbl>
              <c:idx val="4"/>
              <c:layout>
                <c:manualLayout>
                  <c:x val="5.0538944691122627E-2"/>
                  <c:y val="8.7998647453859605E-3"/>
                </c:manualLayout>
              </c:layout>
              <c:tx>
                <c:rich>
                  <a:bodyPr/>
                  <a:lstStyle/>
                  <a:p>
                    <a:fld id="{8007A661-9B8A-48DA-B340-6023419C619D}" type="CATEGORYNAME">
                      <a:rPr lang="en-US">
                        <a:latin typeface="Segoe UI" panose="020B0502040204020203" pitchFamily="34" charset="0"/>
                      </a:rPr>
                      <a:pPr/>
                      <a:t>[CATEGORY NAME]</a:t>
                    </a:fld>
                    <a:r>
                      <a:rPr lang="en-US" baseline="0" dirty="0">
                        <a:latin typeface="Segoe UI" panose="020B0502040204020203" pitchFamily="34" charset="0"/>
                      </a:rPr>
                      <a:t>
</a:t>
                    </a:r>
                    <a:fld id="{ED1B9A68-17C6-4D63-8228-121561B090EE}"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84D-49D9-A68E-6EE89C06BB02}"/>
                </c:ext>
              </c:extLst>
            </c:dLbl>
            <c:dLbl>
              <c:idx val="5"/>
              <c:layout>
                <c:manualLayout>
                  <c:x val="6.6408116474928502E-2"/>
                  <c:y val="4.3999323726929803E-3"/>
                </c:manualLayout>
              </c:layout>
              <c:tx>
                <c:rich>
                  <a:bodyPr/>
                  <a:lstStyle/>
                  <a:p>
                    <a:fld id="{91C9A7FD-0F7C-40D8-966D-F517997E3FE0}" type="CATEGORYNAME">
                      <a:rPr lang="en-US">
                        <a:latin typeface="Segoe UI" panose="020B0502040204020203" pitchFamily="34" charset="0"/>
                      </a:rPr>
                      <a:pPr/>
                      <a:t>[CATEGORY NAME]</a:t>
                    </a:fld>
                    <a:r>
                      <a:rPr lang="en-US" baseline="0" dirty="0">
                        <a:latin typeface="Segoe UI" panose="020B0502040204020203" pitchFamily="34" charset="0"/>
                      </a:rPr>
                      <a:t>
</a:t>
                    </a:r>
                    <a:fld id="{8490F44D-EBBE-4626-B44F-CCB72A41D74A}"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184D-49D9-A68E-6EE89C06BB02}"/>
                </c:ext>
              </c:extLst>
            </c:dLbl>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Technology!$B$2:$B$7</c:f>
              <c:strCache>
                <c:ptCount val="6"/>
                <c:pt idx="0">
                  <c:v>Web</c:v>
                </c:pt>
                <c:pt idx="1">
                  <c:v>SAP ERP</c:v>
                </c:pt>
                <c:pt idx="2">
                  <c:v>OTM</c:v>
                </c:pt>
                <c:pt idx="3">
                  <c:v>DataLake</c:v>
                </c:pt>
                <c:pt idx="4">
                  <c:v>SFDC</c:v>
                </c:pt>
                <c:pt idx="5">
                  <c:v>DevOps</c:v>
                </c:pt>
              </c:strCache>
            </c:strRef>
          </c:cat>
          <c:val>
            <c:numRef>
              <c:f>Technology!$C$2:$C$7</c:f>
              <c:numCache>
                <c:formatCode>General</c:formatCode>
                <c:ptCount val="6"/>
                <c:pt idx="0">
                  <c:v>13</c:v>
                </c:pt>
                <c:pt idx="1">
                  <c:v>1</c:v>
                </c:pt>
                <c:pt idx="2">
                  <c:v>1</c:v>
                </c:pt>
                <c:pt idx="3">
                  <c:v>1</c:v>
                </c:pt>
                <c:pt idx="4">
                  <c:v>1</c:v>
                </c:pt>
                <c:pt idx="5">
                  <c:v>1</c:v>
                </c:pt>
              </c:numCache>
            </c:numRef>
          </c:val>
          <c:extLst>
            <c:ext xmlns:c16="http://schemas.microsoft.com/office/drawing/2014/chart" uri="{C3380CC4-5D6E-409C-BE32-E72D297353CC}">
              <c16:uniqueId val="{0000000C-184D-49D9-A68E-6EE89C06BB02}"/>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Aut. TS Maintained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Automation Metrics'!$D$1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Metrics'!$D$2:$D$3</c:f>
              <c:numCache>
                <c:formatCode>General</c:formatCode>
                <c:ptCount val="2"/>
                <c:pt idx="0">
                  <c:v>324.5</c:v>
                </c:pt>
                <c:pt idx="1">
                  <c:v>167</c:v>
                </c:pt>
              </c:numCache>
            </c:numRef>
          </c:val>
          <c:extLst>
            <c:ext xmlns:c16="http://schemas.microsoft.com/office/drawing/2014/chart" uri="{C3380CC4-5D6E-409C-BE32-E72D297353CC}">
              <c16:uniqueId val="{00000000-D0E8-4E96-80EC-1FECB3716849}"/>
            </c:ext>
          </c:extLst>
        </c:ser>
        <c:ser>
          <c:idx val="1"/>
          <c:order val="1"/>
          <c:tx>
            <c:strRef>
              <c:f>'Test Automation Metrics'!$E$1</c:f>
              <c:strCache>
                <c:ptCount val="1"/>
                <c:pt idx="0">
                  <c:v>Effort in PDs</c:v>
                </c:pt>
              </c:strCache>
            </c:strRef>
          </c:tx>
          <c:spPr>
            <a:solidFill>
              <a:schemeClr val="accent2"/>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Metrics'!$E$2:$E$3</c:f>
              <c:numCache>
                <c:formatCode>0</c:formatCode>
                <c:ptCount val="2"/>
                <c:pt idx="0">
                  <c:v>104.59375</c:v>
                </c:pt>
                <c:pt idx="1">
                  <c:v>71.724999999999994</c:v>
                </c:pt>
              </c:numCache>
            </c:numRef>
          </c:val>
          <c:extLst>
            <c:ext xmlns:c16="http://schemas.microsoft.com/office/drawing/2014/chart" uri="{C3380CC4-5D6E-409C-BE32-E72D297353CC}">
              <c16:uniqueId val="{00000001-D0E8-4E96-80EC-1FECB3716849}"/>
            </c:ext>
          </c:extLst>
        </c:ser>
        <c:dLbls>
          <c:showLegendKey val="0"/>
          <c:showVal val="0"/>
          <c:showCatName val="0"/>
          <c:showSerName val="0"/>
          <c:showPercent val="0"/>
          <c:showBubbleSize val="0"/>
        </c:dLbls>
        <c:gapWidth val="219"/>
        <c:overlap val="-27"/>
        <c:axId val="288937616"/>
        <c:axId val="287183152"/>
      </c:barChart>
      <c:catAx>
        <c:axId val="28893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183152"/>
        <c:crosses val="autoZero"/>
        <c:auto val="1"/>
        <c:lblAlgn val="ctr"/>
        <c:lblOffset val="100"/>
        <c:noMultiLvlLbl val="0"/>
      </c:catAx>
      <c:valAx>
        <c:axId val="287183152"/>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937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Aut. TS Executed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Automation Metrics'!$F$1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Metrics'!$F$2:$F$3</c:f>
              <c:numCache>
                <c:formatCode>General</c:formatCode>
                <c:ptCount val="2"/>
                <c:pt idx="0">
                  <c:v>22053</c:v>
                </c:pt>
                <c:pt idx="1">
                  <c:v>8547</c:v>
                </c:pt>
              </c:numCache>
            </c:numRef>
          </c:val>
          <c:extLst>
            <c:ext xmlns:c16="http://schemas.microsoft.com/office/drawing/2014/chart" uri="{C3380CC4-5D6E-409C-BE32-E72D297353CC}">
              <c16:uniqueId val="{00000000-21A0-488A-92A7-6083CB824A88}"/>
            </c:ext>
          </c:extLst>
        </c:ser>
        <c:ser>
          <c:idx val="1"/>
          <c:order val="1"/>
          <c:tx>
            <c:strRef>
              <c:f>'Test Automation Metrics'!$G$1</c:f>
              <c:strCache>
                <c:ptCount val="1"/>
                <c:pt idx="0">
                  <c:v>Effort in PDs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Metrics'!$G$2:$G$3</c:f>
              <c:numCache>
                <c:formatCode>0</c:formatCode>
                <c:ptCount val="2"/>
                <c:pt idx="0">
                  <c:v>19.056249999999999</c:v>
                </c:pt>
                <c:pt idx="1">
                  <c:v>14.2</c:v>
                </c:pt>
              </c:numCache>
            </c:numRef>
          </c:val>
          <c:extLst>
            <c:ext xmlns:c16="http://schemas.microsoft.com/office/drawing/2014/chart" uri="{C3380CC4-5D6E-409C-BE32-E72D297353CC}">
              <c16:uniqueId val="{00000001-21A0-488A-92A7-6083CB824A88}"/>
            </c:ext>
          </c:extLst>
        </c:ser>
        <c:dLbls>
          <c:showLegendKey val="0"/>
          <c:showVal val="0"/>
          <c:showCatName val="0"/>
          <c:showSerName val="0"/>
          <c:showPercent val="0"/>
          <c:showBubbleSize val="0"/>
        </c:dLbls>
        <c:gapWidth val="219"/>
        <c:overlap val="-27"/>
        <c:axId val="432712176"/>
        <c:axId val="432414648"/>
      </c:barChart>
      <c:catAx>
        <c:axId val="43271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414648"/>
        <c:crosses val="autoZero"/>
        <c:auto val="1"/>
        <c:lblAlgn val="ctr"/>
        <c:lblOffset val="100"/>
        <c:noMultiLvlLbl val="0"/>
      </c:catAx>
      <c:valAx>
        <c:axId val="432414648"/>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71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Automation TS Executed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554554233515957E-2"/>
          <c:y val="0.16282720361619066"/>
          <c:w val="0.92388317988073076"/>
          <c:h val="0.60702887277779405"/>
        </c:manualLayout>
      </c:layout>
      <c:barChart>
        <c:barDir val="col"/>
        <c:grouping val="clustered"/>
        <c:varyColors val="0"/>
        <c:ser>
          <c:idx val="0"/>
          <c:order val="0"/>
          <c:tx>
            <c:strRef>
              <c:f>'Test Automation Metrics'!$F$1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Metrics'!$A$3</c:f>
              <c:strCache>
                <c:ptCount val="1"/>
                <c:pt idx="0">
                  <c:v>Feb</c:v>
                </c:pt>
              </c:strCache>
            </c:strRef>
          </c:cat>
          <c:val>
            <c:numRef>
              <c:f>'Test Automation Metrics'!$F$3</c:f>
              <c:numCache>
                <c:formatCode>General</c:formatCode>
                <c:ptCount val="1"/>
                <c:pt idx="0">
                  <c:v>8547</c:v>
                </c:pt>
              </c:numCache>
            </c:numRef>
          </c:val>
          <c:extLst>
            <c:ext xmlns:c16="http://schemas.microsoft.com/office/drawing/2014/chart" uri="{C3380CC4-5D6E-409C-BE32-E72D297353CC}">
              <c16:uniqueId val="{00000000-598C-4941-8FEA-706FF526D3E4}"/>
            </c:ext>
          </c:extLst>
        </c:ser>
        <c:ser>
          <c:idx val="1"/>
          <c:order val="1"/>
          <c:tx>
            <c:strRef>
              <c:f>'Test Automation Metrics'!$G$1</c:f>
              <c:strCache>
                <c:ptCount val="1"/>
                <c:pt idx="0">
                  <c:v>Effort in PDs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Metrics'!$A$3</c:f>
              <c:strCache>
                <c:ptCount val="1"/>
                <c:pt idx="0">
                  <c:v>Feb</c:v>
                </c:pt>
              </c:strCache>
            </c:strRef>
          </c:cat>
          <c:val>
            <c:numRef>
              <c:f>'Test Automation Metrics'!$G$3</c:f>
              <c:numCache>
                <c:formatCode>0</c:formatCode>
                <c:ptCount val="1"/>
                <c:pt idx="0">
                  <c:v>14.2</c:v>
                </c:pt>
              </c:numCache>
            </c:numRef>
          </c:val>
          <c:extLst>
            <c:ext xmlns:c16="http://schemas.microsoft.com/office/drawing/2014/chart" uri="{C3380CC4-5D6E-409C-BE32-E72D297353CC}">
              <c16:uniqueId val="{00000001-598C-4941-8FEA-706FF526D3E4}"/>
            </c:ext>
          </c:extLst>
        </c:ser>
        <c:dLbls>
          <c:showLegendKey val="0"/>
          <c:showVal val="0"/>
          <c:showCatName val="0"/>
          <c:showSerName val="0"/>
          <c:showPercent val="0"/>
          <c:showBubbleSize val="0"/>
        </c:dLbls>
        <c:gapWidth val="219"/>
        <c:overlap val="-27"/>
        <c:axId val="432712176"/>
        <c:axId val="432414648"/>
      </c:barChart>
      <c:catAx>
        <c:axId val="43271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414648"/>
        <c:crosses val="autoZero"/>
        <c:auto val="1"/>
        <c:lblAlgn val="ctr"/>
        <c:lblOffset val="100"/>
        <c:noMultiLvlLbl val="0"/>
      </c:catAx>
      <c:valAx>
        <c:axId val="4324146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71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1" u="sng" dirty="0">
                <a:solidFill>
                  <a:schemeClr val="accent1"/>
                </a:solidFill>
                <a:latin typeface="Segoe UI" panose="020B0502040204020203" pitchFamily="34" charset="0"/>
                <a:cs typeface="Segoe UI" panose="020B0502040204020203" pitchFamily="34" charset="0"/>
              </a:rPr>
              <a:t>Projects Utilizing VM’s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 of Projects</c:v>
                </c:pt>
              </c:strCache>
            </c:strRef>
          </c:tx>
          <c:spPr>
            <a:solidFill>
              <a:schemeClr val="accent1"/>
            </a:solidFill>
            <a:ln>
              <a:noFill/>
            </a:ln>
            <a:effectLst/>
          </c:spPr>
          <c:invertIfNegative val="0"/>
          <c:dPt>
            <c:idx val="0"/>
            <c:invertIfNegative val="0"/>
            <c:bubble3D val="0"/>
            <c:spPr>
              <a:solidFill>
                <a:schemeClr val="accent1"/>
              </a:solidFill>
              <a:ln>
                <a:noFill/>
              </a:ln>
              <a:effectLst/>
              <a:scene3d>
                <a:camera prst="orthographicFront"/>
                <a:lightRig rig="threePt" dir="t"/>
              </a:scene3d>
              <a:sp3d>
                <a:bevelT w="190500" h="38100"/>
              </a:sp3d>
            </c:spPr>
            <c:extLst>
              <c:ext xmlns:c16="http://schemas.microsoft.com/office/drawing/2014/chart" uri="{C3380CC4-5D6E-409C-BE32-E72D297353CC}">
                <c16:uniqueId val="{00000000-FCAE-4225-B04A-C057144ACE9F}"/>
              </c:ext>
            </c:extLst>
          </c:dPt>
          <c:dPt>
            <c:idx val="1"/>
            <c:invertIfNegative val="0"/>
            <c:bubble3D val="0"/>
            <c:spPr>
              <a:solidFill>
                <a:schemeClr val="accent1"/>
              </a:solidFill>
              <a:ln>
                <a:noFill/>
              </a:ln>
              <a:effectLst/>
              <a:scene3d>
                <a:camera prst="orthographicFront"/>
                <a:lightRig rig="threePt" dir="t"/>
              </a:scene3d>
              <a:sp3d>
                <a:bevelT w="190500" h="38100"/>
              </a:sp3d>
            </c:spPr>
            <c:extLst>
              <c:ext xmlns:c16="http://schemas.microsoft.com/office/drawing/2014/chart" uri="{C3380CC4-5D6E-409C-BE32-E72D297353CC}">
                <c16:uniqueId val="{00000001-FCAE-4225-B04A-C057144ACE9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Jan</c:v>
                </c:pt>
                <c:pt idx="1">
                  <c:v>Feb</c:v>
                </c:pt>
              </c:strCache>
            </c:strRef>
          </c:cat>
          <c:val>
            <c:numRef>
              <c:f>Sheet1!$B$2:$B$3</c:f>
              <c:numCache>
                <c:formatCode>General</c:formatCode>
                <c:ptCount val="2"/>
                <c:pt idx="0">
                  <c:v>24</c:v>
                </c:pt>
                <c:pt idx="1">
                  <c:v>23</c:v>
                </c:pt>
              </c:numCache>
            </c:numRef>
          </c:val>
          <c:extLst>
            <c:ext xmlns:c16="http://schemas.microsoft.com/office/drawing/2014/chart" uri="{C3380CC4-5D6E-409C-BE32-E72D297353CC}">
              <c16:uniqueId val="{00000000-83DF-4170-B59D-7B8115A77EAC}"/>
            </c:ext>
          </c:extLst>
        </c:ser>
        <c:dLbls>
          <c:dLblPos val="outEnd"/>
          <c:showLegendKey val="0"/>
          <c:showVal val="1"/>
          <c:showCatName val="0"/>
          <c:showSerName val="0"/>
          <c:showPercent val="0"/>
          <c:showBubbleSize val="0"/>
        </c:dLbls>
        <c:gapWidth val="219"/>
        <c:overlap val="-27"/>
        <c:axId val="683106816"/>
        <c:axId val="683109440"/>
      </c:barChart>
      <c:catAx>
        <c:axId val="683106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83109440"/>
        <c:crosses val="autoZero"/>
        <c:auto val="1"/>
        <c:lblAlgn val="ctr"/>
        <c:lblOffset val="100"/>
        <c:noMultiLvlLbl val="0"/>
      </c:catAx>
      <c:valAx>
        <c:axId val="683109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mn-lt"/>
                <a:ea typeface="+mn-ea"/>
                <a:cs typeface="+mn-cs"/>
              </a:defRPr>
            </a:pPr>
            <a:endParaRPr lang="en-US"/>
          </a:p>
        </c:txPr>
        <c:crossAx val="68310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lang="en-US" sz="1400" b="1" i="0" u="none" strike="noStrike" kern="1200" spc="0" baseline="0" dirty="0">
                <a:solidFill>
                  <a:schemeClr val="accent1"/>
                </a:solidFill>
                <a:latin typeface="+mn-lt"/>
                <a:ea typeface="+mn-ea"/>
                <a:cs typeface="+mn-cs"/>
              </a:defRPr>
            </a:pPr>
            <a:r>
              <a:rPr lang="en-US" sz="1400" b="1" i="0" u="sng" strike="noStrike" kern="1200" spc="0" baseline="0" dirty="0">
                <a:solidFill>
                  <a:srgbClr val="0070C0"/>
                </a:solidFill>
                <a:latin typeface="Segoe UI" panose="020B0502040204020203" pitchFamily="34" charset="0"/>
                <a:ea typeface="+mn-ea"/>
                <a:cs typeface="+mn-cs"/>
              </a:rPr>
              <a:t>Tickets Resolved</a:t>
            </a:r>
          </a:p>
        </c:rich>
      </c:tx>
      <c:layout>
        <c:manualLayout>
          <c:xMode val="edge"/>
          <c:yMode val="edge"/>
          <c:x val="0.37646501116117698"/>
          <c:y val="5.0496129713147438E-2"/>
        </c:manualLayout>
      </c:layout>
      <c:overlay val="0"/>
      <c:spPr>
        <a:noFill/>
        <a:ln>
          <a:noFill/>
        </a:ln>
        <a:effectLst/>
      </c:spPr>
      <c:txPr>
        <a:bodyPr rot="0" spcFirstLastPara="1" vertOverflow="ellipsis" vert="horz" wrap="square" anchor="ctr" anchorCtr="1"/>
        <a:lstStyle/>
        <a:p>
          <a:pPr algn="ctr" rtl="0">
            <a:defRPr lang="en-US" sz="1400" b="1" i="0" u="none" strike="noStrike" kern="1200" spc="0" baseline="0" dirty="0">
              <a:solidFill>
                <a:schemeClr val="accent1"/>
              </a:solidFill>
              <a:latin typeface="+mn-lt"/>
              <a:ea typeface="+mn-ea"/>
              <a:cs typeface="+mn-cs"/>
            </a:defRPr>
          </a:pPr>
          <a:endParaRPr lang="en-US"/>
        </a:p>
      </c:txPr>
    </c:title>
    <c:autoTitleDeleted val="0"/>
    <c:plotArea>
      <c:layout>
        <c:manualLayout>
          <c:layoutTarget val="inner"/>
          <c:xMode val="edge"/>
          <c:yMode val="edge"/>
          <c:x val="0.12460113884826711"/>
          <c:y val="0.16613344566886865"/>
          <c:w val="0.83613124996944155"/>
          <c:h val="0.71456547024350969"/>
        </c:manualLayout>
      </c:layout>
      <c:barChart>
        <c:barDir val="bar"/>
        <c:grouping val="clustered"/>
        <c:varyColors val="0"/>
        <c:ser>
          <c:idx val="0"/>
          <c:order val="0"/>
          <c:tx>
            <c:strRef>
              <c:f>Sheet1!$B$1</c:f>
              <c:strCache>
                <c:ptCount val="1"/>
                <c:pt idx="0">
                  <c:v>Count</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VM</c:v>
                </c:pt>
                <c:pt idx="1">
                  <c:v>Jenkins</c:v>
                </c:pt>
                <c:pt idx="2">
                  <c:v>UFT</c:v>
                </c:pt>
                <c:pt idx="3">
                  <c:v>ITOPS</c:v>
                </c:pt>
                <c:pt idx="4">
                  <c:v>Others</c:v>
                </c:pt>
              </c:strCache>
              <c:extLst/>
            </c:strRef>
          </c:cat>
          <c:val>
            <c:numRef>
              <c:f>Sheet1!$B$2:$B$6</c:f>
              <c:numCache>
                <c:formatCode>General</c:formatCode>
                <c:ptCount val="5"/>
                <c:pt idx="0">
                  <c:v>2</c:v>
                </c:pt>
                <c:pt idx="1">
                  <c:v>2</c:v>
                </c:pt>
                <c:pt idx="2">
                  <c:v>0</c:v>
                </c:pt>
                <c:pt idx="3">
                  <c:v>0</c:v>
                </c:pt>
                <c:pt idx="4">
                  <c:v>0</c:v>
                </c:pt>
              </c:numCache>
              <c:extLst/>
            </c:numRef>
          </c:val>
          <c:extLst>
            <c:ext xmlns:c16="http://schemas.microsoft.com/office/drawing/2014/chart" uri="{C3380CC4-5D6E-409C-BE32-E72D297353CC}">
              <c16:uniqueId val="{00000000-3F55-467D-BC32-5D669A0C2A2E}"/>
            </c:ext>
          </c:extLst>
        </c:ser>
        <c:dLbls>
          <c:showLegendKey val="0"/>
          <c:showVal val="0"/>
          <c:showCatName val="0"/>
          <c:showSerName val="0"/>
          <c:showPercent val="0"/>
          <c:showBubbleSize val="0"/>
        </c:dLbls>
        <c:gapWidth val="182"/>
        <c:axId val="570431760"/>
        <c:axId val="570409128"/>
      </c:barChart>
      <c:catAx>
        <c:axId val="570431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570409128"/>
        <c:crosses val="autoZero"/>
        <c:auto val="1"/>
        <c:lblAlgn val="ctr"/>
        <c:lblOffset val="100"/>
        <c:noMultiLvlLbl val="0"/>
      </c:catAx>
      <c:valAx>
        <c:axId val="570409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0431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t" anchorCtr="0"/>
          <a:lstStyle/>
          <a:p>
            <a:pPr algn="ctr">
              <a:defRPr sz="1400" b="0" i="0" u="sng" strike="noStrike" kern="1200" spc="0" baseline="0">
                <a:solidFill>
                  <a:schemeClr val="tx1">
                    <a:lumMod val="65000"/>
                    <a:lumOff val="35000"/>
                  </a:schemeClr>
                </a:solidFill>
                <a:latin typeface="+mn-lt"/>
                <a:ea typeface="+mn-ea"/>
                <a:cs typeface="+mn-cs"/>
              </a:defRPr>
            </a:pPr>
            <a:r>
              <a:rPr lang="en-US" b="1" u="sng" dirty="0">
                <a:solidFill>
                  <a:schemeClr val="accent1"/>
                </a:solidFill>
                <a:latin typeface="Segoe UI" panose="020B0502040204020203" pitchFamily="34" charset="0"/>
              </a:rPr>
              <a:t>Tickets</a:t>
            </a:r>
            <a:r>
              <a:rPr lang="en-US" b="1" u="sng" baseline="0" dirty="0">
                <a:solidFill>
                  <a:schemeClr val="accent1"/>
                </a:solidFill>
                <a:latin typeface="Segoe UI" panose="020B0502040204020203" pitchFamily="34" charset="0"/>
              </a:rPr>
              <a:t> Resolved</a:t>
            </a:r>
            <a:endParaRPr lang="en-US" b="1" u="sng" dirty="0">
              <a:solidFill>
                <a:schemeClr val="accent1"/>
              </a:solidFill>
              <a:latin typeface="Segoe UI" panose="020B0502040204020203" pitchFamily="34" charset="0"/>
            </a:endParaRPr>
          </a:p>
        </c:rich>
      </c:tx>
      <c:layout>
        <c:manualLayout>
          <c:xMode val="edge"/>
          <c:yMode val="edge"/>
          <c:x val="0.37154680153572445"/>
          <c:y val="1.4550264550264549E-2"/>
        </c:manualLayout>
      </c:layout>
      <c:overlay val="0"/>
      <c:spPr>
        <a:noFill/>
        <a:ln>
          <a:noFill/>
        </a:ln>
        <a:effectLst/>
      </c:spPr>
      <c:txPr>
        <a:bodyPr rot="0" spcFirstLastPara="1" vertOverflow="ellipsis" vert="horz" wrap="square" anchor="t" anchorCtr="0"/>
        <a:lstStyle/>
        <a:p>
          <a:pPr algn="ctr">
            <a:defRPr sz="1400" b="0" i="0" u="sng"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Sheet1!$B$9</c:f>
              <c:strCache>
                <c:ptCount val="1"/>
                <c:pt idx="0">
                  <c:v>Count</c:v>
                </c:pt>
              </c:strCache>
            </c:strRef>
          </c:tx>
          <c:spPr>
            <a:scene3d>
              <a:camera prst="orthographicFront"/>
              <a:lightRig rig="threePt" dir="t"/>
            </a:scene3d>
            <a:sp3d>
              <a:bevelT w="190500" h="38100"/>
            </a:sp3d>
          </c:spPr>
          <c:dPt>
            <c:idx val="0"/>
            <c:bubble3D val="0"/>
            <c:spPr>
              <a:solidFill>
                <a:schemeClr val="accent1"/>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1-48FA-4D89-9087-91EEE9EC7019}"/>
              </c:ext>
            </c:extLst>
          </c:dPt>
          <c:dPt>
            <c:idx val="1"/>
            <c:bubble3D val="0"/>
            <c:spPr>
              <a:solidFill>
                <a:schemeClr val="accent2"/>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3-48FA-4D89-9087-91EEE9EC7019}"/>
              </c:ext>
            </c:extLst>
          </c:dPt>
          <c:dPt>
            <c:idx val="2"/>
            <c:bubble3D val="0"/>
            <c:spPr>
              <a:solidFill>
                <a:schemeClr val="accent3"/>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5-48FA-4D89-9087-91EEE9EC7019}"/>
              </c:ext>
            </c:extLst>
          </c:dPt>
          <c:dPt>
            <c:idx val="3"/>
            <c:bubble3D val="0"/>
            <c:spPr>
              <a:solidFill>
                <a:schemeClr val="accent4"/>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7-48FA-4D89-9087-91EEE9EC7019}"/>
              </c:ext>
            </c:extLst>
          </c:dPt>
          <c:dPt>
            <c:idx val="4"/>
            <c:bubble3D val="0"/>
            <c:spPr>
              <a:solidFill>
                <a:schemeClr val="accent5"/>
              </a:solidFill>
              <a:ln w="19050">
                <a:solidFill>
                  <a:schemeClr val="lt1"/>
                </a:solidFill>
              </a:ln>
              <a:effectLst/>
              <a:scene3d>
                <a:camera prst="orthographicFront"/>
                <a:lightRig rig="threePt" dir="t"/>
              </a:scene3d>
              <a:sp3d>
                <a:bevelT w="190500" h="38100"/>
              </a:sp3d>
            </c:spPr>
            <c:extLst>
              <c:ext xmlns:c16="http://schemas.microsoft.com/office/drawing/2014/chart" uri="{C3380CC4-5D6E-409C-BE32-E72D297353CC}">
                <c16:uniqueId val="{00000009-48FA-4D89-9087-91EEE9EC7019}"/>
              </c:ext>
            </c:extLst>
          </c:dPt>
          <c:dLbls>
            <c:dLbl>
              <c:idx val="0"/>
              <c:tx>
                <c:rich>
                  <a:bodyPr/>
                  <a:lstStyle/>
                  <a:p>
                    <a:fld id="{3CE099C5-EE57-4524-B8C7-71D9DA874EEF}" type="CELLRANGE">
                      <a:rPr lang="en-US">
                        <a:latin typeface="Segoe UI" panose="020B0502040204020203" pitchFamily="34" charset="0"/>
                      </a:rPr>
                      <a:pPr/>
                      <a:t>[CELLRANGE]</a:t>
                    </a:fld>
                    <a:endParaRPr lang="en-US" baseline="0" dirty="0">
                      <a:latin typeface="Segoe UI" panose="020B0502040204020203" pitchFamily="34" charset="0"/>
                    </a:endParaRPr>
                  </a:p>
                  <a:p>
                    <a:fld id="{0F21ECAD-859F-4E26-BD82-BB10AB24FE3D}" type="VALUE">
                      <a:rPr lang="en-US">
                        <a:latin typeface="Segoe UI" panose="020B0502040204020203" pitchFamily="34" charset="0"/>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1-48FA-4D89-9087-91EEE9EC7019}"/>
                </c:ext>
              </c:extLst>
            </c:dLbl>
            <c:dLbl>
              <c:idx val="1"/>
              <c:layout>
                <c:manualLayout>
                  <c:x val="3.6099246207944732E-2"/>
                  <c:y val="1.8200331188703591E-2"/>
                </c:manualLayout>
              </c:layout>
              <c:tx>
                <c:rich>
                  <a:bodyPr/>
                  <a:lstStyle/>
                  <a:p>
                    <a:fld id="{865E7A86-0C77-44C8-9371-F3EA14BD92E7}" type="CELLRANGE">
                      <a:rPr lang="en-US">
                        <a:latin typeface="Segoe UI" panose="020B0502040204020203" pitchFamily="34" charset="0"/>
                      </a:rPr>
                      <a:pPr/>
                      <a:t>[CELLRANGE]</a:t>
                    </a:fld>
                    <a:endParaRPr lang="en-US" baseline="0" dirty="0">
                      <a:latin typeface="Segoe UI" panose="020B0502040204020203" pitchFamily="34" charset="0"/>
                    </a:endParaRPr>
                  </a:p>
                  <a:p>
                    <a:fld id="{62C5D3D3-0F48-403B-A645-19E933DB1B30}" type="VALUE">
                      <a:rPr lang="en-US">
                        <a:latin typeface="Segoe UI" panose="020B0502040204020203" pitchFamily="34" charset="0"/>
                      </a:rPr>
                      <a:pPr/>
                      <a:t>[VALUE]</a:t>
                    </a:fld>
                    <a:endParaRPr lang="en-US"/>
                  </a:p>
                </c:rich>
              </c:tx>
              <c:dLblPos val="bestFit"/>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3-48FA-4D89-9087-91EEE9EC7019}"/>
                </c:ext>
              </c:extLst>
            </c:dLbl>
            <c:dLbl>
              <c:idx val="2"/>
              <c:delete val="1"/>
              <c:extLst>
                <c:ext xmlns:c15="http://schemas.microsoft.com/office/drawing/2012/chart" uri="{CE6537A1-D6FC-4f65-9D91-7224C49458BB}"/>
                <c:ext xmlns:c16="http://schemas.microsoft.com/office/drawing/2014/chart" uri="{C3380CC4-5D6E-409C-BE32-E72D297353CC}">
                  <c16:uniqueId val="{00000005-48FA-4D89-9087-91EEE9EC7019}"/>
                </c:ext>
              </c:extLst>
            </c:dLbl>
            <c:dLbl>
              <c:idx val="3"/>
              <c:tx>
                <c:rich>
                  <a:bodyPr/>
                  <a:lstStyle/>
                  <a:p>
                    <a:fld id="{1B01C787-BA29-4DC1-BAF8-948A487DDA5B}" type="CELLRANGE">
                      <a:rPr lang="en-US">
                        <a:latin typeface="Segoe UI" panose="020B0502040204020203" pitchFamily="34" charset="0"/>
                      </a:rPr>
                      <a:pPr/>
                      <a:t>[CELLRANGE]</a:t>
                    </a:fld>
                    <a:endParaRPr lang="en-US" baseline="0" dirty="0">
                      <a:latin typeface="Segoe UI" panose="020B0502040204020203" pitchFamily="34" charset="0"/>
                    </a:endParaRPr>
                  </a:p>
                  <a:p>
                    <a:fld id="{94BC144F-0178-4BBB-B6FC-3E47FA172C35}" type="VALUE">
                      <a:rPr lang="en-US">
                        <a:latin typeface="Segoe UI" panose="020B0502040204020203" pitchFamily="34" charset="0"/>
                      </a:rPr>
                      <a:pPr/>
                      <a:t>[VALUE]</a:t>
                    </a:fld>
                    <a:endParaRPr lang="en-US"/>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1"/>
                </c:ext>
                <c:ext xmlns:c16="http://schemas.microsoft.com/office/drawing/2014/chart" uri="{C3380CC4-5D6E-409C-BE32-E72D297353CC}">
                  <c16:uniqueId val="{00000007-48FA-4D89-9087-91EEE9EC7019}"/>
                </c:ext>
              </c:extLst>
            </c:dLbl>
            <c:dLbl>
              <c:idx val="4"/>
              <c:delete val="1"/>
              <c:extLst>
                <c:ext xmlns:c15="http://schemas.microsoft.com/office/drawing/2012/chart" uri="{CE6537A1-D6FC-4f65-9D91-7224C49458BB}"/>
                <c:ext xmlns:c16="http://schemas.microsoft.com/office/drawing/2014/chart" uri="{C3380CC4-5D6E-409C-BE32-E72D297353CC}">
                  <c16:uniqueId val="{00000009-48FA-4D89-9087-91EEE9EC7019}"/>
                </c:ext>
              </c:extLst>
            </c:dLbl>
            <c:spPr>
              <a:noFill/>
              <a:ln>
                <a:no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ext>
            </c:extLst>
          </c:dLbls>
          <c:cat>
            <c:strRef>
              <c:f>Sheet1!$A$10:$A$14</c:f>
              <c:strCache>
                <c:ptCount val="5"/>
                <c:pt idx="0">
                  <c:v>VM</c:v>
                </c:pt>
                <c:pt idx="1">
                  <c:v>Jenkins</c:v>
                </c:pt>
                <c:pt idx="2">
                  <c:v>UFT</c:v>
                </c:pt>
                <c:pt idx="3">
                  <c:v>ITOPS</c:v>
                </c:pt>
                <c:pt idx="4">
                  <c:v>Others</c:v>
                </c:pt>
              </c:strCache>
            </c:strRef>
          </c:cat>
          <c:val>
            <c:numRef>
              <c:f>Sheet1!$B$10:$B$14</c:f>
              <c:numCache>
                <c:formatCode>0%</c:formatCode>
                <c:ptCount val="5"/>
                <c:pt idx="0">
                  <c:v>0.5</c:v>
                </c:pt>
                <c:pt idx="1">
                  <c:v>0.5</c:v>
                </c:pt>
                <c:pt idx="2">
                  <c:v>0</c:v>
                </c:pt>
                <c:pt idx="3">
                  <c:v>0</c:v>
                </c:pt>
                <c:pt idx="4">
                  <c:v>0</c:v>
                </c:pt>
              </c:numCache>
            </c:numRef>
          </c:val>
          <c:extLst>
            <c:ext xmlns:c15="http://schemas.microsoft.com/office/drawing/2012/chart" uri="{02D57815-91ED-43cb-92C2-25804820EDAC}">
              <c15:datalabelsRange>
                <c15:f>Sheet1!$A$10:$A$13</c15:f>
                <c15:dlblRangeCache>
                  <c:ptCount val="4"/>
                  <c:pt idx="0">
                    <c:v>VM</c:v>
                  </c:pt>
                  <c:pt idx="1">
                    <c:v>Jenkins</c:v>
                  </c:pt>
                  <c:pt idx="2">
                    <c:v>UFT</c:v>
                  </c:pt>
                  <c:pt idx="3">
                    <c:v>ITOPS</c:v>
                  </c:pt>
                </c15:dlblRangeCache>
              </c15:datalabelsRange>
            </c:ext>
            <c:ext xmlns:c16="http://schemas.microsoft.com/office/drawing/2014/chart" uri="{C3380CC4-5D6E-409C-BE32-E72D297353CC}">
              <c16:uniqueId val="{0000000A-48FA-4D89-9087-91EEE9EC7019}"/>
            </c:ext>
          </c:extLst>
        </c:ser>
        <c:dLbls>
          <c:dLblPos val="outEnd"/>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70C0"/>
                </a:solidFill>
                <a:latin typeface="+mn-lt"/>
                <a:ea typeface="+mn-ea"/>
                <a:cs typeface="+mn-cs"/>
              </a:defRPr>
            </a:pPr>
            <a:r>
              <a:rPr lang="en-IN" sz="1800" b="1" i="0" baseline="0" dirty="0">
                <a:solidFill>
                  <a:srgbClr val="0070C0"/>
                </a:solidFill>
                <a:effectLst/>
                <a:latin typeface="Segoe UI" panose="020B0502040204020203" pitchFamily="34" charset="0"/>
              </a:rPr>
              <a:t>Ticket Status - 2022</a:t>
            </a:r>
            <a:endParaRPr lang="en-IN" sz="1400" dirty="0">
              <a:solidFill>
                <a:srgbClr val="0070C0"/>
              </a:solidFill>
              <a:effectLst/>
              <a:latin typeface="Segoe UI" panose="020B0502040204020203" pitchFamily="34" charset="0"/>
            </a:endParaRPr>
          </a:p>
        </c:rich>
      </c:tx>
      <c:layout>
        <c:manualLayout>
          <c:xMode val="edge"/>
          <c:yMode val="edge"/>
          <c:x val="0.22075010030457012"/>
          <c:y val="2.08439854870220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0070C0"/>
              </a:solidFill>
              <a:latin typeface="+mn-lt"/>
              <a:ea typeface="+mn-ea"/>
              <a:cs typeface="+mn-cs"/>
            </a:defRPr>
          </a:pPr>
          <a:endParaRPr lang="en-US"/>
        </a:p>
      </c:txPr>
    </c:title>
    <c:autoTitleDeleted val="0"/>
    <c:plotArea>
      <c:layout/>
      <c:barChart>
        <c:barDir val="col"/>
        <c:grouping val="clustered"/>
        <c:varyColors val="0"/>
        <c:ser>
          <c:idx val="0"/>
          <c:order val="0"/>
          <c:tx>
            <c:strRef>
              <c:f>'Nov Details'!$K$3</c:f>
              <c:strCache>
                <c:ptCount val="1"/>
                <c:pt idx="0">
                  <c:v>In Progress</c:v>
                </c:pt>
              </c:strCache>
            </c:strRef>
          </c:tx>
          <c:spPr>
            <a:solidFill>
              <a:srgbClr val="0099FF"/>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'Nov Details'!$J$4:$J$11</c:f>
              <c:strCache>
                <c:ptCount val="2"/>
                <c:pt idx="0">
                  <c:v>Jan</c:v>
                </c:pt>
                <c:pt idx="1">
                  <c:v>Feb</c:v>
                </c:pt>
              </c:strCache>
            </c:strRef>
          </c:cat>
          <c:val>
            <c:numRef>
              <c:f>'Nov Details'!$K$4:$K$11</c:f>
              <c:numCache>
                <c:formatCode>General</c:formatCode>
                <c:ptCount val="8"/>
                <c:pt idx="0">
                  <c:v>2</c:v>
                </c:pt>
                <c:pt idx="1">
                  <c:v>2</c:v>
                </c:pt>
              </c:numCache>
            </c:numRef>
          </c:val>
          <c:extLst>
            <c:ext xmlns:c16="http://schemas.microsoft.com/office/drawing/2014/chart" uri="{C3380CC4-5D6E-409C-BE32-E72D297353CC}">
              <c16:uniqueId val="{00000000-A7B0-4E14-B049-C82CBAA0268E}"/>
            </c:ext>
          </c:extLst>
        </c:ser>
        <c:ser>
          <c:idx val="1"/>
          <c:order val="1"/>
          <c:tx>
            <c:strRef>
              <c:f>'Nov Details'!$L$3</c:f>
              <c:strCache>
                <c:ptCount val="1"/>
                <c:pt idx="0">
                  <c:v>Completed</c:v>
                </c:pt>
              </c:strCache>
            </c:strRef>
          </c:tx>
          <c:spPr>
            <a:solidFill>
              <a:srgbClr val="66FF66"/>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'Nov Details'!$J$4:$J$11</c:f>
              <c:strCache>
                <c:ptCount val="2"/>
                <c:pt idx="0">
                  <c:v>Jan</c:v>
                </c:pt>
                <c:pt idx="1">
                  <c:v>Feb</c:v>
                </c:pt>
              </c:strCache>
            </c:strRef>
          </c:cat>
          <c:val>
            <c:numRef>
              <c:f>'Nov Details'!$L$4:$L$11</c:f>
              <c:numCache>
                <c:formatCode>General</c:formatCode>
                <c:ptCount val="8"/>
                <c:pt idx="0">
                  <c:v>1</c:v>
                </c:pt>
                <c:pt idx="1">
                  <c:v>3</c:v>
                </c:pt>
              </c:numCache>
            </c:numRef>
          </c:val>
          <c:extLst>
            <c:ext xmlns:c16="http://schemas.microsoft.com/office/drawing/2014/chart" uri="{C3380CC4-5D6E-409C-BE32-E72D297353CC}">
              <c16:uniqueId val="{00000001-A7B0-4E14-B049-C82CBAA0268E}"/>
            </c:ext>
          </c:extLst>
        </c:ser>
        <c:dLbls>
          <c:dLblPos val="outEnd"/>
          <c:showLegendKey val="0"/>
          <c:showVal val="1"/>
          <c:showCatName val="0"/>
          <c:showSerName val="0"/>
          <c:showPercent val="0"/>
          <c:showBubbleSize val="0"/>
        </c:dLbls>
        <c:gapWidth val="219"/>
        <c:overlap val="-27"/>
        <c:axId val="715813968"/>
        <c:axId val="715808392"/>
      </c:barChart>
      <c:catAx>
        <c:axId val="715813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15808392"/>
        <c:crosses val="autoZero"/>
        <c:auto val="0"/>
        <c:lblAlgn val="ctr"/>
        <c:lblOffset val="100"/>
        <c:noMultiLvlLbl val="0"/>
      </c:catAx>
      <c:valAx>
        <c:axId val="71580839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58139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70C0"/>
                </a:solidFill>
                <a:latin typeface="+mn-lt"/>
                <a:ea typeface="+mn-ea"/>
                <a:cs typeface="+mn-cs"/>
              </a:defRPr>
            </a:pPr>
            <a:r>
              <a:rPr lang="en-IN" sz="1800" b="1" i="0" baseline="0" dirty="0">
                <a:solidFill>
                  <a:srgbClr val="0070C0"/>
                </a:solidFill>
                <a:effectLst/>
                <a:latin typeface="Segoe UI" panose="020B0502040204020203" pitchFamily="34" charset="0"/>
              </a:rPr>
              <a:t>Ticket Status - Business Wise</a:t>
            </a:r>
            <a:endParaRPr lang="en-IN" sz="1800" dirty="0">
              <a:solidFill>
                <a:srgbClr val="0070C0"/>
              </a:solidFill>
              <a:effectLst/>
              <a:latin typeface="Segoe UI" panose="020B0502040204020203" pitchFamily="34" charset="0"/>
            </a:endParaRPr>
          </a:p>
        </c:rich>
      </c:tx>
      <c:layout>
        <c:manualLayout>
          <c:xMode val="edge"/>
          <c:yMode val="edge"/>
          <c:x val="0.15071070220008975"/>
          <c:y val="3.61445851711574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rgbClr val="0070C0"/>
              </a:solidFill>
              <a:latin typeface="+mn-lt"/>
              <a:ea typeface="+mn-ea"/>
              <a:cs typeface="+mn-cs"/>
            </a:defRPr>
          </a:pPr>
          <a:endParaRPr lang="en-US"/>
        </a:p>
      </c:txPr>
    </c:title>
    <c:autoTitleDeleted val="0"/>
    <c:plotArea>
      <c:layout/>
      <c:barChart>
        <c:barDir val="bar"/>
        <c:grouping val="stacked"/>
        <c:varyColors val="0"/>
        <c:ser>
          <c:idx val="0"/>
          <c:order val="0"/>
          <c:tx>
            <c:strRef>
              <c:f>'Ticket Status'!$C$3</c:f>
              <c:strCache>
                <c:ptCount val="1"/>
                <c:pt idx="0">
                  <c:v>Inprogress</c:v>
                </c:pt>
              </c:strCache>
            </c:strRef>
          </c:tx>
          <c:spPr>
            <a:solidFill>
              <a:srgbClr val="0099FF"/>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'Ticket Status'!$B$4:$B$6</c:f>
              <c:strCache>
                <c:ptCount val="3"/>
                <c:pt idx="0">
                  <c:v>Power</c:v>
                </c:pt>
                <c:pt idx="1">
                  <c:v>Aviation</c:v>
                </c:pt>
                <c:pt idx="2">
                  <c:v>HealthCare</c:v>
                </c:pt>
              </c:strCache>
            </c:strRef>
          </c:cat>
          <c:val>
            <c:numRef>
              <c:f>'Ticket Status'!$C$4:$C$6</c:f>
              <c:numCache>
                <c:formatCode>General</c:formatCode>
                <c:ptCount val="3"/>
                <c:pt idx="0">
                  <c:v>1</c:v>
                </c:pt>
                <c:pt idx="2">
                  <c:v>1</c:v>
                </c:pt>
              </c:numCache>
            </c:numRef>
          </c:val>
          <c:extLst>
            <c:ext xmlns:c16="http://schemas.microsoft.com/office/drawing/2014/chart" uri="{C3380CC4-5D6E-409C-BE32-E72D297353CC}">
              <c16:uniqueId val="{00000000-39B6-4D0D-B111-B0B9A4301370}"/>
            </c:ext>
          </c:extLst>
        </c:ser>
        <c:ser>
          <c:idx val="1"/>
          <c:order val="1"/>
          <c:tx>
            <c:strRef>
              <c:f>'Ticket Status'!$D$3</c:f>
              <c:strCache>
                <c:ptCount val="1"/>
                <c:pt idx="0">
                  <c:v>Completed</c:v>
                </c:pt>
              </c:strCache>
            </c:strRef>
          </c:tx>
          <c:spPr>
            <a:solidFill>
              <a:srgbClr val="66FF66"/>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'Ticket Status'!$B$4:$B$6</c:f>
              <c:strCache>
                <c:ptCount val="3"/>
                <c:pt idx="0">
                  <c:v>Power</c:v>
                </c:pt>
                <c:pt idx="1">
                  <c:v>Aviation</c:v>
                </c:pt>
                <c:pt idx="2">
                  <c:v>HealthCare</c:v>
                </c:pt>
              </c:strCache>
            </c:strRef>
          </c:cat>
          <c:val>
            <c:numRef>
              <c:f>'Ticket Status'!$D$4:$D$6</c:f>
              <c:numCache>
                <c:formatCode>General</c:formatCode>
                <c:ptCount val="3"/>
                <c:pt idx="0">
                  <c:v>1</c:v>
                </c:pt>
                <c:pt idx="1">
                  <c:v>2</c:v>
                </c:pt>
              </c:numCache>
            </c:numRef>
          </c:val>
          <c:extLst>
            <c:ext xmlns:c16="http://schemas.microsoft.com/office/drawing/2014/chart" uri="{C3380CC4-5D6E-409C-BE32-E72D297353CC}">
              <c16:uniqueId val="{00000001-39B6-4D0D-B111-B0B9A4301370}"/>
            </c:ext>
          </c:extLst>
        </c:ser>
        <c:dLbls>
          <c:showLegendKey val="0"/>
          <c:showVal val="0"/>
          <c:showCatName val="0"/>
          <c:showSerName val="0"/>
          <c:showPercent val="0"/>
          <c:showBubbleSize val="0"/>
        </c:dLbls>
        <c:gapWidth val="219"/>
        <c:overlap val="100"/>
        <c:axId val="796206136"/>
        <c:axId val="796206792"/>
      </c:barChart>
      <c:catAx>
        <c:axId val="79620613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crossAx val="796206792"/>
        <c:crosses val="autoZero"/>
        <c:auto val="1"/>
        <c:lblAlgn val="ctr"/>
        <c:lblOffset val="100"/>
        <c:noMultiLvlLbl val="0"/>
      </c:catAx>
      <c:valAx>
        <c:axId val="79620679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796206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1"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rgbClr val="0070C0"/>
                </a:solidFill>
                <a:latin typeface="+mn-lt"/>
                <a:ea typeface="+mn-ea"/>
                <a:cs typeface="+mn-cs"/>
              </a:defRPr>
            </a:pPr>
            <a:r>
              <a:rPr lang="en-IN" sz="1800" dirty="0">
                <a:solidFill>
                  <a:srgbClr val="0070C0"/>
                </a:solidFill>
                <a:latin typeface="Segoe UI" panose="020B0502040204020203" pitchFamily="34" charset="0"/>
              </a:rPr>
              <a:t>Protocol  Classifications</a:t>
            </a:r>
          </a:p>
        </c:rich>
      </c:tx>
      <c:layout>
        <c:manualLayout>
          <c:xMode val="edge"/>
          <c:yMode val="edge"/>
          <c:x val="0.14666924279052695"/>
          <c:y val="2.459063648476745E-3"/>
        </c:manualLayout>
      </c:layout>
      <c:overlay val="0"/>
      <c:spPr>
        <a:noFill/>
        <a:ln>
          <a:noFill/>
        </a:ln>
        <a:effectLst/>
      </c:spPr>
      <c:txPr>
        <a:bodyPr rot="0" spcFirstLastPara="1" vertOverflow="ellipsis" vert="horz" wrap="square" anchor="ctr" anchorCtr="1"/>
        <a:lstStyle/>
        <a:p>
          <a:pPr>
            <a:defRPr sz="1600" b="1" i="0" u="none" strike="noStrike" kern="1200" baseline="0">
              <a:solidFill>
                <a:srgbClr val="0070C0"/>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C947-44ED-912D-3BCFF742DBF0}"/>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C947-44ED-912D-3BCFF742DBF0}"/>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C947-44ED-912D-3BCFF742DBF0}"/>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C947-44ED-912D-3BCFF742DBF0}"/>
              </c:ext>
            </c:extLst>
          </c:dPt>
          <c:dPt>
            <c:idx val="4"/>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C947-44ED-912D-3BCFF742DBF0}"/>
              </c:ext>
            </c:extLst>
          </c:dPt>
          <c:dLbls>
            <c:dLbl>
              <c:idx val="0"/>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947-44ED-912D-3BCFF742DBF0}"/>
                </c:ext>
              </c:extLst>
            </c:dLbl>
            <c:dLbl>
              <c:idx val="1"/>
              <c:tx>
                <c:rich>
                  <a:bodyPr/>
                  <a:lstStyle/>
                  <a:p>
                    <a:fld id="{A84D8750-4E0C-4920-AB6C-2AA25B3E981B}" type="CATEGORYNAME">
                      <a:rPr lang="en-US">
                        <a:latin typeface="Segoe UI" panose="020B0502040204020203" pitchFamily="34" charset="0"/>
                      </a:rPr>
                      <a:pPr/>
                      <a:t>[CATEGORY NAME]</a:t>
                    </a:fld>
                    <a:r>
                      <a:rPr lang="en-US" baseline="0" dirty="0">
                        <a:latin typeface="Segoe UI" panose="020B0502040204020203" pitchFamily="34" charset="0"/>
                      </a:rPr>
                      <a:t> </a:t>
                    </a:r>
                    <a:fld id="{F79AFBC3-881F-4719-865E-6990C25F08E3}"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947-44ED-912D-3BCFF742DBF0}"/>
                </c:ext>
              </c:extLst>
            </c:dLbl>
            <c:dLbl>
              <c:idx val="2"/>
              <c:tx>
                <c:rich>
                  <a:bodyPr/>
                  <a:lstStyle/>
                  <a:p>
                    <a:fld id="{F87C4B93-F161-478D-B8B7-E1510F737C01}" type="CATEGORYNAME">
                      <a:rPr lang="en-US">
                        <a:latin typeface="Segoe UI" panose="020B0502040204020203" pitchFamily="34" charset="0"/>
                      </a:rPr>
                      <a:pPr/>
                      <a:t>[CATEGORY NAME]</a:t>
                    </a:fld>
                    <a:r>
                      <a:rPr lang="en-US" baseline="0" dirty="0">
                        <a:latin typeface="Segoe UI" panose="020B0502040204020203" pitchFamily="34" charset="0"/>
                      </a:rPr>
                      <a:t> </a:t>
                    </a:r>
                    <a:fld id="{B96C09E5-B98E-4AC7-BF20-961AF054936B}" type="PERCENTAGE">
                      <a:rPr lang="en-US" baseline="0">
                        <a:latin typeface="Segoe UI" panose="020B0502040204020203" pitchFamily="34" charset="0"/>
                      </a:rPr>
                      <a:pPr/>
                      <a:t>[PERCENTAGE]</a:t>
                    </a:fld>
                    <a:endParaRPr lang="en-US" baseline="0" dirty="0">
                      <a:latin typeface="Segoe UI" panose="020B0502040204020203" pitchFamily="34" charset="0"/>
                    </a:endParaRP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947-44ED-912D-3BCFF742DBF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dLblPos val="outEnd"/>
            <c:showLegendKey val="0"/>
            <c:showVal val="0"/>
            <c:showCatName val="1"/>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'Ticket Status'!$B$16:$B$20</c:f>
              <c:strCache>
                <c:ptCount val="4"/>
                <c:pt idx="1">
                  <c:v>Oracle + Web</c:v>
                </c:pt>
                <c:pt idx="2">
                  <c:v>SAPGUI</c:v>
                </c:pt>
                <c:pt idx="3">
                  <c:v>Truclient</c:v>
                </c:pt>
              </c:strCache>
            </c:strRef>
          </c:cat>
          <c:val>
            <c:numRef>
              <c:f>'Ticket Status'!$C$16:$C$20</c:f>
              <c:numCache>
                <c:formatCode>General</c:formatCode>
                <c:ptCount val="5"/>
                <c:pt idx="1">
                  <c:v>2</c:v>
                </c:pt>
                <c:pt idx="2">
                  <c:v>2</c:v>
                </c:pt>
                <c:pt idx="3">
                  <c:v>1</c:v>
                </c:pt>
              </c:numCache>
            </c:numRef>
          </c:val>
          <c:extLst>
            <c:ext xmlns:c16="http://schemas.microsoft.com/office/drawing/2014/chart" uri="{C3380CC4-5D6E-409C-BE32-E72D297353CC}">
              <c16:uniqueId val="{0000000A-C947-44ED-912D-3BCFF742DBF0}"/>
            </c:ext>
          </c:extLst>
        </c:ser>
        <c:dLbls>
          <c:dLblPos val="out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1207030295302093E-3"/>
          <c:y val="3.8850517701035404E-2"/>
          <c:w val="0.99687929697046962"/>
          <c:h val="0.82212619091904837"/>
        </c:manualLayout>
      </c:layout>
      <c:pie3DChart>
        <c:varyColors val="1"/>
        <c:ser>
          <c:idx val="0"/>
          <c:order val="0"/>
          <c:dPt>
            <c:idx val="0"/>
            <c:bubble3D val="0"/>
            <c:spPr>
              <a:solidFill>
                <a:srgbClr val="FFC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FE33-47E6-B2A7-5313680FEFDB}"/>
              </c:ext>
            </c:extLst>
          </c:dPt>
          <c:dPt>
            <c:idx val="1"/>
            <c:bubble3D val="0"/>
            <c:spPr>
              <a:solidFill>
                <a:srgbClr val="92D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FE33-47E6-B2A7-5313680FEFDB}"/>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'Projects with Automaton'!$D$6:$E$6</c:f>
              <c:strCache>
                <c:ptCount val="2"/>
                <c:pt idx="0">
                  <c:v>% Projects out of scope for automation</c:v>
                </c:pt>
                <c:pt idx="1">
                  <c:v>% Projects into automation</c:v>
                </c:pt>
              </c:strCache>
            </c:strRef>
          </c:cat>
          <c:val>
            <c:numRef>
              <c:f>'Projects with Automaton'!$D$7:$E$7</c:f>
              <c:numCache>
                <c:formatCode>General</c:formatCode>
                <c:ptCount val="2"/>
                <c:pt idx="0">
                  <c:v>2</c:v>
                </c:pt>
                <c:pt idx="1">
                  <c:v>19</c:v>
                </c:pt>
              </c:numCache>
            </c:numRef>
          </c:val>
          <c:extLst>
            <c:ext xmlns:c16="http://schemas.microsoft.com/office/drawing/2014/chart" uri="{C3380CC4-5D6E-409C-BE32-E72D297353CC}">
              <c16:uniqueId val="{00000004-FE33-47E6-B2A7-5313680FEFDB}"/>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15875" cap="rnd"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solidFill>
                  <a:schemeClr val="accent2">
                    <a:lumMod val="75000"/>
                  </a:schemeClr>
                </a:solidFill>
              </a:rPr>
              <a:t>Skill Distribution - Resource View</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'[Chart in Microsoft PowerPoint]Skill Distributions'!$C$3</c:f>
              <c:strCache>
                <c:ptCount val="1"/>
                <c:pt idx="0">
                  <c:v>No Of resource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PowerPoint]Skill Distributions'!$B$4:$B$12</c:f>
              <c:strCache>
                <c:ptCount val="9"/>
                <c:pt idx="0">
                  <c:v>Selenium</c:v>
                </c:pt>
                <c:pt idx="1">
                  <c:v>UFT</c:v>
                </c:pt>
                <c:pt idx="2">
                  <c:v>Robot Framework</c:v>
                </c:pt>
                <c:pt idx="3">
                  <c:v>UFT, Worksoft</c:v>
                </c:pt>
                <c:pt idx="4">
                  <c:v>RPA UiPath</c:v>
                </c:pt>
                <c:pt idx="5">
                  <c:v>ALM</c:v>
                </c:pt>
                <c:pt idx="6">
                  <c:v>RightData</c:v>
                </c:pt>
                <c:pt idx="7">
                  <c:v>Load Runner</c:v>
                </c:pt>
                <c:pt idx="8">
                  <c:v>DevOps</c:v>
                </c:pt>
              </c:strCache>
            </c:strRef>
          </c:cat>
          <c:val>
            <c:numRef>
              <c:f>'[Chart in Microsoft PowerPoint]Skill Distributions'!$C$4:$C$12</c:f>
              <c:numCache>
                <c:formatCode>General</c:formatCode>
                <c:ptCount val="9"/>
                <c:pt idx="0">
                  <c:v>11</c:v>
                </c:pt>
                <c:pt idx="1">
                  <c:v>10</c:v>
                </c:pt>
                <c:pt idx="2">
                  <c:v>6</c:v>
                </c:pt>
                <c:pt idx="3">
                  <c:v>4</c:v>
                </c:pt>
                <c:pt idx="4">
                  <c:v>3</c:v>
                </c:pt>
                <c:pt idx="5">
                  <c:v>2</c:v>
                </c:pt>
                <c:pt idx="6">
                  <c:v>2</c:v>
                </c:pt>
                <c:pt idx="7">
                  <c:v>1</c:v>
                </c:pt>
                <c:pt idx="8">
                  <c:v>1</c:v>
                </c:pt>
              </c:numCache>
            </c:numRef>
          </c:val>
          <c:extLst>
            <c:ext xmlns:c16="http://schemas.microsoft.com/office/drawing/2014/chart" uri="{C3380CC4-5D6E-409C-BE32-E72D297353CC}">
              <c16:uniqueId val="{00000000-EF40-490A-BDFF-94FA284AA995}"/>
            </c:ext>
          </c:extLst>
        </c:ser>
        <c:dLbls>
          <c:showLegendKey val="0"/>
          <c:showVal val="0"/>
          <c:showCatName val="0"/>
          <c:showSerName val="0"/>
          <c:showPercent val="0"/>
          <c:showBubbleSize val="0"/>
        </c:dLbls>
        <c:gapWidth val="182"/>
        <c:axId val="654394040"/>
        <c:axId val="654390760"/>
      </c:barChart>
      <c:catAx>
        <c:axId val="6543940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mn-lt"/>
                <a:ea typeface="+mn-ea"/>
                <a:cs typeface="+mn-cs"/>
              </a:defRPr>
            </a:pPr>
            <a:endParaRPr lang="en-US"/>
          </a:p>
        </c:txPr>
        <c:crossAx val="654390760"/>
        <c:crosses val="autoZero"/>
        <c:auto val="1"/>
        <c:lblAlgn val="ctr"/>
        <c:lblOffset val="100"/>
        <c:noMultiLvlLbl val="0"/>
      </c:catAx>
      <c:valAx>
        <c:axId val="6543907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43940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0.1504154758432974"/>
          <c:w val="1"/>
          <c:h val="0.69218858753766899"/>
        </c:manualLayout>
      </c:layout>
      <c:pie3DChart>
        <c:varyColors val="1"/>
        <c:ser>
          <c:idx val="0"/>
          <c:order val="0"/>
          <c:dPt>
            <c:idx val="0"/>
            <c:bubble3D val="0"/>
            <c:spPr>
              <a:solidFill>
                <a:srgbClr val="FFC000"/>
              </a:solidFill>
              <a:ln w="25400">
                <a:solidFill>
                  <a:schemeClr val="lt1"/>
                </a:solidFill>
              </a:ln>
              <a:effectLst/>
              <a:sp3d contourW="25400">
                <a:contourClr>
                  <a:schemeClr val="lt1"/>
                </a:contourClr>
              </a:sp3d>
            </c:spPr>
            <c:extLst>
              <c:ext xmlns:c16="http://schemas.microsoft.com/office/drawing/2014/chart" uri="{C3380CC4-5D6E-409C-BE32-E72D297353CC}">
                <c16:uniqueId val="{00000001-FCDB-466C-BCE3-B9C847779AC3}"/>
              </c:ext>
            </c:extLst>
          </c:dPt>
          <c:dPt>
            <c:idx val="1"/>
            <c:bubble3D val="0"/>
            <c:spPr>
              <a:solidFill>
                <a:srgbClr val="92D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3-FCDB-466C-BCE3-B9C847779AC3}"/>
              </c:ext>
            </c:extLst>
          </c:dPt>
          <c:dPt>
            <c:idx val="2"/>
            <c:bubble3D val="0"/>
            <c:spPr>
              <a:solidFill>
                <a:srgbClr val="EDEDED">
                  <a:lumMod val="75000"/>
                </a:srgb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FCDB-466C-BCE3-B9C847779AC3}"/>
              </c:ext>
            </c:extLst>
          </c:dPt>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'Manual Vs Auto TCs'!$D$6:$F$6</c:f>
              <c:strCache>
                <c:ptCount val="3"/>
                <c:pt idx="0">
                  <c:v>% TCs to be Automated</c:v>
                </c:pt>
                <c:pt idx="1">
                  <c:v>% TCs Automated</c:v>
                </c:pt>
                <c:pt idx="2">
                  <c:v>% TCs Out of Scope</c:v>
                </c:pt>
              </c:strCache>
            </c:strRef>
          </c:cat>
          <c:val>
            <c:numRef>
              <c:f>'Manual Vs Auto TCs'!$D$8:$F$8</c:f>
              <c:numCache>
                <c:formatCode>0%</c:formatCode>
                <c:ptCount val="3"/>
                <c:pt idx="0">
                  <c:v>0.20376365843787941</c:v>
                </c:pt>
                <c:pt idx="1">
                  <c:v>0.56434641845406719</c:v>
                </c:pt>
                <c:pt idx="2">
                  <c:v>0.23188992310805343</c:v>
                </c:pt>
              </c:numCache>
            </c:numRef>
          </c:val>
          <c:extLst>
            <c:ext xmlns:c16="http://schemas.microsoft.com/office/drawing/2014/chart" uri="{C3380CC4-5D6E-409C-BE32-E72D297353CC}">
              <c16:uniqueId val="{00000006-FCDB-466C-BCE3-B9C847779AC3}"/>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EDEDED"/>
    </a:solidFill>
    <a:ln w="15875" cap="rnd" cmpd="sng" algn="ctr">
      <a:solidFill>
        <a:schemeClr val="accent1"/>
      </a:solidFill>
      <a:round/>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'Value Additions'!$D$3</c:f>
              <c:strCache>
                <c:ptCount val="1"/>
                <c:pt idx="0">
                  <c:v>Hours Saved</c:v>
                </c:pt>
              </c:strCache>
            </c:strRef>
          </c:tx>
          <c:spPr>
            <a:solidFill>
              <a:schemeClr val="accent1"/>
            </a:solidFill>
            <a:ln>
              <a:noFill/>
            </a:ln>
            <a:effectLst/>
            <a:sp3d/>
          </c:spPr>
          <c:invertIfNegative val="0"/>
          <c:dPt>
            <c:idx val="0"/>
            <c:invertIfNegative val="0"/>
            <c:bubble3D val="0"/>
            <c:spPr>
              <a:solidFill>
                <a:srgbClr val="FF9B1C"/>
              </a:solidFill>
              <a:ln>
                <a:noFill/>
              </a:ln>
              <a:effectLst/>
              <a:sp3d/>
            </c:spPr>
            <c:extLst>
              <c:ext xmlns:c16="http://schemas.microsoft.com/office/drawing/2014/chart" uri="{C3380CC4-5D6E-409C-BE32-E72D297353CC}">
                <c16:uniqueId val="{00000001-61E3-454C-BDB2-CA58A65A5563}"/>
              </c:ext>
            </c:extLst>
          </c:dPt>
          <c:dPt>
            <c:idx val="1"/>
            <c:invertIfNegative val="0"/>
            <c:bubble3D val="0"/>
            <c:spPr>
              <a:solidFill>
                <a:sysClr val="window" lastClr="FFFFFF">
                  <a:lumMod val="65000"/>
                </a:sysClr>
              </a:solidFill>
              <a:ln>
                <a:noFill/>
              </a:ln>
              <a:effectLst/>
              <a:sp3d/>
            </c:spPr>
            <c:extLst>
              <c:ext xmlns:c16="http://schemas.microsoft.com/office/drawing/2014/chart" uri="{C3380CC4-5D6E-409C-BE32-E72D297353CC}">
                <c16:uniqueId val="{00000003-61E3-454C-BDB2-CA58A65A5563}"/>
              </c:ext>
            </c:extLst>
          </c:dPt>
          <c:dLbls>
            <c:dLbl>
              <c:idx val="0"/>
              <c:layout>
                <c:manualLayout>
                  <c:x val="1.7839320130651579E-2"/>
                  <c:y val="-1.5761952322576423E-2"/>
                </c:manualLayout>
              </c:layout>
              <c:tx>
                <c:rich>
                  <a:bodyPr/>
                  <a:lstStyle/>
                  <a:p>
                    <a:fld id="{8D552107-0E62-4D85-9157-7B07FC7EEE88}" type="VALUE">
                      <a:rPr lang="en-US">
                        <a:latin typeface="Segoe UI" panose="020B0502040204020203" pitchFamily="34"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1E3-454C-BDB2-CA58A65A5563}"/>
                </c:ext>
              </c:extLst>
            </c:dLbl>
            <c:dLbl>
              <c:idx val="1"/>
              <c:layout>
                <c:manualLayout>
                  <c:x val="9.605787762658597E-3"/>
                  <c:y val="-3.9404880806441058E-3"/>
                </c:manualLayout>
              </c:layout>
              <c:tx>
                <c:rich>
                  <a:bodyPr/>
                  <a:lstStyle/>
                  <a:p>
                    <a:fld id="{9B440C95-BECD-4DF8-BF5E-E88D8D7F0308}" type="VALUE">
                      <a:rPr lang="en-US">
                        <a:latin typeface="Segoe UI" panose="020B0502040204020203" pitchFamily="34" charset="0"/>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1E3-454C-BDB2-CA58A65A5563}"/>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'Value Additions'!$C$5:$C$6</c:f>
              <c:strCache>
                <c:ptCount val="2"/>
                <c:pt idx="0">
                  <c:v>Reusing Code</c:v>
                </c:pt>
                <c:pt idx="1">
                  <c:v>Automated Executions</c:v>
                </c:pt>
              </c:strCache>
            </c:strRef>
          </c:cat>
          <c:val>
            <c:numRef>
              <c:f>'Value Additions'!$D$5:$D$6</c:f>
              <c:numCache>
                <c:formatCode>0</c:formatCode>
                <c:ptCount val="2"/>
                <c:pt idx="0">
                  <c:v>4332</c:v>
                </c:pt>
                <c:pt idx="1">
                  <c:v>42069</c:v>
                </c:pt>
              </c:numCache>
            </c:numRef>
          </c:val>
          <c:extLst>
            <c:ext xmlns:c16="http://schemas.microsoft.com/office/drawing/2014/chart" uri="{C3380CC4-5D6E-409C-BE32-E72D297353CC}">
              <c16:uniqueId val="{00000004-61E3-454C-BDB2-CA58A65A5563}"/>
            </c:ext>
          </c:extLst>
        </c:ser>
        <c:dLbls>
          <c:showLegendKey val="0"/>
          <c:showVal val="1"/>
          <c:showCatName val="0"/>
          <c:showSerName val="0"/>
          <c:showPercent val="0"/>
          <c:showBubbleSize val="0"/>
        </c:dLbls>
        <c:gapWidth val="150"/>
        <c:shape val="box"/>
        <c:axId val="496422200"/>
        <c:axId val="496421872"/>
        <c:axId val="0"/>
      </c:bar3DChart>
      <c:catAx>
        <c:axId val="4964222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496421872"/>
        <c:crosses val="autoZero"/>
        <c:auto val="1"/>
        <c:lblAlgn val="ctr"/>
        <c:lblOffset val="100"/>
        <c:noMultiLvlLbl val="0"/>
      </c:catAx>
      <c:valAx>
        <c:axId val="49642187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96422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12700" cap="rnd" cmpd="sng" algn="ctr">
      <a:solidFill>
        <a:schemeClr val="accent1"/>
      </a:solidFill>
      <a:round/>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s-MX" b="1"/>
              <a:t>Ticket</a:t>
            </a:r>
            <a:r>
              <a:rPr lang="es-MX" b="1" baseline="0"/>
              <a:t> Resolution Times Trend</a:t>
            </a:r>
            <a:endParaRPr lang="es-MX" b="1"/>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Graphs!$B$47</c:f>
              <c:strCache>
                <c:ptCount val="1"/>
                <c:pt idx="0">
                  <c:v>&lt; 2 hours</c:v>
                </c:pt>
              </c:strCache>
            </c:strRef>
          </c:tx>
          <c:spPr>
            <a:solidFill>
              <a:srgbClr val="0070C0"/>
            </a:solidFill>
            <a:ln>
              <a:noFill/>
            </a:ln>
            <a:effectLst/>
          </c:spPr>
          <c:invertIfNegative val="0"/>
          <c:dLbls>
            <c:dLbl>
              <c:idx val="0"/>
              <c:layout>
                <c:manualLayout>
                  <c:x val="-4.0852649479281517E-3"/>
                  <c:y val="-4.2536643512161965E-2"/>
                </c:manualLayout>
              </c:layout>
              <c:tx>
                <c:rich>
                  <a:bodyPr/>
                  <a:lstStyle/>
                  <a:p>
                    <a:fld id="{3D40F7B0-5D4B-4658-AA54-C8614D502B2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50E1-457A-B2B0-4F270917D6F4}"/>
                </c:ext>
              </c:extLst>
            </c:dLbl>
            <c:dLbl>
              <c:idx val="1"/>
              <c:layout>
                <c:manualLayout>
                  <c:x val="1.9396966642525003E-3"/>
                  <c:y val="-3.0175068743142616E-2"/>
                </c:manualLayout>
              </c:layout>
              <c:tx>
                <c:rich>
                  <a:bodyPr/>
                  <a:lstStyle/>
                  <a:p>
                    <a:fld id="{33C0AB25-AD5C-4271-BB53-A153A81FDCA4}"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0E1-457A-B2B0-4F270917D6F4}"/>
                </c:ext>
              </c:extLst>
            </c:dLbl>
            <c:dLbl>
              <c:idx val="2"/>
              <c:layout>
                <c:manualLayout>
                  <c:x val="2.0426324739640758E-3"/>
                  <c:y val="-4.8416106275112954E-2"/>
                </c:manualLayout>
              </c:layout>
              <c:tx>
                <c:rich>
                  <a:bodyPr/>
                  <a:lstStyle/>
                  <a:p>
                    <a:fld id="{A774E09D-074A-4DB5-8148-CAC25237EE2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50E1-457A-B2B0-4F270917D6F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Graphs!$C$46:$E$46</c:f>
              <c:strCache>
                <c:ptCount val="3"/>
                <c:pt idx="0">
                  <c:v>Dec_21</c:v>
                </c:pt>
                <c:pt idx="1">
                  <c:v>Jan_22</c:v>
                </c:pt>
                <c:pt idx="2">
                  <c:v>Feb_22</c:v>
                </c:pt>
              </c:strCache>
            </c:strRef>
          </c:cat>
          <c:val>
            <c:numRef>
              <c:f>Graphs!$C$47:$E$47</c:f>
              <c:numCache>
                <c:formatCode>0</c:formatCode>
                <c:ptCount val="3"/>
                <c:pt idx="0">
                  <c:v>27</c:v>
                </c:pt>
                <c:pt idx="1">
                  <c:v>31</c:v>
                </c:pt>
                <c:pt idx="2">
                  <c:v>51</c:v>
                </c:pt>
              </c:numCache>
            </c:numRef>
          </c:val>
          <c:extLst>
            <c:ext xmlns:c15="http://schemas.microsoft.com/office/drawing/2012/chart" uri="{02D57815-91ED-43cb-92C2-25804820EDAC}">
              <c15:datalabelsRange>
                <c15:f>Graphs!$C$41:$E$41</c15:f>
                <c15:dlblRangeCache>
                  <c:ptCount val="3"/>
                  <c:pt idx="0">
                    <c:v>82%</c:v>
                  </c:pt>
                  <c:pt idx="1">
                    <c:v>84%</c:v>
                  </c:pt>
                  <c:pt idx="2">
                    <c:v>91%</c:v>
                  </c:pt>
                </c15:dlblRangeCache>
              </c15:datalabelsRange>
            </c:ext>
            <c:ext xmlns:c16="http://schemas.microsoft.com/office/drawing/2014/chart" uri="{C3380CC4-5D6E-409C-BE32-E72D297353CC}">
              <c16:uniqueId val="{00000003-50E1-457A-B2B0-4F270917D6F4}"/>
            </c:ext>
          </c:extLst>
        </c:ser>
        <c:ser>
          <c:idx val="1"/>
          <c:order val="1"/>
          <c:tx>
            <c:strRef>
              <c:f>Graphs!$B$48</c:f>
              <c:strCache>
                <c:ptCount val="1"/>
                <c:pt idx="0">
                  <c:v>&lt; 8 hours</c:v>
                </c:pt>
              </c:strCache>
            </c:strRef>
          </c:tx>
          <c:spPr>
            <a:solidFill>
              <a:srgbClr val="7030A0"/>
            </a:solidFill>
            <a:ln>
              <a:noFill/>
            </a:ln>
            <a:effectLst/>
          </c:spPr>
          <c:invertIfNegative val="0"/>
          <c:dLbls>
            <c:dLbl>
              <c:idx val="0"/>
              <c:tx>
                <c:rich>
                  <a:bodyPr/>
                  <a:lstStyle/>
                  <a:p>
                    <a:fld id="{F08102C8-5169-4D02-9662-E83A2B86D47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50E1-457A-B2B0-4F270917D6F4}"/>
                </c:ext>
              </c:extLst>
            </c:dLbl>
            <c:dLbl>
              <c:idx val="1"/>
              <c:tx>
                <c:rich>
                  <a:bodyPr/>
                  <a:lstStyle/>
                  <a:p>
                    <a:fld id="{300990C1-FD5F-400F-9835-E7D9D33623D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50E1-457A-B2B0-4F270917D6F4}"/>
                </c:ext>
              </c:extLst>
            </c:dLbl>
            <c:dLbl>
              <c:idx val="2"/>
              <c:layout>
                <c:manualLayout>
                  <c:x val="4.0852649479281517E-3"/>
                  <c:y val="6.255533622877521E-3"/>
                </c:manualLayout>
              </c:layout>
              <c:tx>
                <c:rich>
                  <a:bodyPr/>
                  <a:lstStyle/>
                  <a:p>
                    <a:fld id="{94CD1CC1-FBBA-4E77-BDF7-F9FB790F5F16}"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50E1-457A-B2B0-4F270917D6F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Graphs!$C$46:$E$46</c:f>
              <c:strCache>
                <c:ptCount val="3"/>
                <c:pt idx="0">
                  <c:v>Dec_21</c:v>
                </c:pt>
                <c:pt idx="1">
                  <c:v>Jan_22</c:v>
                </c:pt>
                <c:pt idx="2">
                  <c:v>Feb_22</c:v>
                </c:pt>
              </c:strCache>
            </c:strRef>
          </c:cat>
          <c:val>
            <c:numRef>
              <c:f>Graphs!$C$48:$E$48</c:f>
              <c:numCache>
                <c:formatCode>0</c:formatCode>
                <c:ptCount val="3"/>
                <c:pt idx="0">
                  <c:v>5</c:v>
                </c:pt>
                <c:pt idx="1">
                  <c:v>4</c:v>
                </c:pt>
                <c:pt idx="2">
                  <c:v>4</c:v>
                </c:pt>
              </c:numCache>
            </c:numRef>
          </c:val>
          <c:extLst>
            <c:ext xmlns:c15="http://schemas.microsoft.com/office/drawing/2012/chart" uri="{02D57815-91ED-43cb-92C2-25804820EDAC}">
              <c15:datalabelsRange>
                <c15:f>Graphs!$C$42:$E$42</c15:f>
                <c15:dlblRangeCache>
                  <c:ptCount val="3"/>
                  <c:pt idx="0">
                    <c:v>15%</c:v>
                  </c:pt>
                  <c:pt idx="1">
                    <c:v>11%</c:v>
                  </c:pt>
                  <c:pt idx="2">
                    <c:v>7%</c:v>
                  </c:pt>
                </c15:dlblRangeCache>
              </c15:datalabelsRange>
            </c:ext>
            <c:ext xmlns:c16="http://schemas.microsoft.com/office/drawing/2014/chart" uri="{C3380CC4-5D6E-409C-BE32-E72D297353CC}">
              <c16:uniqueId val="{00000007-50E1-457A-B2B0-4F270917D6F4}"/>
            </c:ext>
          </c:extLst>
        </c:ser>
        <c:ser>
          <c:idx val="2"/>
          <c:order val="2"/>
          <c:tx>
            <c:strRef>
              <c:f>Graphs!$B$49</c:f>
              <c:strCache>
                <c:ptCount val="1"/>
                <c:pt idx="0">
                  <c:v>&lt; 24 hours</c:v>
                </c:pt>
              </c:strCache>
            </c:strRef>
          </c:tx>
          <c:spPr>
            <a:solidFill>
              <a:srgbClr val="00B050"/>
            </a:solidFill>
            <a:ln>
              <a:noFill/>
            </a:ln>
            <a:effectLst/>
          </c:spPr>
          <c:invertIfNegative val="0"/>
          <c:dLbls>
            <c:dLbl>
              <c:idx val="0"/>
              <c:layout>
                <c:manualLayout>
                  <c:x val="1.8383692265676682E-2"/>
                  <c:y val="-9.3833004343162815E-3"/>
                </c:manualLayout>
              </c:layout>
              <c:tx>
                <c:rich>
                  <a:bodyPr/>
                  <a:lstStyle/>
                  <a:p>
                    <a:fld id="{31030C04-FB14-47F2-B5B2-266E8FA7796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50E1-457A-B2B0-4F270917D6F4}"/>
                </c:ext>
              </c:extLst>
            </c:dLbl>
            <c:dLbl>
              <c:idx val="1"/>
              <c:layout>
                <c:manualLayout>
                  <c:x val="-2.4511589687568908E-2"/>
                  <c:y val="-5.3172035794458956E-2"/>
                </c:manualLayout>
              </c:layout>
              <c:tx>
                <c:rich>
                  <a:bodyPr/>
                  <a:lstStyle/>
                  <a:p>
                    <a:fld id="{56EC8EC6-E023-41DE-88EA-BEDC1263B23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50E1-457A-B2B0-4F270917D6F4}"/>
                </c:ext>
              </c:extLst>
            </c:dLbl>
            <c:dLbl>
              <c:idx val="2"/>
              <c:layout>
                <c:manualLayout>
                  <c:x val="-4.0852649479283009E-3"/>
                  <c:y val="-6.5294718137722724E-2"/>
                </c:manualLayout>
              </c:layout>
              <c:tx>
                <c:rich>
                  <a:bodyPr/>
                  <a:lstStyle/>
                  <a:p>
                    <a:fld id="{3EA0B35C-4039-4BA6-8A81-8066660C02FE}"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50E1-457A-B2B0-4F270917D6F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Graphs!$C$46:$E$46</c:f>
              <c:strCache>
                <c:ptCount val="3"/>
                <c:pt idx="0">
                  <c:v>Dec_21</c:v>
                </c:pt>
                <c:pt idx="1">
                  <c:v>Jan_22</c:v>
                </c:pt>
                <c:pt idx="2">
                  <c:v>Feb_22</c:v>
                </c:pt>
              </c:strCache>
            </c:strRef>
          </c:cat>
          <c:val>
            <c:numRef>
              <c:f>Graphs!$C$49:$E$49</c:f>
              <c:numCache>
                <c:formatCode>0</c:formatCode>
                <c:ptCount val="3"/>
                <c:pt idx="0">
                  <c:v>1</c:v>
                </c:pt>
                <c:pt idx="1">
                  <c:v>1</c:v>
                </c:pt>
                <c:pt idx="2">
                  <c:v>0</c:v>
                </c:pt>
              </c:numCache>
            </c:numRef>
          </c:val>
          <c:extLst>
            <c:ext xmlns:c15="http://schemas.microsoft.com/office/drawing/2012/chart" uri="{02D57815-91ED-43cb-92C2-25804820EDAC}">
              <c15:datalabelsRange>
                <c15:f>Graphs!$C$43:$E$43</c15:f>
                <c15:dlblRangeCache>
                  <c:ptCount val="3"/>
                  <c:pt idx="0">
                    <c:v>3%</c:v>
                  </c:pt>
                  <c:pt idx="1">
                    <c:v>3%</c:v>
                  </c:pt>
                  <c:pt idx="2">
                    <c:v>0%</c:v>
                  </c:pt>
                </c15:dlblRangeCache>
              </c15:datalabelsRange>
            </c:ext>
            <c:ext xmlns:c16="http://schemas.microsoft.com/office/drawing/2014/chart" uri="{C3380CC4-5D6E-409C-BE32-E72D297353CC}">
              <c16:uniqueId val="{0000000B-50E1-457A-B2B0-4F270917D6F4}"/>
            </c:ext>
          </c:extLst>
        </c:ser>
        <c:ser>
          <c:idx val="3"/>
          <c:order val="3"/>
          <c:tx>
            <c:strRef>
              <c:f>Graphs!$B$50</c:f>
              <c:strCache>
                <c:ptCount val="1"/>
                <c:pt idx="0">
                  <c:v>&gt; 24 hours</c:v>
                </c:pt>
              </c:strCache>
            </c:strRef>
          </c:tx>
          <c:spPr>
            <a:solidFill>
              <a:schemeClr val="accent6">
                <a:tint val="77000"/>
              </a:schemeClr>
            </a:solidFill>
            <a:ln>
              <a:noFill/>
            </a:ln>
            <a:effectLst/>
          </c:spPr>
          <c:invertIfNegative val="0"/>
          <c:dLbls>
            <c:dLbl>
              <c:idx val="0"/>
              <c:layout>
                <c:manualLayout>
                  <c:x val="-3.7447829422153686E-17"/>
                  <c:y val="-4.2387151035426271E-2"/>
                </c:manualLayout>
              </c:layout>
              <c:tx>
                <c:rich>
                  <a:bodyPr/>
                  <a:lstStyle/>
                  <a:p>
                    <a:fld id="{2714B489-83E6-4993-AEC7-7D696E88E742}"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50E1-457A-B2B0-4F270917D6F4}"/>
                </c:ext>
              </c:extLst>
            </c:dLbl>
            <c:dLbl>
              <c:idx val="1"/>
              <c:layout>
                <c:manualLayout>
                  <c:x val="2.0529260549352259E-2"/>
                  <c:y val="-7.9745247087421076E-2"/>
                </c:manualLayout>
              </c:layout>
              <c:tx>
                <c:rich>
                  <a:bodyPr/>
                  <a:lstStyle/>
                  <a:p>
                    <a:fld id="{754D7CD2-4857-415B-AAEF-14D829288F35}"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50E1-457A-B2B0-4F270917D6F4}"/>
                </c:ext>
              </c:extLst>
            </c:dLbl>
            <c:dLbl>
              <c:idx val="2"/>
              <c:layout>
                <c:manualLayout>
                  <c:x val="3.2682119583425061E-2"/>
                  <c:y val="-4.172859603906507E-2"/>
                </c:manualLayout>
              </c:layout>
              <c:tx>
                <c:rich>
                  <a:bodyPr/>
                  <a:lstStyle/>
                  <a:p>
                    <a:fld id="{593DD4A3-52AE-4987-8AE1-E74DFFC8E658}"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E-50E1-457A-B2B0-4F270917D6F4}"/>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Graphs!$C$46:$E$46</c:f>
              <c:strCache>
                <c:ptCount val="3"/>
                <c:pt idx="0">
                  <c:v>Dec_21</c:v>
                </c:pt>
                <c:pt idx="1">
                  <c:v>Jan_22</c:v>
                </c:pt>
                <c:pt idx="2">
                  <c:v>Feb_22</c:v>
                </c:pt>
              </c:strCache>
            </c:strRef>
          </c:cat>
          <c:val>
            <c:numRef>
              <c:f>Graphs!$C$50:$E$50</c:f>
              <c:numCache>
                <c:formatCode>0</c:formatCode>
                <c:ptCount val="3"/>
                <c:pt idx="0">
                  <c:v>0</c:v>
                </c:pt>
                <c:pt idx="1">
                  <c:v>1</c:v>
                </c:pt>
                <c:pt idx="2">
                  <c:v>1</c:v>
                </c:pt>
              </c:numCache>
            </c:numRef>
          </c:val>
          <c:extLst>
            <c:ext xmlns:c15="http://schemas.microsoft.com/office/drawing/2012/chart" uri="{02D57815-91ED-43cb-92C2-25804820EDAC}">
              <c15:datalabelsRange>
                <c15:f>Graphs!$C$44:$E$44</c15:f>
                <c15:dlblRangeCache>
                  <c:ptCount val="3"/>
                  <c:pt idx="0">
                    <c:v>0%</c:v>
                  </c:pt>
                  <c:pt idx="1">
                    <c:v>3%</c:v>
                  </c:pt>
                  <c:pt idx="2">
                    <c:v>2%</c:v>
                  </c:pt>
                </c15:dlblRangeCache>
              </c15:datalabelsRange>
            </c:ext>
            <c:ext xmlns:c16="http://schemas.microsoft.com/office/drawing/2014/chart" uri="{C3380CC4-5D6E-409C-BE32-E72D297353CC}">
              <c16:uniqueId val="{0000000F-50E1-457A-B2B0-4F270917D6F4}"/>
            </c:ext>
          </c:extLst>
        </c:ser>
        <c:dLbls>
          <c:showLegendKey val="0"/>
          <c:showVal val="0"/>
          <c:showCatName val="0"/>
          <c:showSerName val="0"/>
          <c:showPercent val="0"/>
          <c:showBubbleSize val="0"/>
        </c:dLbls>
        <c:gapWidth val="150"/>
        <c:overlap val="100"/>
        <c:axId val="775274192"/>
        <c:axId val="616622816"/>
        <c:extLst>
          <c:ext xmlns:c15="http://schemas.microsoft.com/office/drawing/2012/chart" uri="{02D57815-91ED-43cb-92C2-25804820EDAC}">
            <c15:filteredBarSeries>
              <c15:ser>
                <c:idx val="4"/>
                <c:order val="4"/>
                <c:tx>
                  <c:strRef>
                    <c:extLst>
                      <c:ext uri="{02D57815-91ED-43cb-92C2-25804820EDAC}">
                        <c15:formulaRef>
                          <c15:sqref>Graphs!$B$51</c15:sqref>
                        </c15:formulaRef>
                      </c:ext>
                    </c:extLst>
                    <c:strCache>
                      <c:ptCount val="1"/>
                    </c:strCache>
                  </c:strRef>
                </c:tx>
                <c:spPr>
                  <a:solidFill>
                    <a:schemeClr val="accent6">
                      <a:tint val="54000"/>
                    </a:schemeClr>
                  </a:solidFill>
                  <a:ln>
                    <a:noFill/>
                  </a:ln>
                  <a:effectLst/>
                </c:spPr>
                <c:invertIfNegative val="0"/>
                <c:cat>
                  <c:strRef>
                    <c:extLst>
                      <c:ext uri="{02D57815-91ED-43cb-92C2-25804820EDAC}">
                        <c15:formulaRef>
                          <c15:sqref>Graphs!$C$46:$E$46</c15:sqref>
                        </c15:formulaRef>
                      </c:ext>
                    </c:extLst>
                    <c:strCache>
                      <c:ptCount val="3"/>
                      <c:pt idx="0">
                        <c:v>Dec_21</c:v>
                      </c:pt>
                      <c:pt idx="1">
                        <c:v>Jan_22</c:v>
                      </c:pt>
                      <c:pt idx="2">
                        <c:v>Feb_22</c:v>
                      </c:pt>
                    </c:strCache>
                  </c:strRef>
                </c:cat>
                <c:val>
                  <c:numRef>
                    <c:extLst>
                      <c:ext uri="{02D57815-91ED-43cb-92C2-25804820EDAC}">
                        <c15:formulaRef>
                          <c15:sqref>Graphs!$C$51:$E$51</c15:sqref>
                        </c15:formulaRef>
                      </c:ext>
                    </c:extLst>
                    <c:numCache>
                      <c:formatCode>0</c:formatCode>
                      <c:ptCount val="3"/>
                      <c:pt idx="0">
                        <c:v>33</c:v>
                      </c:pt>
                      <c:pt idx="1">
                        <c:v>37</c:v>
                      </c:pt>
                      <c:pt idx="2">
                        <c:v>56</c:v>
                      </c:pt>
                    </c:numCache>
                  </c:numRef>
                </c:val>
                <c:extLst>
                  <c:ext xmlns:c16="http://schemas.microsoft.com/office/drawing/2014/chart" uri="{C3380CC4-5D6E-409C-BE32-E72D297353CC}">
                    <c16:uniqueId val="{00000010-50E1-457A-B2B0-4F270917D6F4}"/>
                  </c:ext>
                </c:extLst>
              </c15:ser>
            </c15:filteredBarSeries>
          </c:ext>
        </c:extLst>
      </c:barChart>
      <c:catAx>
        <c:axId val="77527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16622816"/>
        <c:crosses val="autoZero"/>
        <c:auto val="1"/>
        <c:lblAlgn val="ctr"/>
        <c:lblOffset val="100"/>
        <c:noMultiLvlLbl val="0"/>
      </c:catAx>
      <c:valAx>
        <c:axId val="616622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5274192"/>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70AD">
          <a:lumMod val="75000"/>
        </a:srgbClr>
      </a:solidFill>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s-MX"/>
              <a:t>Worked Tickets and Source Trend</a:t>
            </a:r>
          </a:p>
        </c:rich>
      </c:tx>
      <c:layout>
        <c:manualLayout>
          <c:xMode val="edge"/>
          <c:yMode val="edge"/>
          <c:x val="0.33143043307814396"/>
          <c:y val="2.1060370297691929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1"/>
          <c:order val="1"/>
          <c:tx>
            <c:strRef>
              <c:f>Graphs!$D$65</c:f>
              <c:strCache>
                <c:ptCount val="1"/>
                <c:pt idx="0">
                  <c:v>Global ALM</c:v>
                </c:pt>
              </c:strCache>
            </c:strRef>
          </c:tx>
          <c:spPr>
            <a:solidFill>
              <a:schemeClr val="accent6"/>
            </a:solidFill>
            <a:ln>
              <a:noFill/>
            </a:ln>
            <a:effectLst>
              <a:outerShdw blurRad="57150" dist="19050" dir="5400000" algn="ctr" rotWithShape="0">
                <a:srgbClr val="000000">
                  <a:alpha val="63000"/>
                </a:srgbClr>
              </a:outerShdw>
            </a:effectLst>
          </c:spPr>
          <c:invertIfNegative val="0"/>
          <c:dLbls>
            <c:dLbl>
              <c:idx val="0"/>
              <c:tx>
                <c:rich>
                  <a:bodyPr/>
                  <a:lstStyle/>
                  <a:p>
                    <a:fld id="{504CD978-4CB1-4808-8B91-D070DE29BB9C}"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480D-4756-95BA-9810D12350B2}"/>
                </c:ext>
              </c:extLst>
            </c:dLbl>
            <c:dLbl>
              <c:idx val="1"/>
              <c:layout>
                <c:manualLayout>
                  <c:x val="0"/>
                  <c:y val="-3.5100617162819946E-2"/>
                </c:manualLayout>
              </c:layout>
              <c:tx>
                <c:rich>
                  <a:bodyPr/>
                  <a:lstStyle/>
                  <a:p>
                    <a:r>
                      <a:rPr lang="en-US"/>
                      <a:t>87%</a:t>
                    </a:r>
                  </a:p>
                </c:rich>
              </c:tx>
              <c:dLblPos val="ct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80D-4756-95BA-9810D12350B2}"/>
                </c:ext>
              </c:extLst>
            </c:dLbl>
            <c:dLbl>
              <c:idx val="2"/>
              <c:tx>
                <c:rich>
                  <a:bodyPr/>
                  <a:lstStyle/>
                  <a:p>
                    <a:fld id="{C52B06ED-8AB5-4F83-B45D-66EF9ACE6F56}"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480D-4756-95BA-9810D12350B2}"/>
                </c:ext>
              </c:extLst>
            </c:dLbl>
            <c:dLbl>
              <c:idx val="3"/>
              <c:layout>
                <c:manualLayout>
                  <c:x val="0"/>
                  <c:y val="-2.4570432013973978E-2"/>
                </c:manualLayout>
              </c:layout>
              <c:tx>
                <c:rich>
                  <a:bodyPr/>
                  <a:lstStyle/>
                  <a:p>
                    <a:r>
                      <a:rPr lang="en-US"/>
                      <a:t>78%</a:t>
                    </a:r>
                  </a:p>
                </c:rich>
              </c:tx>
              <c:dLblPos val="ct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80D-4756-95BA-9810D12350B2}"/>
                </c:ext>
              </c:extLst>
            </c:dLbl>
            <c:dLbl>
              <c:idx val="4"/>
              <c:tx>
                <c:rich>
                  <a:bodyPr/>
                  <a:lstStyle/>
                  <a:p>
                    <a:fld id="{523603FE-26B5-4E91-B327-F54C38CF8598}"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480D-4756-95BA-9810D12350B2}"/>
                </c:ext>
              </c:extLst>
            </c:dLbl>
            <c:dLbl>
              <c:idx val="5"/>
              <c:tx>
                <c:rich>
                  <a:bodyPr/>
                  <a:lstStyle/>
                  <a:p>
                    <a:fld id="{5513E18E-ADF4-4D81-87FF-E4CD5A74AED3}" type="CELLRANGE">
                      <a:rPr lang="en-US"/>
                      <a:pPr/>
                      <a:t>[CELLRANGE]</a:t>
                    </a:fld>
                    <a:endParaRPr lang="en-US"/>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480D-4756-95BA-9810D12350B2}"/>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Graphs!$B$84:$B$89</c:f>
              <c:strCache>
                <c:ptCount val="6"/>
                <c:pt idx="0">
                  <c:v>Dec-20</c:v>
                </c:pt>
                <c:pt idx="1">
                  <c:v>Dec-21</c:v>
                </c:pt>
                <c:pt idx="2">
                  <c:v>Jan-21</c:v>
                </c:pt>
                <c:pt idx="3">
                  <c:v>Jan-22</c:v>
                </c:pt>
                <c:pt idx="4">
                  <c:v>Feb-21</c:v>
                </c:pt>
                <c:pt idx="5">
                  <c:v>Feb -22</c:v>
                </c:pt>
              </c:strCache>
            </c:strRef>
          </c:cat>
          <c:val>
            <c:numRef>
              <c:f>Graphs!$D$84:$D$89</c:f>
              <c:numCache>
                <c:formatCode>General</c:formatCode>
                <c:ptCount val="6"/>
                <c:pt idx="0">
                  <c:v>34</c:v>
                </c:pt>
                <c:pt idx="1">
                  <c:v>26</c:v>
                </c:pt>
                <c:pt idx="2">
                  <c:v>56</c:v>
                </c:pt>
                <c:pt idx="3">
                  <c:v>18</c:v>
                </c:pt>
                <c:pt idx="4">
                  <c:v>78</c:v>
                </c:pt>
                <c:pt idx="5">
                  <c:v>34</c:v>
                </c:pt>
              </c:numCache>
            </c:numRef>
          </c:val>
          <c:extLst>
            <c:ext xmlns:c15="http://schemas.microsoft.com/office/drawing/2012/chart" uri="{02D57815-91ED-43cb-92C2-25804820EDAC}">
              <c15:datalabelsRange>
                <c15:f>Graphs!$E$84:$E$89</c15:f>
                <c15:dlblRangeCache>
                  <c:ptCount val="6"/>
                  <c:pt idx="0">
                    <c:v>100%</c:v>
                  </c:pt>
                  <c:pt idx="1">
                    <c:v>79%</c:v>
                  </c:pt>
                  <c:pt idx="2">
                    <c:v>100%</c:v>
                  </c:pt>
                  <c:pt idx="3">
                    <c:v>49%</c:v>
                  </c:pt>
                  <c:pt idx="4">
                    <c:v>100%</c:v>
                  </c:pt>
                  <c:pt idx="5">
                    <c:v>61%</c:v>
                  </c:pt>
                </c15:dlblRangeCache>
              </c15:datalabelsRange>
            </c:ext>
            <c:ext xmlns:c16="http://schemas.microsoft.com/office/drawing/2014/chart" uri="{C3380CC4-5D6E-409C-BE32-E72D297353CC}">
              <c16:uniqueId val="{00000006-480D-4756-95BA-9810D12350B2}"/>
            </c:ext>
          </c:extLst>
        </c:ser>
        <c:ser>
          <c:idx val="3"/>
          <c:order val="3"/>
          <c:tx>
            <c:strRef>
              <c:f>Graphs!$F$65</c:f>
              <c:strCache>
                <c:ptCount val="1"/>
                <c:pt idx="0">
                  <c:v>ALM Octane</c:v>
                </c:pt>
              </c:strCache>
            </c:strRef>
          </c:tx>
          <c:spPr>
            <a:solidFill>
              <a:schemeClr val="accent1"/>
            </a:solidFill>
            <a:ln>
              <a:noFill/>
            </a:ln>
            <a:effectLst>
              <a:outerShdw blurRad="57150" dist="19050" dir="5400000" algn="ctr" rotWithShape="0">
                <a:srgbClr val="000000">
                  <a:alpha val="63000"/>
                </a:srgbClr>
              </a:outerShdw>
            </a:effectLst>
          </c:spPr>
          <c:invertIfNegative val="0"/>
          <c:dLbls>
            <c:dLbl>
              <c:idx val="0"/>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80D-4756-95BA-9810D12350B2}"/>
                </c:ext>
              </c:extLst>
            </c:dLbl>
            <c:dLbl>
              <c:idx val="1"/>
              <c:tx>
                <c:rich>
                  <a:bodyPr/>
                  <a:lstStyle/>
                  <a:p>
                    <a:r>
                      <a:rPr lang="en-US">
                        <a:solidFill>
                          <a:schemeClr val="bg1"/>
                        </a:solidFill>
                      </a:rPr>
                      <a:t>13%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80D-4756-95BA-9810D12350B2}"/>
                </c:ext>
              </c:extLst>
            </c:dLbl>
            <c:dLbl>
              <c:idx val="2"/>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80D-4756-95BA-9810D12350B2}"/>
                </c:ext>
              </c:extLst>
            </c:dLbl>
            <c:dLbl>
              <c:idx val="3"/>
              <c:layout>
                <c:manualLayout>
                  <c:x val="4.4746029289036097E-3"/>
                  <c:y val="7.0201234325639756E-3"/>
                </c:manualLayout>
              </c:layout>
              <c:tx>
                <c:rich>
                  <a:bodyPr rot="0" spcFirstLastPara="1" vertOverflow="ellipsis" vert="horz" wrap="square" lIns="38100" tIns="19050" rIns="38100" bIns="19050" anchor="ctr" anchorCtr="1">
                    <a:noAutofit/>
                  </a:bodyPr>
                  <a:lstStyle/>
                  <a:p>
                    <a:pPr>
                      <a:defRPr sz="1100" b="1" i="0" u="none" strike="noStrike" kern="1200" baseline="0">
                        <a:solidFill>
                          <a:schemeClr val="tx1">
                            <a:lumMod val="75000"/>
                            <a:lumOff val="25000"/>
                          </a:schemeClr>
                        </a:solidFill>
                        <a:latin typeface="+mn-lt"/>
                        <a:ea typeface="+mn-ea"/>
                        <a:cs typeface="+mn-cs"/>
                      </a:defRPr>
                    </a:pPr>
                    <a:r>
                      <a:rPr lang="en-US">
                        <a:solidFill>
                          <a:schemeClr val="bg1"/>
                        </a:solidFill>
                      </a:rPr>
                      <a:t>22%</a:t>
                    </a:r>
                  </a:p>
                </c:rich>
              </c:tx>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5.6685702715837345E-2"/>
                      <c:h val="6.4690437431077039E-2"/>
                    </c:manualLayout>
                  </c15:layout>
                  <c15:showDataLabelsRange val="0"/>
                </c:ext>
                <c:ext xmlns:c16="http://schemas.microsoft.com/office/drawing/2014/chart" uri="{C3380CC4-5D6E-409C-BE32-E72D297353CC}">
                  <c16:uniqueId val="{0000000A-480D-4756-95BA-9810D12350B2}"/>
                </c:ext>
              </c:extLst>
            </c:dLbl>
            <c:dLbl>
              <c:idx val="4"/>
              <c:tx>
                <c:rich>
                  <a:bodyPr/>
                  <a:lstStyle/>
                  <a:p>
                    <a:endParaRPr lang="en-US"/>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480D-4756-95BA-9810D12350B2}"/>
                </c:ext>
              </c:extLst>
            </c:dLbl>
            <c:dLbl>
              <c:idx val="5"/>
              <c:layout>
                <c:manualLayout>
                  <c:x val="-1.0937791916347691E-16"/>
                  <c:y val="-3.5100617162819878E-3"/>
                </c:manualLayout>
              </c:layout>
              <c:tx>
                <c:rich>
                  <a:bodyPr/>
                  <a:lstStyle/>
                  <a:p>
                    <a:r>
                      <a:rPr lang="en-US">
                        <a:solidFill>
                          <a:schemeClr val="bg1"/>
                        </a:solidFill>
                      </a:rPr>
                      <a:t>39%</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480D-4756-95BA-9810D12350B2}"/>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Graphs!$B$84:$B$89</c:f>
              <c:strCache>
                <c:ptCount val="6"/>
                <c:pt idx="0">
                  <c:v>Dec-20</c:v>
                </c:pt>
                <c:pt idx="1">
                  <c:v>Dec-21</c:v>
                </c:pt>
                <c:pt idx="2">
                  <c:v>Jan-21</c:v>
                </c:pt>
                <c:pt idx="3">
                  <c:v>Jan-22</c:v>
                </c:pt>
                <c:pt idx="4">
                  <c:v>Feb-21</c:v>
                </c:pt>
                <c:pt idx="5">
                  <c:v>Feb -22</c:v>
                </c:pt>
              </c:strCache>
            </c:strRef>
          </c:cat>
          <c:val>
            <c:numRef>
              <c:f>Graphs!$F$84:$F$89</c:f>
              <c:numCache>
                <c:formatCode>General</c:formatCode>
                <c:ptCount val="6"/>
                <c:pt idx="0">
                  <c:v>0</c:v>
                </c:pt>
                <c:pt idx="1">
                  <c:v>7</c:v>
                </c:pt>
                <c:pt idx="2">
                  <c:v>0</c:v>
                </c:pt>
                <c:pt idx="3">
                  <c:v>19</c:v>
                </c:pt>
                <c:pt idx="4">
                  <c:v>0</c:v>
                </c:pt>
                <c:pt idx="5">
                  <c:v>22</c:v>
                </c:pt>
              </c:numCache>
            </c:numRef>
          </c:val>
          <c:extLst>
            <c:ext xmlns:c16="http://schemas.microsoft.com/office/drawing/2014/chart" uri="{C3380CC4-5D6E-409C-BE32-E72D297353CC}">
              <c16:uniqueId val="{0000000D-480D-4756-95BA-9810D12350B2}"/>
            </c:ext>
          </c:extLst>
        </c:ser>
        <c:dLbls>
          <c:dLblPos val="ctr"/>
          <c:showLegendKey val="0"/>
          <c:showVal val="1"/>
          <c:showCatName val="0"/>
          <c:showSerName val="0"/>
          <c:showPercent val="0"/>
          <c:showBubbleSize val="0"/>
        </c:dLbls>
        <c:gapWidth val="150"/>
        <c:overlap val="100"/>
        <c:axId val="613890800"/>
        <c:axId val="132850832"/>
        <c:extLst>
          <c:ext xmlns:c15="http://schemas.microsoft.com/office/drawing/2012/chart" uri="{02D57815-91ED-43cb-92C2-25804820EDAC}">
            <c15:filteredBarSeries>
              <c15:ser>
                <c:idx val="2"/>
                <c:order val="2"/>
                <c:tx>
                  <c:strRef>
                    <c:extLst>
                      <c:ext uri="{02D57815-91ED-43cb-92C2-25804820EDAC}">
                        <c15:formulaRef>
                          <c15:sqref>Graphs!$E$65</c15:sqref>
                        </c15:formulaRef>
                      </c:ext>
                    </c:extLst>
                    <c:strCache>
                      <c:ptCount val="1"/>
                      <c:pt idx="0">
                        <c:v>%</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Graphs!$B$84:$B$89</c15:sqref>
                        </c15:formulaRef>
                      </c:ext>
                    </c:extLst>
                    <c:strCache>
                      <c:ptCount val="6"/>
                      <c:pt idx="0">
                        <c:v>Dec-20</c:v>
                      </c:pt>
                      <c:pt idx="1">
                        <c:v>Dec-21</c:v>
                      </c:pt>
                      <c:pt idx="2">
                        <c:v>Jan-21</c:v>
                      </c:pt>
                      <c:pt idx="3">
                        <c:v>Jan-22</c:v>
                      </c:pt>
                      <c:pt idx="4">
                        <c:v>Feb-21</c:v>
                      </c:pt>
                      <c:pt idx="5">
                        <c:v>Feb -22</c:v>
                      </c:pt>
                    </c:strCache>
                  </c:strRef>
                </c:cat>
                <c:val>
                  <c:numRef>
                    <c:extLst>
                      <c:ext uri="{02D57815-91ED-43cb-92C2-25804820EDAC}">
                        <c15:formulaRef>
                          <c15:sqref>Graphs!$E$84:$E$89</c15:sqref>
                        </c15:formulaRef>
                      </c:ext>
                    </c:extLst>
                    <c:numCache>
                      <c:formatCode>0%</c:formatCode>
                      <c:ptCount val="6"/>
                      <c:pt idx="0">
                        <c:v>1</c:v>
                      </c:pt>
                      <c:pt idx="1">
                        <c:v>0.78787878787878785</c:v>
                      </c:pt>
                      <c:pt idx="2">
                        <c:v>1</c:v>
                      </c:pt>
                      <c:pt idx="3">
                        <c:v>0.48648648648648651</c:v>
                      </c:pt>
                      <c:pt idx="4">
                        <c:v>1</c:v>
                      </c:pt>
                      <c:pt idx="5">
                        <c:v>0.6071428571428571</c:v>
                      </c:pt>
                    </c:numCache>
                  </c:numRef>
                </c:val>
                <c:extLst>
                  <c:ext xmlns:c16="http://schemas.microsoft.com/office/drawing/2014/chart" uri="{C3380CC4-5D6E-409C-BE32-E72D297353CC}">
                    <c16:uniqueId val="{00000015-480D-4756-95BA-9810D12350B2}"/>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Graphs!$G$65</c15:sqref>
                        </c15:formulaRef>
                      </c:ext>
                    </c:extLst>
                    <c:strCache>
                      <c:ptCount val="1"/>
                      <c:pt idx="0">
                        <c:v>%</c:v>
                      </c:pt>
                    </c:strCache>
                  </c:strRef>
                </c:tx>
                <c:spPr>
                  <a:gradFill rotWithShape="1">
                    <a:gsLst>
                      <a:gs pos="0">
                        <a:schemeClr val="accent5">
                          <a:shade val="53000"/>
                          <a:satMod val="103000"/>
                          <a:lumMod val="102000"/>
                          <a:tint val="94000"/>
                        </a:schemeClr>
                      </a:gs>
                      <a:gs pos="50000">
                        <a:schemeClr val="accent5">
                          <a:shade val="53000"/>
                          <a:satMod val="110000"/>
                          <a:lumMod val="100000"/>
                          <a:shade val="100000"/>
                        </a:schemeClr>
                      </a:gs>
                      <a:gs pos="100000">
                        <a:schemeClr val="accent5">
                          <a:shade val="53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xmlns:c15="http://schemas.microsoft.com/office/drawing/2012/chart">
                      <c:ext xmlns:c15="http://schemas.microsoft.com/office/drawing/2012/chart" uri="{02D57815-91ED-43cb-92C2-25804820EDAC}">
                        <c15:formulaRef>
                          <c15:sqref>Graphs!$B$84:$B$89</c15:sqref>
                        </c15:formulaRef>
                      </c:ext>
                    </c:extLst>
                    <c:strCache>
                      <c:ptCount val="6"/>
                      <c:pt idx="0">
                        <c:v>Dec-20</c:v>
                      </c:pt>
                      <c:pt idx="1">
                        <c:v>Dec-21</c:v>
                      </c:pt>
                      <c:pt idx="2">
                        <c:v>Jan-21</c:v>
                      </c:pt>
                      <c:pt idx="3">
                        <c:v>Jan-22</c:v>
                      </c:pt>
                      <c:pt idx="4">
                        <c:v>Feb-21</c:v>
                      </c:pt>
                      <c:pt idx="5">
                        <c:v>Feb -22</c:v>
                      </c:pt>
                    </c:strCache>
                  </c:strRef>
                </c:cat>
                <c:val>
                  <c:numRef>
                    <c:extLst xmlns:c15="http://schemas.microsoft.com/office/drawing/2012/chart">
                      <c:ext xmlns:c15="http://schemas.microsoft.com/office/drawing/2012/chart" uri="{02D57815-91ED-43cb-92C2-25804820EDAC}">
                        <c15:formulaRef>
                          <c15:sqref>Graphs!$G$84:$G$89</c15:sqref>
                        </c15:formulaRef>
                      </c:ext>
                    </c:extLst>
                    <c:numCache>
                      <c:formatCode>0%</c:formatCode>
                      <c:ptCount val="6"/>
                      <c:pt idx="0">
                        <c:v>0</c:v>
                      </c:pt>
                      <c:pt idx="1">
                        <c:v>0.21212121212121213</c:v>
                      </c:pt>
                      <c:pt idx="2">
                        <c:v>0</c:v>
                      </c:pt>
                      <c:pt idx="3">
                        <c:v>0.51351351351351349</c:v>
                      </c:pt>
                      <c:pt idx="4">
                        <c:v>0</c:v>
                      </c:pt>
                      <c:pt idx="5">
                        <c:v>0.39285714285714285</c:v>
                      </c:pt>
                    </c:numCache>
                  </c:numRef>
                </c:val>
                <c:extLst xmlns:c15="http://schemas.microsoft.com/office/drawing/2012/chart">
                  <c:ext xmlns:c16="http://schemas.microsoft.com/office/drawing/2014/chart" uri="{C3380CC4-5D6E-409C-BE32-E72D297353CC}">
                    <c16:uniqueId val="{00000016-480D-4756-95BA-9810D12350B2}"/>
                  </c:ext>
                </c:extLst>
              </c15:ser>
            </c15:filteredBarSeries>
          </c:ext>
        </c:extLst>
      </c:barChart>
      <c:lineChart>
        <c:grouping val="standard"/>
        <c:varyColors val="0"/>
        <c:ser>
          <c:idx val="0"/>
          <c:order val="0"/>
          <c:tx>
            <c:strRef>
              <c:f>Graphs!$C$65</c:f>
              <c:strCache>
                <c:ptCount val="1"/>
                <c:pt idx="0">
                  <c:v>Total</c:v>
                </c:pt>
              </c:strCache>
            </c:strRef>
          </c:tx>
          <c:spPr>
            <a:ln w="34925" cap="rnd">
              <a:solidFill>
                <a:schemeClr val="accent5">
                  <a:tint val="54000"/>
                </a:schemeClr>
              </a:solidFill>
              <a:round/>
            </a:ln>
            <a:effectLst>
              <a:outerShdw blurRad="57150" dist="19050" dir="5400000" algn="ctr" rotWithShape="0">
                <a:srgbClr val="000000">
                  <a:alpha val="63000"/>
                </a:srgbClr>
              </a:outerShdw>
            </a:effectLst>
          </c:spPr>
          <c:marker>
            <c:symbol val="none"/>
          </c:marker>
          <c:dLbls>
            <c:dLbl>
              <c:idx val="0"/>
              <c:layout>
                <c:manualLayout>
                  <c:x val="-2.430017169453726E-2"/>
                  <c:y val="-4.88999266676117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80D-4756-95BA-9810D12350B2}"/>
                </c:ext>
              </c:extLst>
            </c:dLbl>
            <c:dLbl>
              <c:idx val="1"/>
              <c:layout>
                <c:manualLayout>
                  <c:x val="-2.4300171694537145E-2"/>
                  <c:y val="-8.89089575774760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480D-4756-95BA-9810D12350B2}"/>
                </c:ext>
              </c:extLst>
            </c:dLbl>
            <c:dLbl>
              <c:idx val="2"/>
              <c:layout>
                <c:manualLayout>
                  <c:x val="-2.5884276759370075E-2"/>
                  <c:y val="-5.779082242535943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480D-4756-95BA-9810D12350B2}"/>
                </c:ext>
              </c:extLst>
            </c:dLbl>
            <c:dLbl>
              <c:idx val="3"/>
              <c:layout>
                <c:manualLayout>
                  <c:x val="-2.0688402980156124E-2"/>
                  <c:y val="-5.12336346827263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480D-4756-95BA-9810D12350B2}"/>
                </c:ext>
              </c:extLst>
            </c:dLbl>
            <c:dLbl>
              <c:idx val="4"/>
              <c:layout>
                <c:manualLayout>
                  <c:x val="-2.430017169453726E-2"/>
                  <c:y val="-4.44544787887380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480D-4756-95BA-9810D12350B2}"/>
                </c:ext>
              </c:extLst>
            </c:dLbl>
            <c:dLbl>
              <c:idx val="5"/>
              <c:layout>
                <c:manualLayout>
                  <c:x val="-2.3671471599425089E-2"/>
                  <c:y val="-0.1158226396216872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480D-4756-95BA-9810D12350B2}"/>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Graphs!$B$84:$B$89</c:f>
              <c:strCache>
                <c:ptCount val="6"/>
                <c:pt idx="0">
                  <c:v>Dec-20</c:v>
                </c:pt>
                <c:pt idx="1">
                  <c:v>Dec-21</c:v>
                </c:pt>
                <c:pt idx="2">
                  <c:v>Jan-21</c:v>
                </c:pt>
                <c:pt idx="3">
                  <c:v>Jan-22</c:v>
                </c:pt>
                <c:pt idx="4">
                  <c:v>Feb-21</c:v>
                </c:pt>
                <c:pt idx="5">
                  <c:v>Feb -22</c:v>
                </c:pt>
              </c:strCache>
            </c:strRef>
          </c:cat>
          <c:val>
            <c:numRef>
              <c:f>Graphs!$C$84:$C$89</c:f>
              <c:numCache>
                <c:formatCode>General</c:formatCode>
                <c:ptCount val="6"/>
                <c:pt idx="0">
                  <c:v>34</c:v>
                </c:pt>
                <c:pt idx="1">
                  <c:v>33</c:v>
                </c:pt>
                <c:pt idx="2">
                  <c:v>56</c:v>
                </c:pt>
                <c:pt idx="3">
                  <c:v>37</c:v>
                </c:pt>
                <c:pt idx="4">
                  <c:v>78</c:v>
                </c:pt>
                <c:pt idx="5">
                  <c:v>56</c:v>
                </c:pt>
              </c:numCache>
            </c:numRef>
          </c:val>
          <c:smooth val="0"/>
          <c:extLst>
            <c:ext xmlns:c16="http://schemas.microsoft.com/office/drawing/2014/chart" uri="{C3380CC4-5D6E-409C-BE32-E72D297353CC}">
              <c16:uniqueId val="{00000014-480D-4756-95BA-9810D12350B2}"/>
            </c:ext>
          </c:extLst>
        </c:ser>
        <c:dLbls>
          <c:dLblPos val="ctr"/>
          <c:showLegendKey val="0"/>
          <c:showVal val="1"/>
          <c:showCatName val="0"/>
          <c:showSerName val="0"/>
          <c:showPercent val="0"/>
          <c:showBubbleSize val="0"/>
        </c:dLbls>
        <c:marker val="1"/>
        <c:smooth val="0"/>
        <c:axId val="613890800"/>
        <c:axId val="132850832"/>
      </c:lineChart>
      <c:valAx>
        <c:axId val="132850832"/>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3890800"/>
        <c:crosses val="max"/>
        <c:crossBetween val="between"/>
        <c:majorUnit val="10"/>
      </c:valAx>
      <c:catAx>
        <c:axId val="6138908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13285083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rgbClr val="0070AD">
          <a:lumMod val="75000"/>
        </a:srgbClr>
      </a:solidFill>
    </a:ln>
    <a:effectLst/>
  </c:spPr>
  <c:txPr>
    <a:bodyPr/>
    <a:lstStyle/>
    <a:p>
      <a:pPr>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Ticket Resolution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percentStacked"/>
        <c:varyColors val="0"/>
        <c:ser>
          <c:idx val="7"/>
          <c:order val="8"/>
          <c:tx>
            <c:strRef>
              <c:f>Graphs!$K$114</c:f>
              <c:strCache>
                <c:ptCount val="1"/>
                <c:pt idx="0">
                  <c:v>&lt; 2 hours</c:v>
                </c:pt>
              </c:strCache>
            </c:strRef>
          </c:tx>
          <c:spPr>
            <a:solidFill>
              <a:schemeClr val="accent6">
                <a:lumMod val="60000"/>
                <a:lumOff val="40000"/>
              </a:schemeClr>
            </a:solidFill>
            <a:ln>
              <a:noFill/>
            </a:ln>
            <a:effectLst/>
          </c:spPr>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Graphs!$K$115:$K$138</c:f>
              <c:numCache>
                <c:formatCode>0</c:formatCode>
                <c:ptCount val="13"/>
                <c:pt idx="0">
                  <c:v>68</c:v>
                </c:pt>
                <c:pt idx="1">
                  <c:v>50</c:v>
                </c:pt>
                <c:pt idx="2">
                  <c:v>35</c:v>
                </c:pt>
                <c:pt idx="3">
                  <c:v>33</c:v>
                </c:pt>
                <c:pt idx="4">
                  <c:v>52</c:v>
                </c:pt>
                <c:pt idx="5">
                  <c:v>60</c:v>
                </c:pt>
                <c:pt idx="6">
                  <c:v>54</c:v>
                </c:pt>
                <c:pt idx="7">
                  <c:v>61</c:v>
                </c:pt>
                <c:pt idx="8">
                  <c:v>43</c:v>
                </c:pt>
                <c:pt idx="9">
                  <c:v>24</c:v>
                </c:pt>
                <c:pt idx="10">
                  <c:v>27</c:v>
                </c:pt>
                <c:pt idx="11">
                  <c:v>31</c:v>
                </c:pt>
                <c:pt idx="12">
                  <c:v>51</c:v>
                </c:pt>
              </c:numCache>
            </c:numRef>
          </c:val>
          <c:extLst xmlns:c15="http://schemas.microsoft.com/office/drawing/2012/chart">
            <c:ext xmlns:c16="http://schemas.microsoft.com/office/drawing/2014/chart" uri="{C3380CC4-5D6E-409C-BE32-E72D297353CC}">
              <c16:uniqueId val="{00000000-27E2-4C06-9041-445688216550}"/>
            </c:ext>
          </c:extLst>
        </c:ser>
        <c:ser>
          <c:idx val="8"/>
          <c:order val="9"/>
          <c:tx>
            <c:strRef>
              <c:f>Graphs!$L$114</c:f>
              <c:strCache>
                <c:ptCount val="1"/>
                <c:pt idx="0">
                  <c:v>&lt; 8 hours</c:v>
                </c:pt>
              </c:strCache>
            </c:strRef>
          </c:tx>
          <c:spPr>
            <a:solidFill>
              <a:schemeClr val="accent6">
                <a:lumMod val="20000"/>
                <a:lumOff val="80000"/>
              </a:schemeClr>
            </a:solidFill>
            <a:ln>
              <a:noFill/>
            </a:ln>
            <a:effectLst/>
          </c:spPr>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Graphs!$L$115:$L$138</c:f>
              <c:numCache>
                <c:formatCode>0</c:formatCode>
                <c:ptCount val="13"/>
                <c:pt idx="0">
                  <c:v>8</c:v>
                </c:pt>
                <c:pt idx="1">
                  <c:v>7</c:v>
                </c:pt>
                <c:pt idx="2">
                  <c:v>6</c:v>
                </c:pt>
                <c:pt idx="3">
                  <c:v>6</c:v>
                </c:pt>
                <c:pt idx="4">
                  <c:v>6</c:v>
                </c:pt>
                <c:pt idx="5">
                  <c:v>13</c:v>
                </c:pt>
                <c:pt idx="6">
                  <c:v>8</c:v>
                </c:pt>
                <c:pt idx="7">
                  <c:v>11</c:v>
                </c:pt>
                <c:pt idx="8">
                  <c:v>7</c:v>
                </c:pt>
                <c:pt idx="9">
                  <c:v>9</c:v>
                </c:pt>
                <c:pt idx="10">
                  <c:v>5</c:v>
                </c:pt>
                <c:pt idx="11">
                  <c:v>4</c:v>
                </c:pt>
                <c:pt idx="12">
                  <c:v>4</c:v>
                </c:pt>
              </c:numCache>
            </c:numRef>
          </c:val>
          <c:extLst>
            <c:ext xmlns:c16="http://schemas.microsoft.com/office/drawing/2014/chart" uri="{C3380CC4-5D6E-409C-BE32-E72D297353CC}">
              <c16:uniqueId val="{00000001-27E2-4C06-9041-445688216550}"/>
            </c:ext>
          </c:extLst>
        </c:ser>
        <c:ser>
          <c:idx val="9"/>
          <c:order val="10"/>
          <c:tx>
            <c:strRef>
              <c:f>Graphs!$M$114</c:f>
              <c:strCache>
                <c:ptCount val="1"/>
                <c:pt idx="0">
                  <c:v>&lt; 24 hours</c:v>
                </c:pt>
              </c:strCache>
            </c:strRef>
          </c:tx>
          <c:spPr>
            <a:solidFill>
              <a:srgbClr val="FFFF99"/>
            </a:solidFill>
            <a:ln>
              <a:noFill/>
            </a:ln>
            <a:effectLst/>
          </c:spPr>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Graphs!$M$115:$M$138</c:f>
              <c:numCache>
                <c:formatCode>0</c:formatCode>
                <c:ptCount val="13"/>
                <c:pt idx="0">
                  <c:v>2</c:v>
                </c:pt>
                <c:pt idx="1">
                  <c:v>0</c:v>
                </c:pt>
                <c:pt idx="2">
                  <c:v>0</c:v>
                </c:pt>
                <c:pt idx="3">
                  <c:v>0</c:v>
                </c:pt>
                <c:pt idx="4">
                  <c:v>1</c:v>
                </c:pt>
                <c:pt idx="5">
                  <c:v>0</c:v>
                </c:pt>
                <c:pt idx="6">
                  <c:v>1</c:v>
                </c:pt>
                <c:pt idx="7">
                  <c:v>2</c:v>
                </c:pt>
                <c:pt idx="8">
                  <c:v>0</c:v>
                </c:pt>
                <c:pt idx="9">
                  <c:v>1</c:v>
                </c:pt>
                <c:pt idx="10">
                  <c:v>1</c:v>
                </c:pt>
                <c:pt idx="11">
                  <c:v>1</c:v>
                </c:pt>
                <c:pt idx="12">
                  <c:v>0</c:v>
                </c:pt>
              </c:numCache>
            </c:numRef>
          </c:val>
          <c:extLst>
            <c:ext xmlns:c16="http://schemas.microsoft.com/office/drawing/2014/chart" uri="{C3380CC4-5D6E-409C-BE32-E72D297353CC}">
              <c16:uniqueId val="{00000002-27E2-4C06-9041-445688216550}"/>
            </c:ext>
          </c:extLst>
        </c:ser>
        <c:ser>
          <c:idx val="10"/>
          <c:order val="11"/>
          <c:tx>
            <c:strRef>
              <c:f>Graphs!$N$114</c:f>
              <c:strCache>
                <c:ptCount val="1"/>
                <c:pt idx="0">
                  <c:v>&gt; 24 hours</c:v>
                </c:pt>
              </c:strCache>
            </c:strRef>
          </c:tx>
          <c:spPr>
            <a:solidFill>
              <a:srgbClr val="009999"/>
            </a:solidFill>
            <a:ln>
              <a:noFill/>
            </a:ln>
            <a:effectLst/>
          </c:spPr>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Graphs!$N$115:$N$138</c:f>
              <c:numCache>
                <c:formatCode>0</c:formatCode>
                <c:ptCount val="13"/>
                <c:pt idx="0">
                  <c:v>0</c:v>
                </c:pt>
                <c:pt idx="1">
                  <c:v>1</c:v>
                </c:pt>
                <c:pt idx="2">
                  <c:v>0</c:v>
                </c:pt>
                <c:pt idx="3">
                  <c:v>0</c:v>
                </c:pt>
                <c:pt idx="4">
                  <c:v>1</c:v>
                </c:pt>
                <c:pt idx="5">
                  <c:v>1</c:v>
                </c:pt>
                <c:pt idx="6">
                  <c:v>0</c:v>
                </c:pt>
                <c:pt idx="7">
                  <c:v>1</c:v>
                </c:pt>
                <c:pt idx="8">
                  <c:v>0</c:v>
                </c:pt>
                <c:pt idx="9">
                  <c:v>0</c:v>
                </c:pt>
                <c:pt idx="10">
                  <c:v>0</c:v>
                </c:pt>
                <c:pt idx="11">
                  <c:v>1</c:v>
                </c:pt>
                <c:pt idx="12">
                  <c:v>1</c:v>
                </c:pt>
              </c:numCache>
            </c:numRef>
          </c:val>
          <c:extLst>
            <c:ext xmlns:c16="http://schemas.microsoft.com/office/drawing/2014/chart" uri="{C3380CC4-5D6E-409C-BE32-E72D297353CC}">
              <c16:uniqueId val="{00000003-27E2-4C06-9041-445688216550}"/>
            </c:ext>
          </c:extLst>
        </c:ser>
        <c:dLbls>
          <c:showLegendKey val="0"/>
          <c:showVal val="0"/>
          <c:showCatName val="0"/>
          <c:showSerName val="0"/>
          <c:showPercent val="0"/>
          <c:showBubbleSize val="0"/>
        </c:dLbls>
        <c:axId val="804021168"/>
        <c:axId val="758540208"/>
      </c:areaChart>
      <c:barChart>
        <c:barDir val="col"/>
        <c:grouping val="stacked"/>
        <c:varyColors val="0"/>
        <c:ser>
          <c:idx val="0"/>
          <c:order val="0"/>
          <c:tx>
            <c:strRef>
              <c:f>Graphs!$C$114</c:f>
              <c:strCache>
                <c:ptCount val="1"/>
                <c:pt idx="0">
                  <c:v>Project Creation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Graphs!$C$115:$C$138</c:f>
              <c:numCache>
                <c:formatCode>0</c:formatCode>
                <c:ptCount val="13"/>
                <c:pt idx="0">
                  <c:v>2</c:v>
                </c:pt>
                <c:pt idx="1">
                  <c:v>1</c:v>
                </c:pt>
                <c:pt idx="2">
                  <c:v>0</c:v>
                </c:pt>
                <c:pt idx="3">
                  <c:v>2</c:v>
                </c:pt>
                <c:pt idx="4">
                  <c:v>0</c:v>
                </c:pt>
                <c:pt idx="5">
                  <c:v>3</c:v>
                </c:pt>
                <c:pt idx="6">
                  <c:v>3</c:v>
                </c:pt>
                <c:pt idx="7">
                  <c:v>1</c:v>
                </c:pt>
                <c:pt idx="8">
                  <c:v>0</c:v>
                </c:pt>
                <c:pt idx="9">
                  <c:v>1</c:v>
                </c:pt>
                <c:pt idx="10">
                  <c:v>2</c:v>
                </c:pt>
                <c:pt idx="11">
                  <c:v>4</c:v>
                </c:pt>
                <c:pt idx="12">
                  <c:v>0</c:v>
                </c:pt>
              </c:numCache>
            </c:numRef>
          </c:val>
          <c:extLst>
            <c:ext xmlns:c16="http://schemas.microsoft.com/office/drawing/2014/chart" uri="{C3380CC4-5D6E-409C-BE32-E72D297353CC}">
              <c16:uniqueId val="{00000004-27E2-4C06-9041-445688216550}"/>
            </c:ext>
          </c:extLst>
        </c:ser>
        <c:ser>
          <c:idx val="1"/>
          <c:order val="1"/>
          <c:tx>
            <c:strRef>
              <c:f>Graphs!$D$114</c:f>
              <c:strCache>
                <c:ptCount val="1"/>
                <c:pt idx="0">
                  <c:v>Assign User</c:v>
                </c:pt>
              </c:strCache>
            </c:strRef>
          </c:tx>
          <c:spPr>
            <a:solidFill>
              <a:srgbClr val="FF0000"/>
            </a:solidFill>
            <a:ln>
              <a:noFill/>
            </a:ln>
            <a:effectLst/>
          </c:spPr>
          <c:invertIfNegative val="0"/>
          <c:dLbls>
            <c:dLbl>
              <c:idx val="12"/>
              <c:layout>
                <c:manualLayout>
                  <c:x val="2.5955189285370869E-2"/>
                  <c:y val="-5.49628226274412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7E2-4C06-9041-44568821655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Graphs!$D$115:$D$138</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6-27E2-4C06-9041-445688216550}"/>
            </c:ext>
          </c:extLst>
        </c:ser>
        <c:ser>
          <c:idx val="2"/>
          <c:order val="2"/>
          <c:tx>
            <c:strRef>
              <c:f>Graphs!$E$114</c:f>
              <c:strCache>
                <c:ptCount val="1"/>
                <c:pt idx="0">
                  <c:v>Delete User</c:v>
                </c:pt>
              </c:strCache>
            </c:strRef>
          </c:tx>
          <c:spPr>
            <a:solidFill>
              <a:schemeClr val="accent6">
                <a:lumMod val="75000"/>
              </a:schemeClr>
            </a:solidFill>
            <a:ln>
              <a:noFill/>
            </a:ln>
            <a:effectLst/>
          </c:spPr>
          <c:invertIfNegative val="0"/>
          <c:dLbls>
            <c:dLbl>
              <c:idx val="12"/>
              <c:layout>
                <c:manualLayout>
                  <c:x val="3.1146227142445044E-2"/>
                  <c:y val="-1.5389590335683653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7E2-4C06-9041-44568821655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Graphs!$E$115:$E$138</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extLst>
            <c:ext xmlns:c16="http://schemas.microsoft.com/office/drawing/2014/chart" uri="{C3380CC4-5D6E-409C-BE32-E72D297353CC}">
              <c16:uniqueId val="{00000008-27E2-4C06-9041-445688216550}"/>
            </c:ext>
          </c:extLst>
        </c:ser>
        <c:ser>
          <c:idx val="3"/>
          <c:order val="3"/>
          <c:tx>
            <c:strRef>
              <c:f>Graphs!$F$114</c:f>
              <c:strCache>
                <c:ptCount val="1"/>
                <c:pt idx="0">
                  <c:v>Modify Access</c:v>
                </c:pt>
              </c:strCache>
            </c:strRef>
          </c:tx>
          <c:spPr>
            <a:solidFill>
              <a:schemeClr val="accent3">
                <a:lumMod val="75000"/>
              </a:schemeClr>
            </a:solidFill>
            <a:ln>
              <a:noFill/>
            </a:ln>
            <a:effectLst/>
          </c:spPr>
          <c:invertIfNegative val="0"/>
          <c:dLbls>
            <c:dLbl>
              <c:idx val="12"/>
              <c:layout>
                <c:manualLayout>
                  <c:x val="0"/>
                  <c:y val="-8.79405162039056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7E2-4C06-9041-445688216550}"/>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Graphs!$F$115:$F$138</c:f>
              <c:numCache>
                <c:formatCode>0</c:formatCode>
                <c:ptCount val="13"/>
                <c:pt idx="0">
                  <c:v>1</c:v>
                </c:pt>
                <c:pt idx="1">
                  <c:v>2</c:v>
                </c:pt>
                <c:pt idx="2">
                  <c:v>2</c:v>
                </c:pt>
                <c:pt idx="3">
                  <c:v>0</c:v>
                </c:pt>
                <c:pt idx="4">
                  <c:v>1</c:v>
                </c:pt>
                <c:pt idx="5">
                  <c:v>6</c:v>
                </c:pt>
                <c:pt idx="6">
                  <c:v>1</c:v>
                </c:pt>
                <c:pt idx="7">
                  <c:v>2</c:v>
                </c:pt>
                <c:pt idx="8">
                  <c:v>1</c:v>
                </c:pt>
                <c:pt idx="9">
                  <c:v>2</c:v>
                </c:pt>
                <c:pt idx="10">
                  <c:v>1</c:v>
                </c:pt>
                <c:pt idx="11">
                  <c:v>1</c:v>
                </c:pt>
                <c:pt idx="12">
                  <c:v>0</c:v>
                </c:pt>
              </c:numCache>
            </c:numRef>
          </c:val>
          <c:extLst>
            <c:ext xmlns:c16="http://schemas.microsoft.com/office/drawing/2014/chart" uri="{C3380CC4-5D6E-409C-BE32-E72D297353CC}">
              <c16:uniqueId val="{0000000A-27E2-4C06-9041-445688216550}"/>
            </c:ext>
          </c:extLst>
        </c:ser>
        <c:ser>
          <c:idx val="4"/>
          <c:order val="4"/>
          <c:tx>
            <c:strRef>
              <c:f>Graphs!$G$114</c:f>
              <c:strCache>
                <c:ptCount val="1"/>
                <c:pt idx="0">
                  <c:v>Troubleshooting</c:v>
                </c:pt>
              </c:strCache>
            </c:strRef>
          </c:tx>
          <c:spPr>
            <a:solidFill>
              <a:srgbClr val="33CCC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Graphs!$G$115:$G$138</c:f>
              <c:numCache>
                <c:formatCode>0</c:formatCode>
                <c:ptCount val="13"/>
                <c:pt idx="0">
                  <c:v>28</c:v>
                </c:pt>
                <c:pt idx="1">
                  <c:v>8</c:v>
                </c:pt>
                <c:pt idx="2">
                  <c:v>10</c:v>
                </c:pt>
                <c:pt idx="3">
                  <c:v>5</c:v>
                </c:pt>
                <c:pt idx="4">
                  <c:v>13</c:v>
                </c:pt>
                <c:pt idx="5">
                  <c:v>9</c:v>
                </c:pt>
                <c:pt idx="6">
                  <c:v>10</c:v>
                </c:pt>
                <c:pt idx="7">
                  <c:v>13</c:v>
                </c:pt>
                <c:pt idx="8">
                  <c:v>3</c:v>
                </c:pt>
                <c:pt idx="9">
                  <c:v>4</c:v>
                </c:pt>
                <c:pt idx="10">
                  <c:v>2</c:v>
                </c:pt>
                <c:pt idx="11">
                  <c:v>0</c:v>
                </c:pt>
                <c:pt idx="12">
                  <c:v>0</c:v>
                </c:pt>
              </c:numCache>
            </c:numRef>
          </c:val>
          <c:extLst>
            <c:ext xmlns:c16="http://schemas.microsoft.com/office/drawing/2014/chart" uri="{C3380CC4-5D6E-409C-BE32-E72D297353CC}">
              <c16:uniqueId val="{0000000B-27E2-4C06-9041-445688216550}"/>
            </c:ext>
          </c:extLst>
        </c:ser>
        <c:ser>
          <c:idx val="5"/>
          <c:order val="5"/>
          <c:tx>
            <c:strRef>
              <c:f>Graphs!$H$114</c:f>
              <c:strCache>
                <c:ptCount val="1"/>
                <c:pt idx="0">
                  <c:v>Special Requirement</c:v>
                </c:pt>
              </c:strCache>
            </c:strRef>
          </c:tx>
          <c:spPr>
            <a:solidFill>
              <a:srgbClr val="FF99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Graphs!$H$115:$H$138</c:f>
              <c:numCache>
                <c:formatCode>0</c:formatCode>
                <c:ptCount val="13"/>
                <c:pt idx="0">
                  <c:v>6</c:v>
                </c:pt>
                <c:pt idx="1">
                  <c:v>3</c:v>
                </c:pt>
                <c:pt idx="2">
                  <c:v>1</c:v>
                </c:pt>
                <c:pt idx="3">
                  <c:v>3</c:v>
                </c:pt>
                <c:pt idx="4">
                  <c:v>3</c:v>
                </c:pt>
                <c:pt idx="5">
                  <c:v>8</c:v>
                </c:pt>
                <c:pt idx="6">
                  <c:v>5</c:v>
                </c:pt>
                <c:pt idx="7">
                  <c:v>13</c:v>
                </c:pt>
                <c:pt idx="8">
                  <c:v>7</c:v>
                </c:pt>
                <c:pt idx="9">
                  <c:v>4</c:v>
                </c:pt>
                <c:pt idx="10">
                  <c:v>12</c:v>
                </c:pt>
                <c:pt idx="11">
                  <c:v>2</c:v>
                </c:pt>
                <c:pt idx="12">
                  <c:v>2</c:v>
                </c:pt>
              </c:numCache>
            </c:numRef>
          </c:val>
          <c:extLst>
            <c:ext xmlns:c16="http://schemas.microsoft.com/office/drawing/2014/chart" uri="{C3380CC4-5D6E-409C-BE32-E72D297353CC}">
              <c16:uniqueId val="{0000000C-27E2-4C06-9041-445688216550}"/>
            </c:ext>
          </c:extLst>
        </c:ser>
        <c:ser>
          <c:idx val="12"/>
          <c:order val="6"/>
          <c:tx>
            <c:strRef>
              <c:f>Graphs!$I$114</c:f>
              <c:strCache>
                <c:ptCount val="1"/>
                <c:pt idx="0">
                  <c:v>Create User</c:v>
                </c:pt>
              </c:strCache>
            </c:strRef>
          </c:tx>
          <c:spPr>
            <a:solidFill>
              <a:srgbClr val="7030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Graphs!$I$115:$I$138</c:f>
              <c:numCache>
                <c:formatCode>0</c:formatCode>
                <c:ptCount val="13"/>
                <c:pt idx="0">
                  <c:v>41</c:v>
                </c:pt>
                <c:pt idx="1">
                  <c:v>44</c:v>
                </c:pt>
                <c:pt idx="2">
                  <c:v>28</c:v>
                </c:pt>
                <c:pt idx="3">
                  <c:v>29</c:v>
                </c:pt>
                <c:pt idx="4">
                  <c:v>43</c:v>
                </c:pt>
                <c:pt idx="5">
                  <c:v>48</c:v>
                </c:pt>
                <c:pt idx="6">
                  <c:v>44</c:v>
                </c:pt>
                <c:pt idx="7">
                  <c:v>46</c:v>
                </c:pt>
                <c:pt idx="8">
                  <c:v>39</c:v>
                </c:pt>
                <c:pt idx="9">
                  <c:v>23</c:v>
                </c:pt>
                <c:pt idx="10">
                  <c:v>16</c:v>
                </c:pt>
                <c:pt idx="11">
                  <c:v>30</c:v>
                </c:pt>
                <c:pt idx="12">
                  <c:v>54</c:v>
                </c:pt>
              </c:numCache>
            </c:numRef>
          </c:val>
          <c:extLst xmlns:c15="http://schemas.microsoft.com/office/drawing/2012/chart">
            <c:ext xmlns:c16="http://schemas.microsoft.com/office/drawing/2014/chart" uri="{C3380CC4-5D6E-409C-BE32-E72D297353CC}">
              <c16:uniqueId val="{0000000D-27E2-4C06-9041-445688216550}"/>
            </c:ext>
          </c:extLst>
        </c:ser>
        <c:ser>
          <c:idx val="6"/>
          <c:order val="7"/>
          <c:tx>
            <c:strRef>
              <c:f>Graphs!$J$114</c:f>
              <c:strCache>
                <c:ptCount val="1"/>
              </c:strCache>
            </c:strRef>
          </c:tx>
          <c:spPr>
            <a:solidFill>
              <a:schemeClr val="accent1">
                <a:lumMod val="60000"/>
              </a:schemeClr>
            </a:solidFill>
            <a:ln>
              <a:noFill/>
            </a:ln>
            <a:effectLst/>
          </c:spPr>
          <c:invertIfNegative val="0"/>
          <c:cat>
            <c:strRef>
              <c:f>Graphs!$B$115:$B$138</c:f>
              <c:strCache>
                <c:ptCount val="13"/>
                <c:pt idx="0">
                  <c:v>Feb-21</c:v>
                </c:pt>
                <c:pt idx="1">
                  <c:v>Mar-21</c:v>
                </c:pt>
                <c:pt idx="2">
                  <c:v>April-21</c:v>
                </c:pt>
                <c:pt idx="3">
                  <c:v>May-21</c:v>
                </c:pt>
                <c:pt idx="4">
                  <c:v>June-21</c:v>
                </c:pt>
                <c:pt idx="5">
                  <c:v>July-21</c:v>
                </c:pt>
                <c:pt idx="6">
                  <c:v>Aug-21</c:v>
                </c:pt>
                <c:pt idx="7">
                  <c:v>Sep-21</c:v>
                </c:pt>
                <c:pt idx="8">
                  <c:v>Oct-21</c:v>
                </c:pt>
                <c:pt idx="9">
                  <c:v>Nov-21</c:v>
                </c:pt>
                <c:pt idx="10">
                  <c:v>Dec-21</c:v>
                </c:pt>
                <c:pt idx="11">
                  <c:v>Jan-22</c:v>
                </c:pt>
                <c:pt idx="12">
                  <c:v>Feb-22</c:v>
                </c:pt>
              </c:strCache>
            </c:strRef>
          </c:cat>
          <c:val>
            <c:numRef>
              <c:f>Graphs!$J$115:$J$138</c:f>
              <c:numCache>
                <c:formatCode>@</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extLst xmlns:c15="http://schemas.microsoft.com/office/drawing/2012/chart">
            <c:ext xmlns:c16="http://schemas.microsoft.com/office/drawing/2014/chart" uri="{C3380CC4-5D6E-409C-BE32-E72D297353CC}">
              <c16:uniqueId val="{0000000E-27E2-4C06-9041-445688216550}"/>
            </c:ext>
          </c:extLst>
        </c:ser>
        <c:dLbls>
          <c:showLegendKey val="0"/>
          <c:showVal val="0"/>
          <c:showCatName val="0"/>
          <c:showSerName val="0"/>
          <c:showPercent val="0"/>
          <c:showBubbleSize val="0"/>
        </c:dLbls>
        <c:gapWidth val="150"/>
        <c:overlap val="100"/>
        <c:axId val="804023664"/>
        <c:axId val="751894112"/>
        <c:extLst/>
      </c:barChart>
      <c:catAx>
        <c:axId val="804023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751894112"/>
        <c:crosses val="autoZero"/>
        <c:auto val="1"/>
        <c:lblAlgn val="ctr"/>
        <c:lblOffset val="100"/>
        <c:noMultiLvlLbl val="0"/>
      </c:catAx>
      <c:valAx>
        <c:axId val="7518941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023664"/>
        <c:crosses val="autoZero"/>
        <c:crossBetween val="between"/>
        <c:majorUnit val="5"/>
      </c:valAx>
      <c:valAx>
        <c:axId val="758540208"/>
        <c:scaling>
          <c:orientation val="minMax"/>
        </c:scaling>
        <c:delete val="0"/>
        <c:axPos val="r"/>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4021168"/>
        <c:crosses val="max"/>
        <c:crossBetween val="between"/>
      </c:valAx>
      <c:catAx>
        <c:axId val="804021168"/>
        <c:scaling>
          <c:orientation val="minMax"/>
        </c:scaling>
        <c:delete val="1"/>
        <c:axPos val="b"/>
        <c:numFmt formatCode="General" sourceLinked="1"/>
        <c:majorTickMark val="out"/>
        <c:minorTickMark val="none"/>
        <c:tickLblPos val="nextTo"/>
        <c:crossAx val="758540208"/>
        <c:crosses val="autoZero"/>
        <c:auto val="1"/>
        <c:lblAlgn val="ctr"/>
        <c:lblOffset val="100"/>
        <c:noMultiLvlLbl val="0"/>
      </c:catAx>
      <c:spPr>
        <a:noFill/>
        <a:ln>
          <a:noFill/>
        </a:ln>
        <a:effectLst/>
      </c:spPr>
    </c:plotArea>
    <c:legend>
      <c:legendPos val="b"/>
      <c:legendEntry>
        <c:idx val="11"/>
        <c:delete val="1"/>
      </c:legendEntry>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App Availability</a:t>
            </a:r>
          </a:p>
        </c:rich>
      </c:tx>
      <c:overlay val="0"/>
      <c:spPr>
        <a:solidFill>
          <a:schemeClr val="accent2"/>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688547471910738"/>
          <c:y val="0.10277587348244877"/>
          <c:w val="0.88549631403689266"/>
          <c:h val="0.7654318832712298"/>
        </c:manualLayout>
      </c:layout>
      <c:barChart>
        <c:barDir val="col"/>
        <c:grouping val="clustered"/>
        <c:varyColors val="0"/>
        <c:ser>
          <c:idx val="0"/>
          <c:order val="0"/>
          <c:tx>
            <c:strRef>
              <c:f>'App Availability'!$B$1</c:f>
              <c:strCache>
                <c:ptCount val="1"/>
                <c:pt idx="0">
                  <c:v>ALM Octane</c:v>
                </c:pt>
              </c:strCache>
            </c:strRef>
          </c:tx>
          <c:spPr>
            <a:solidFill>
              <a:schemeClr val="accent1"/>
            </a:solidFill>
            <a:ln>
              <a:noFill/>
            </a:ln>
            <a:effectLst/>
          </c:spPr>
          <c:invertIfNegative val="0"/>
          <c:cat>
            <c:numRef>
              <c:f>'App Availability'!$A$9:$A$14</c:f>
              <c:numCache>
                <c:formatCode>[$-409]mmm\-yy;@</c:formatCode>
                <c:ptCount val="6"/>
                <c:pt idx="0">
                  <c:v>44460</c:v>
                </c:pt>
                <c:pt idx="1">
                  <c:v>44491</c:v>
                </c:pt>
                <c:pt idx="2">
                  <c:v>44523</c:v>
                </c:pt>
                <c:pt idx="3">
                  <c:v>44551</c:v>
                </c:pt>
                <c:pt idx="4">
                  <c:v>44582</c:v>
                </c:pt>
                <c:pt idx="5">
                  <c:v>44614</c:v>
                </c:pt>
              </c:numCache>
            </c:numRef>
          </c:cat>
          <c:val>
            <c:numRef>
              <c:f>'App Availability'!$B$9:$B$14</c:f>
              <c:numCache>
                <c:formatCode>0.00%</c:formatCode>
                <c:ptCount val="6"/>
                <c:pt idx="0">
                  <c:v>0.98599999999999999</c:v>
                </c:pt>
                <c:pt idx="1">
                  <c:v>0.98599999999999999</c:v>
                </c:pt>
                <c:pt idx="2">
                  <c:v>0.98816999999999999</c:v>
                </c:pt>
                <c:pt idx="3">
                  <c:v>0.99039999999999995</c:v>
                </c:pt>
                <c:pt idx="4">
                  <c:v>0.996</c:v>
                </c:pt>
                <c:pt idx="5">
                  <c:v>0.65110000000000001</c:v>
                </c:pt>
              </c:numCache>
            </c:numRef>
          </c:val>
          <c:extLst>
            <c:ext xmlns:c16="http://schemas.microsoft.com/office/drawing/2014/chart" uri="{C3380CC4-5D6E-409C-BE32-E72D297353CC}">
              <c16:uniqueId val="{00000000-C980-41CF-8280-EE50042AC093}"/>
            </c:ext>
          </c:extLst>
        </c:ser>
        <c:ser>
          <c:idx val="2"/>
          <c:order val="1"/>
          <c:tx>
            <c:strRef>
              <c:f>'App Availability'!$C$1</c:f>
              <c:strCache>
                <c:ptCount val="1"/>
                <c:pt idx="0">
                  <c:v>Global ALM</c:v>
                </c:pt>
              </c:strCache>
            </c:strRef>
          </c:tx>
          <c:spPr>
            <a:solidFill>
              <a:schemeClr val="accent3"/>
            </a:solidFill>
            <a:ln>
              <a:noFill/>
            </a:ln>
            <a:effectLst/>
          </c:spPr>
          <c:invertIfNegative val="0"/>
          <c:cat>
            <c:numRef>
              <c:f>'App Availability'!$A$9:$A$14</c:f>
              <c:numCache>
                <c:formatCode>[$-409]mmm\-yy;@</c:formatCode>
                <c:ptCount val="6"/>
                <c:pt idx="0">
                  <c:v>44460</c:v>
                </c:pt>
                <c:pt idx="1">
                  <c:v>44491</c:v>
                </c:pt>
                <c:pt idx="2">
                  <c:v>44523</c:v>
                </c:pt>
                <c:pt idx="3">
                  <c:v>44551</c:v>
                </c:pt>
                <c:pt idx="4">
                  <c:v>44582</c:v>
                </c:pt>
                <c:pt idx="5">
                  <c:v>44614</c:v>
                </c:pt>
              </c:numCache>
            </c:numRef>
          </c:cat>
          <c:val>
            <c:numRef>
              <c:f>'App Availability'!$C$9:$C$14</c:f>
              <c:numCache>
                <c:formatCode>0.00%</c:formatCode>
                <c:ptCount val="6"/>
                <c:pt idx="0">
                  <c:v>0.99119999999999997</c:v>
                </c:pt>
                <c:pt idx="1">
                  <c:v>0.99119999999999997</c:v>
                </c:pt>
                <c:pt idx="2">
                  <c:v>0.98824999999999996</c:v>
                </c:pt>
                <c:pt idx="3">
                  <c:v>0.99880000000000002</c:v>
                </c:pt>
                <c:pt idx="4">
                  <c:v>0.99668000000000001</c:v>
                </c:pt>
                <c:pt idx="5">
                  <c:v>0.99860000000000004</c:v>
                </c:pt>
              </c:numCache>
            </c:numRef>
          </c:val>
          <c:extLst>
            <c:ext xmlns:c16="http://schemas.microsoft.com/office/drawing/2014/chart" uri="{C3380CC4-5D6E-409C-BE32-E72D297353CC}">
              <c16:uniqueId val="{00000001-C980-41CF-8280-EE50042AC093}"/>
            </c:ext>
          </c:extLst>
        </c:ser>
        <c:dLbls>
          <c:showLegendKey val="0"/>
          <c:showVal val="0"/>
          <c:showCatName val="0"/>
          <c:showSerName val="0"/>
          <c:showPercent val="0"/>
          <c:showBubbleSize val="0"/>
        </c:dLbls>
        <c:gapWidth val="150"/>
        <c:axId val="782995400"/>
        <c:axId val="782995728"/>
      </c:barChart>
      <c:dateAx>
        <c:axId val="782995400"/>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782995728"/>
        <c:crosses val="autoZero"/>
        <c:auto val="1"/>
        <c:lblOffset val="100"/>
        <c:baseTimeUnit val="months"/>
      </c:dateAx>
      <c:valAx>
        <c:axId val="78299572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7829954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2">
          <a:lumMod val="75000"/>
        </a:schemeClr>
      </a:solidFill>
      <a:round/>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Server Availability</a:t>
            </a:r>
          </a:p>
        </c:rich>
      </c:tx>
      <c:overlay val="0"/>
      <c:spPr>
        <a:solidFill>
          <a:schemeClr val="accent2"/>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3"/>
          <c:order val="0"/>
          <c:tx>
            <c:strRef>
              <c:f>'Infrastructure Availability'!$B$1</c:f>
              <c:strCache>
                <c:ptCount val="1"/>
                <c:pt idx="0">
                  <c:v>ALM Octane</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C47-4231-B29D-FB53B7917673}"/>
              </c:ext>
            </c:extLst>
          </c:dPt>
          <c:cat>
            <c:numRef>
              <c:f>'Infrastructure Availability'!$A$9:$A$14</c:f>
              <c:numCache>
                <c:formatCode>[$-409]mmm\-yy;@</c:formatCode>
                <c:ptCount val="6"/>
                <c:pt idx="0">
                  <c:v>44460</c:v>
                </c:pt>
                <c:pt idx="1">
                  <c:v>44491</c:v>
                </c:pt>
                <c:pt idx="2">
                  <c:v>44523</c:v>
                </c:pt>
                <c:pt idx="3">
                  <c:v>44551</c:v>
                </c:pt>
                <c:pt idx="4">
                  <c:v>44582</c:v>
                </c:pt>
                <c:pt idx="5">
                  <c:v>44614</c:v>
                </c:pt>
              </c:numCache>
            </c:numRef>
          </c:cat>
          <c:val>
            <c:numRef>
              <c:f>'Infrastructure Availability'!$B$9:$B$14</c:f>
              <c:numCache>
                <c:formatCode>0.00%</c:formatCode>
                <c:ptCount val="6"/>
                <c:pt idx="0">
                  <c:v>0.98599999999999999</c:v>
                </c:pt>
                <c:pt idx="1">
                  <c:v>0.98599999999999999</c:v>
                </c:pt>
                <c:pt idx="2">
                  <c:v>0.98816999999999999</c:v>
                </c:pt>
                <c:pt idx="3">
                  <c:v>0.99039999999999995</c:v>
                </c:pt>
                <c:pt idx="4">
                  <c:v>0.996</c:v>
                </c:pt>
                <c:pt idx="5">
                  <c:v>0.65110000000000001</c:v>
                </c:pt>
              </c:numCache>
            </c:numRef>
          </c:val>
          <c:extLst>
            <c:ext xmlns:c16="http://schemas.microsoft.com/office/drawing/2014/chart" uri="{C3380CC4-5D6E-409C-BE32-E72D297353CC}">
              <c16:uniqueId val="{00000002-AC47-4231-B29D-FB53B7917673}"/>
            </c:ext>
          </c:extLst>
        </c:ser>
        <c:ser>
          <c:idx val="2"/>
          <c:order val="1"/>
          <c:tx>
            <c:strRef>
              <c:f>'Infrastructure Availability'!$C$1</c:f>
              <c:strCache>
                <c:ptCount val="1"/>
                <c:pt idx="0">
                  <c:v>Global ALM</c:v>
                </c:pt>
              </c:strCache>
            </c:strRef>
          </c:tx>
          <c:spPr>
            <a:solidFill>
              <a:schemeClr val="accent3"/>
            </a:solidFill>
            <a:ln>
              <a:noFill/>
            </a:ln>
            <a:effectLst/>
          </c:spPr>
          <c:invertIfNegative val="0"/>
          <c:cat>
            <c:numRef>
              <c:f>'Infrastructure Availability'!$A$9:$A$14</c:f>
              <c:numCache>
                <c:formatCode>[$-409]mmm\-yy;@</c:formatCode>
                <c:ptCount val="6"/>
                <c:pt idx="0">
                  <c:v>44460</c:v>
                </c:pt>
                <c:pt idx="1">
                  <c:v>44491</c:v>
                </c:pt>
                <c:pt idx="2">
                  <c:v>44523</c:v>
                </c:pt>
                <c:pt idx="3">
                  <c:v>44551</c:v>
                </c:pt>
                <c:pt idx="4">
                  <c:v>44582</c:v>
                </c:pt>
                <c:pt idx="5">
                  <c:v>44614</c:v>
                </c:pt>
              </c:numCache>
            </c:numRef>
          </c:cat>
          <c:val>
            <c:numRef>
              <c:f>'Infrastructure Availability'!$C$9:$C$14</c:f>
              <c:numCache>
                <c:formatCode>0.00%</c:formatCode>
                <c:ptCount val="6"/>
                <c:pt idx="0">
                  <c:v>0.99119999999999997</c:v>
                </c:pt>
                <c:pt idx="1">
                  <c:v>0.99119999999999997</c:v>
                </c:pt>
                <c:pt idx="2">
                  <c:v>0.98824999999999996</c:v>
                </c:pt>
                <c:pt idx="3">
                  <c:v>0.99880000000000002</c:v>
                </c:pt>
                <c:pt idx="4">
                  <c:v>0.99668000000000001</c:v>
                </c:pt>
                <c:pt idx="5">
                  <c:v>0.99860000000000004</c:v>
                </c:pt>
              </c:numCache>
            </c:numRef>
          </c:val>
          <c:extLst>
            <c:ext xmlns:c16="http://schemas.microsoft.com/office/drawing/2014/chart" uri="{C3380CC4-5D6E-409C-BE32-E72D297353CC}">
              <c16:uniqueId val="{00000003-AC47-4231-B29D-FB53B7917673}"/>
            </c:ext>
          </c:extLst>
        </c:ser>
        <c:dLbls>
          <c:showLegendKey val="0"/>
          <c:showVal val="0"/>
          <c:showCatName val="0"/>
          <c:showSerName val="0"/>
          <c:showPercent val="0"/>
          <c:showBubbleSize val="0"/>
        </c:dLbls>
        <c:gapWidth val="150"/>
        <c:axId val="676446056"/>
        <c:axId val="676447696"/>
      </c:barChart>
      <c:dateAx>
        <c:axId val="676446056"/>
        <c:scaling>
          <c:orientation val="minMax"/>
        </c:scaling>
        <c:delete val="0"/>
        <c:axPos val="b"/>
        <c:numFmt formatCode="[$-409]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76447696"/>
        <c:crosses val="autoZero"/>
        <c:auto val="1"/>
        <c:lblOffset val="100"/>
        <c:baseTimeUnit val="months"/>
      </c:dateAx>
      <c:valAx>
        <c:axId val="67644769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7644605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2">
          <a:lumMod val="75000"/>
        </a:schemeClr>
      </a:solidFill>
      <a:round/>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Apdex Index- App Server</a:t>
            </a:r>
          </a:p>
        </c:rich>
      </c:tx>
      <c:overlay val="0"/>
      <c:spPr>
        <a:solidFill>
          <a:schemeClr val="accent2"/>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643489988799943E-2"/>
          <c:y val="0.13069041283846278"/>
          <c:w val="0.9086617011585395"/>
          <c:h val="0.73715516826167859"/>
        </c:manualLayout>
      </c:layout>
      <c:barChart>
        <c:barDir val="col"/>
        <c:grouping val="clustered"/>
        <c:varyColors val="0"/>
        <c:ser>
          <c:idx val="0"/>
          <c:order val="0"/>
          <c:tx>
            <c:strRef>
              <c:f>'Apdex Index-Server'!$B$1</c:f>
              <c:strCache>
                <c:ptCount val="1"/>
                <c:pt idx="0">
                  <c:v>ALM Octane</c:v>
                </c:pt>
              </c:strCache>
            </c:strRef>
          </c:tx>
          <c:spPr>
            <a:solidFill>
              <a:schemeClr val="accent1"/>
            </a:solidFill>
            <a:ln>
              <a:noFill/>
            </a:ln>
            <a:effectLst/>
          </c:spPr>
          <c:invertIfNegative val="0"/>
          <c:cat>
            <c:numRef>
              <c:f>'Apdex Index-Server'!$A$10:$A$15</c:f>
              <c:numCache>
                <c:formatCode>[$-409]mmm\-yy;@</c:formatCode>
                <c:ptCount val="6"/>
                <c:pt idx="0">
                  <c:v>44460</c:v>
                </c:pt>
                <c:pt idx="1">
                  <c:v>44491</c:v>
                </c:pt>
                <c:pt idx="2">
                  <c:v>44523</c:v>
                </c:pt>
                <c:pt idx="3">
                  <c:v>44553</c:v>
                </c:pt>
                <c:pt idx="4">
                  <c:v>44584</c:v>
                </c:pt>
                <c:pt idx="5">
                  <c:v>44614</c:v>
                </c:pt>
              </c:numCache>
            </c:numRef>
          </c:cat>
          <c:val>
            <c:numRef>
              <c:f>'Apdex Index-Server'!$B$10:$B$15</c:f>
              <c:numCache>
                <c:formatCode>0.00%</c:formatCode>
                <c:ptCount val="6"/>
                <c:pt idx="0">
                  <c:v>0.98</c:v>
                </c:pt>
                <c:pt idx="1">
                  <c:v>1</c:v>
                </c:pt>
                <c:pt idx="2">
                  <c:v>1</c:v>
                </c:pt>
                <c:pt idx="3">
                  <c:v>0.92</c:v>
                </c:pt>
                <c:pt idx="4">
                  <c:v>0.93</c:v>
                </c:pt>
                <c:pt idx="5">
                  <c:v>0.9</c:v>
                </c:pt>
              </c:numCache>
            </c:numRef>
          </c:val>
          <c:extLst>
            <c:ext xmlns:c16="http://schemas.microsoft.com/office/drawing/2014/chart" uri="{C3380CC4-5D6E-409C-BE32-E72D297353CC}">
              <c16:uniqueId val="{00000000-761E-4AD4-87A9-B02D1169DA6E}"/>
            </c:ext>
          </c:extLst>
        </c:ser>
        <c:ser>
          <c:idx val="1"/>
          <c:order val="1"/>
          <c:tx>
            <c:strRef>
              <c:f>'Apdex Index-Server'!$C$1</c:f>
              <c:strCache>
                <c:ptCount val="1"/>
                <c:pt idx="0">
                  <c:v>Global ALM</c:v>
                </c:pt>
              </c:strCache>
            </c:strRef>
          </c:tx>
          <c:spPr>
            <a:solidFill>
              <a:schemeClr val="accent3"/>
            </a:solidFill>
            <a:ln>
              <a:noFill/>
            </a:ln>
            <a:effectLst/>
          </c:spPr>
          <c:invertIfNegative val="0"/>
          <c:cat>
            <c:numRef>
              <c:f>'Apdex Index-Server'!$A$10:$A$15</c:f>
              <c:numCache>
                <c:formatCode>[$-409]mmm\-yy;@</c:formatCode>
                <c:ptCount val="6"/>
                <c:pt idx="0">
                  <c:v>44460</c:v>
                </c:pt>
                <c:pt idx="1">
                  <c:v>44491</c:v>
                </c:pt>
                <c:pt idx="2">
                  <c:v>44523</c:v>
                </c:pt>
                <c:pt idx="3">
                  <c:v>44553</c:v>
                </c:pt>
                <c:pt idx="4">
                  <c:v>44584</c:v>
                </c:pt>
                <c:pt idx="5">
                  <c:v>44614</c:v>
                </c:pt>
              </c:numCache>
            </c:numRef>
          </c:cat>
          <c:val>
            <c:numRef>
              <c:f>'Apdex Index-Server'!$C$10:$C$15</c:f>
              <c:numCache>
                <c:formatCode>0.00%</c:formatCode>
                <c:ptCount val="6"/>
                <c:pt idx="0">
                  <c:v>0.99</c:v>
                </c:pt>
                <c:pt idx="1">
                  <c:v>1</c:v>
                </c:pt>
                <c:pt idx="2">
                  <c:v>1</c:v>
                </c:pt>
                <c:pt idx="3">
                  <c:v>1</c:v>
                </c:pt>
                <c:pt idx="4">
                  <c:v>1</c:v>
                </c:pt>
                <c:pt idx="5">
                  <c:v>1</c:v>
                </c:pt>
              </c:numCache>
            </c:numRef>
          </c:val>
          <c:extLst>
            <c:ext xmlns:c16="http://schemas.microsoft.com/office/drawing/2014/chart" uri="{C3380CC4-5D6E-409C-BE32-E72D297353CC}">
              <c16:uniqueId val="{00000001-761E-4AD4-87A9-B02D1169DA6E}"/>
            </c:ext>
          </c:extLst>
        </c:ser>
        <c:dLbls>
          <c:showLegendKey val="0"/>
          <c:showVal val="0"/>
          <c:showCatName val="0"/>
          <c:showSerName val="0"/>
          <c:showPercent val="0"/>
          <c:showBubbleSize val="0"/>
        </c:dLbls>
        <c:gapWidth val="219"/>
        <c:overlap val="-27"/>
        <c:axId val="584747864"/>
        <c:axId val="584753112"/>
      </c:barChart>
      <c:dateAx>
        <c:axId val="58474786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84753112"/>
        <c:crosses val="autoZero"/>
        <c:auto val="1"/>
        <c:lblOffset val="100"/>
        <c:baseTimeUnit val="months"/>
      </c:dateAx>
      <c:valAx>
        <c:axId val="58475311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847478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lumMod val="75000"/>
        </a:schemeClr>
      </a:solidFill>
      <a:round/>
    </a:ln>
    <a:effectLst/>
  </c:spPr>
  <c:txPr>
    <a:bodyPr/>
    <a:lstStyle/>
    <a:p>
      <a:pPr>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bg1"/>
                </a:solidFill>
              </a:rPr>
              <a:t>Apdex Index- End user</a:t>
            </a:r>
          </a:p>
        </c:rich>
      </c:tx>
      <c:overlay val="0"/>
      <c:spPr>
        <a:solidFill>
          <a:schemeClr val="accent2"/>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9643489988799943E-2"/>
          <c:y val="0.13069041283846278"/>
          <c:w val="0.9086617011585395"/>
          <c:h val="0.73715516826167859"/>
        </c:manualLayout>
      </c:layout>
      <c:barChart>
        <c:barDir val="col"/>
        <c:grouping val="clustered"/>
        <c:varyColors val="0"/>
        <c:ser>
          <c:idx val="0"/>
          <c:order val="0"/>
          <c:tx>
            <c:strRef>
              <c:f>'Apdex Index-End User'!$B$1</c:f>
              <c:strCache>
                <c:ptCount val="1"/>
                <c:pt idx="0">
                  <c:v>ALM Octane</c:v>
                </c:pt>
              </c:strCache>
            </c:strRef>
          </c:tx>
          <c:spPr>
            <a:solidFill>
              <a:schemeClr val="accent1"/>
            </a:solidFill>
            <a:ln>
              <a:noFill/>
            </a:ln>
            <a:effectLst/>
          </c:spPr>
          <c:invertIfNegative val="0"/>
          <c:cat>
            <c:numRef>
              <c:f>'Apdex Index-End User'!$A$9:$A$14</c:f>
              <c:numCache>
                <c:formatCode>[$-409]mmm\-yy;@</c:formatCode>
                <c:ptCount val="6"/>
                <c:pt idx="0">
                  <c:v>44460</c:v>
                </c:pt>
                <c:pt idx="1">
                  <c:v>44491</c:v>
                </c:pt>
                <c:pt idx="2">
                  <c:v>44523</c:v>
                </c:pt>
                <c:pt idx="3">
                  <c:v>44551</c:v>
                </c:pt>
                <c:pt idx="4">
                  <c:v>44582</c:v>
                </c:pt>
                <c:pt idx="5">
                  <c:v>44614</c:v>
                </c:pt>
              </c:numCache>
            </c:numRef>
          </c:cat>
          <c:val>
            <c:numRef>
              <c:f>'Apdex Index-End User'!$B$9:$B$14</c:f>
              <c:numCache>
                <c:formatCode>0.00%</c:formatCode>
                <c:ptCount val="6"/>
                <c:pt idx="0">
                  <c:v>1</c:v>
                </c:pt>
                <c:pt idx="1">
                  <c:v>1</c:v>
                </c:pt>
                <c:pt idx="2">
                  <c:v>1</c:v>
                </c:pt>
                <c:pt idx="3">
                  <c:v>0.99</c:v>
                </c:pt>
                <c:pt idx="4">
                  <c:v>1</c:v>
                </c:pt>
                <c:pt idx="5">
                  <c:v>1</c:v>
                </c:pt>
              </c:numCache>
            </c:numRef>
          </c:val>
          <c:extLst>
            <c:ext xmlns:c16="http://schemas.microsoft.com/office/drawing/2014/chart" uri="{C3380CC4-5D6E-409C-BE32-E72D297353CC}">
              <c16:uniqueId val="{00000000-4373-47AF-9CE5-4342C2B29177}"/>
            </c:ext>
          </c:extLst>
        </c:ser>
        <c:ser>
          <c:idx val="1"/>
          <c:order val="1"/>
          <c:tx>
            <c:strRef>
              <c:f>'Apdex Index-End User'!$C$1</c:f>
              <c:strCache>
                <c:ptCount val="1"/>
                <c:pt idx="0">
                  <c:v>Global ALM</c:v>
                </c:pt>
              </c:strCache>
            </c:strRef>
          </c:tx>
          <c:spPr>
            <a:solidFill>
              <a:schemeClr val="accent3"/>
            </a:solidFill>
            <a:ln>
              <a:noFill/>
            </a:ln>
            <a:effectLst/>
          </c:spPr>
          <c:invertIfNegative val="0"/>
          <c:cat>
            <c:numRef>
              <c:f>'Apdex Index-End User'!$A$9:$A$14</c:f>
              <c:numCache>
                <c:formatCode>[$-409]mmm\-yy;@</c:formatCode>
                <c:ptCount val="6"/>
                <c:pt idx="0">
                  <c:v>44460</c:v>
                </c:pt>
                <c:pt idx="1">
                  <c:v>44491</c:v>
                </c:pt>
                <c:pt idx="2">
                  <c:v>44523</c:v>
                </c:pt>
                <c:pt idx="3">
                  <c:v>44551</c:v>
                </c:pt>
                <c:pt idx="4">
                  <c:v>44582</c:v>
                </c:pt>
                <c:pt idx="5">
                  <c:v>44614</c:v>
                </c:pt>
              </c:numCache>
            </c:numRef>
          </c:cat>
          <c:val>
            <c:numRef>
              <c:f>'Apdex Index-End User'!$C$9:$C$14</c:f>
              <c:numCache>
                <c:formatCode>0.00%</c:formatCode>
                <c:ptCount val="6"/>
                <c:pt idx="0">
                  <c:v>0.97</c:v>
                </c:pt>
                <c:pt idx="1">
                  <c:v>0.97</c:v>
                </c:pt>
                <c:pt idx="2">
                  <c:v>0.97</c:v>
                </c:pt>
                <c:pt idx="3">
                  <c:v>0.98</c:v>
                </c:pt>
                <c:pt idx="4">
                  <c:v>0.98</c:v>
                </c:pt>
                <c:pt idx="5">
                  <c:v>0.97</c:v>
                </c:pt>
              </c:numCache>
            </c:numRef>
          </c:val>
          <c:extLst>
            <c:ext xmlns:c16="http://schemas.microsoft.com/office/drawing/2014/chart" uri="{C3380CC4-5D6E-409C-BE32-E72D297353CC}">
              <c16:uniqueId val="{00000001-4373-47AF-9CE5-4342C2B29177}"/>
            </c:ext>
          </c:extLst>
        </c:ser>
        <c:dLbls>
          <c:showLegendKey val="0"/>
          <c:showVal val="0"/>
          <c:showCatName val="0"/>
          <c:showSerName val="0"/>
          <c:showPercent val="0"/>
          <c:showBubbleSize val="0"/>
        </c:dLbls>
        <c:gapWidth val="219"/>
        <c:overlap val="-27"/>
        <c:axId val="584747864"/>
        <c:axId val="584753112"/>
      </c:barChart>
      <c:dateAx>
        <c:axId val="58474786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84753112"/>
        <c:crosses val="autoZero"/>
        <c:auto val="1"/>
        <c:lblOffset val="100"/>
        <c:baseTimeUnit val="months"/>
      </c:dateAx>
      <c:valAx>
        <c:axId val="584753112"/>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84747864"/>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00" b="1" i="0" u="none" strike="noStrike" kern="1200" baseline="0">
                <a:solidFill>
                  <a:schemeClr val="tx1">
                    <a:lumMod val="65000"/>
                    <a:lumOff val="35000"/>
                  </a:schemeClr>
                </a:solidFill>
                <a:latin typeface="+mn-lt"/>
                <a:ea typeface="+mn-ea"/>
                <a:cs typeface="+mn-cs"/>
              </a:defRPr>
            </a:pPr>
            <a:endParaRPr lang="en-US"/>
          </a:p>
        </c:txPr>
      </c:dTable>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2">
          <a:lumMod val="75000"/>
        </a:schemeClr>
      </a:solidFill>
      <a:round/>
    </a:ln>
    <a:effectLst/>
  </c:spPr>
  <c:txPr>
    <a:bodyPr/>
    <a:lstStyle/>
    <a:p>
      <a:pPr>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baseline="0" dirty="0">
                <a:solidFill>
                  <a:srgbClr val="0066FF"/>
                </a:solidFill>
                <a:latin typeface="Segoe UI" panose="020B0502040204020203" pitchFamily="34" charset="0"/>
              </a:rPr>
              <a:t>Tickets ( Jan till Dec)</a:t>
            </a:r>
            <a:endParaRPr lang="en-IN" b="1" dirty="0">
              <a:solidFill>
                <a:srgbClr val="0066FF"/>
              </a:solidFill>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Sheet1!$D$21</c:f>
              <c:strCache>
                <c:ptCount val="1"/>
                <c:pt idx="0">
                  <c:v>2019</c:v>
                </c:pt>
              </c:strCache>
            </c:strRef>
          </c:tx>
          <c:spPr>
            <a:solidFill>
              <a:srgbClr val="0066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Sheet1!$D$22:$D$30</c:f>
              <c:numCache>
                <c:formatCode>General</c:formatCode>
                <c:ptCount val="9"/>
                <c:pt idx="0">
                  <c:v>31</c:v>
                </c:pt>
                <c:pt idx="1">
                  <c:v>15</c:v>
                </c:pt>
                <c:pt idx="2">
                  <c:v>5</c:v>
                </c:pt>
                <c:pt idx="3">
                  <c:v>7</c:v>
                </c:pt>
                <c:pt idx="4">
                  <c:v>4</c:v>
                </c:pt>
                <c:pt idx="5">
                  <c:v>1</c:v>
                </c:pt>
                <c:pt idx="6">
                  <c:v>4</c:v>
                </c:pt>
                <c:pt idx="7">
                  <c:v>3</c:v>
                </c:pt>
                <c:pt idx="8">
                  <c:v>3</c:v>
                </c:pt>
              </c:numCache>
            </c:numRef>
          </c:val>
          <c:extLst>
            <c:ext xmlns:c16="http://schemas.microsoft.com/office/drawing/2014/chart" uri="{C3380CC4-5D6E-409C-BE32-E72D297353CC}">
              <c16:uniqueId val="{00000000-381F-4D24-9A21-376753DEC495}"/>
            </c:ext>
          </c:extLst>
        </c:ser>
        <c:ser>
          <c:idx val="1"/>
          <c:order val="1"/>
          <c:tx>
            <c:strRef>
              <c:f>Sheet1!$E$21</c:f>
              <c:strCache>
                <c:ptCount val="1"/>
                <c:pt idx="0">
                  <c:v>2020</c:v>
                </c:pt>
              </c:strCache>
            </c:strRef>
          </c:tx>
          <c:spPr>
            <a:solidFill>
              <a:srgbClr val="66FF66"/>
            </a:solidFill>
            <a:ln>
              <a:solidFill>
                <a:srgbClr val="66FF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Sheet1!$E$22:$E$30</c:f>
              <c:numCache>
                <c:formatCode>General</c:formatCode>
                <c:ptCount val="9"/>
                <c:pt idx="0">
                  <c:v>17</c:v>
                </c:pt>
                <c:pt idx="1">
                  <c:v>5</c:v>
                </c:pt>
                <c:pt idx="2">
                  <c:v>15</c:v>
                </c:pt>
                <c:pt idx="3">
                  <c:v>7</c:v>
                </c:pt>
                <c:pt idx="4">
                  <c:v>4</c:v>
                </c:pt>
                <c:pt idx="5">
                  <c:v>0</c:v>
                </c:pt>
                <c:pt idx="6">
                  <c:v>0</c:v>
                </c:pt>
                <c:pt idx="7">
                  <c:v>6</c:v>
                </c:pt>
                <c:pt idx="8">
                  <c:v>0</c:v>
                </c:pt>
              </c:numCache>
            </c:numRef>
          </c:val>
          <c:extLst>
            <c:ext xmlns:c16="http://schemas.microsoft.com/office/drawing/2014/chart" uri="{C3380CC4-5D6E-409C-BE32-E72D297353CC}">
              <c16:uniqueId val="{00000001-381F-4D24-9A21-376753DEC495}"/>
            </c:ext>
          </c:extLst>
        </c:ser>
        <c:ser>
          <c:idx val="2"/>
          <c:order val="2"/>
          <c:tx>
            <c:strRef>
              <c:f>Sheet1!$F$21</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Sheet1!$F$22:$F$30</c:f>
              <c:numCache>
                <c:formatCode>General</c:formatCode>
                <c:ptCount val="9"/>
                <c:pt idx="0">
                  <c:v>12</c:v>
                </c:pt>
                <c:pt idx="1">
                  <c:v>3</c:v>
                </c:pt>
                <c:pt idx="2">
                  <c:v>7</c:v>
                </c:pt>
                <c:pt idx="3">
                  <c:v>0</c:v>
                </c:pt>
                <c:pt idx="4">
                  <c:v>1</c:v>
                </c:pt>
                <c:pt idx="5">
                  <c:v>0</c:v>
                </c:pt>
                <c:pt idx="6">
                  <c:v>0</c:v>
                </c:pt>
                <c:pt idx="7">
                  <c:v>2</c:v>
                </c:pt>
                <c:pt idx="8">
                  <c:v>0</c:v>
                </c:pt>
              </c:numCache>
            </c:numRef>
          </c:val>
          <c:extLst>
            <c:ext xmlns:c16="http://schemas.microsoft.com/office/drawing/2014/chart" uri="{C3380CC4-5D6E-409C-BE32-E72D297353CC}">
              <c16:uniqueId val="{00000002-381F-4D24-9A21-376753DEC495}"/>
            </c:ext>
          </c:extLst>
        </c:ser>
        <c:dLbls>
          <c:dLblPos val="outEnd"/>
          <c:showLegendKey val="0"/>
          <c:showVal val="1"/>
          <c:showCatName val="0"/>
          <c:showSerName val="0"/>
          <c:showPercent val="0"/>
          <c:showBubbleSize val="0"/>
        </c:dLbls>
        <c:gapWidth val="219"/>
        <c:overlap val="-27"/>
        <c:axId val="742524976"/>
        <c:axId val="742522680"/>
      </c:barChart>
      <c:catAx>
        <c:axId val="7425249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742522680"/>
        <c:crosses val="autoZero"/>
        <c:auto val="1"/>
        <c:lblAlgn val="ctr"/>
        <c:lblOffset val="100"/>
        <c:noMultiLvlLbl val="0"/>
      </c:catAx>
      <c:valAx>
        <c:axId val="742522680"/>
        <c:scaling>
          <c:orientation val="minMax"/>
        </c:scaling>
        <c:delete val="1"/>
        <c:axPos val="l"/>
        <c:numFmt formatCode="General" sourceLinked="1"/>
        <c:majorTickMark val="out"/>
        <c:minorTickMark val="none"/>
        <c:tickLblPos val="nextTo"/>
        <c:crossAx val="74252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u="sng" dirty="0">
                <a:latin typeface="Segoe UI" panose="020B0502040204020203" pitchFamily="34" charset="0"/>
              </a:rPr>
              <a:t>Cycle Time Savings</a:t>
            </a:r>
          </a:p>
        </c:rich>
      </c:tx>
      <c:layout>
        <c:manualLayout>
          <c:xMode val="edge"/>
          <c:yMode val="edge"/>
          <c:x val="0.26613918918667029"/>
          <c:y val="2.976017865480477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0396054034900318E-2"/>
          <c:y val="0.20901299451839578"/>
          <c:w val="0.88526725945165641"/>
          <c:h val="0.5814363687764007"/>
        </c:manualLayout>
      </c:layout>
      <c:barChart>
        <c:barDir val="col"/>
        <c:grouping val="clustered"/>
        <c:varyColors val="0"/>
        <c:ser>
          <c:idx val="0"/>
          <c:order val="0"/>
          <c:tx>
            <c:strRef>
              <c:f>'Cycle Time Savings'!$E$20</c:f>
              <c:strCache>
                <c:ptCount val="1"/>
                <c:pt idx="0">
                  <c:v>Cycle Time Savings</c:v>
                </c:pt>
              </c:strCache>
            </c:strRef>
          </c:tx>
          <c:spPr>
            <a:solidFill>
              <a:schemeClr val="accent1"/>
            </a:solidFill>
            <a:ln>
              <a:noFill/>
            </a:ln>
            <a:effectLst/>
            <a:scene3d>
              <a:camera prst="orthographicFront"/>
              <a:lightRig rig="threePt" dir="t"/>
            </a:scene3d>
            <a:sp3d>
              <a:bevelT w="190500" h="38100"/>
            </a:sp3d>
          </c:spPr>
          <c:invertIfNegative val="0"/>
          <c:dLbls>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fld id="{923E3E5C-3F25-4727-B2BC-3824A17A78AE}" type="VALUE">
                      <a:rPr lang="en-US">
                        <a:latin typeface="Segoe UI" panose="020B0502040204020203" pitchFamily="34" charset="0"/>
                      </a:rPr>
                      <a:pPr>
                        <a:defRPr>
                          <a:solidFill>
                            <a:schemeClr val="bg1"/>
                          </a:solidFill>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6C8-45C8-90DE-4300149E4F1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'Cycle Time Savings'!$D$21</c:f>
              <c:strCache>
                <c:ptCount val="1"/>
                <c:pt idx="0">
                  <c:v>Feb</c:v>
                </c:pt>
              </c:strCache>
            </c:strRef>
          </c:cat>
          <c:val>
            <c:numRef>
              <c:f>'Cycle Time Savings'!$E$21</c:f>
              <c:numCache>
                <c:formatCode>0%</c:formatCode>
                <c:ptCount val="1"/>
                <c:pt idx="0">
                  <c:v>0.82166793189458853</c:v>
                </c:pt>
              </c:numCache>
            </c:numRef>
          </c:val>
          <c:extLst>
            <c:ext xmlns:c16="http://schemas.microsoft.com/office/drawing/2014/chart" uri="{C3380CC4-5D6E-409C-BE32-E72D297353CC}">
              <c16:uniqueId val="{00000000-8DDD-4ABF-874C-ACBBEA6F0920}"/>
            </c:ext>
          </c:extLst>
        </c:ser>
        <c:dLbls>
          <c:showLegendKey val="0"/>
          <c:showVal val="0"/>
          <c:showCatName val="0"/>
          <c:showSerName val="0"/>
          <c:showPercent val="0"/>
          <c:showBubbleSize val="0"/>
        </c:dLbls>
        <c:gapWidth val="219"/>
        <c:axId val="764844616"/>
        <c:axId val="764842976"/>
      </c:barChart>
      <c:catAx>
        <c:axId val="764844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42976"/>
        <c:crosses val="autoZero"/>
        <c:auto val="1"/>
        <c:lblAlgn val="ctr"/>
        <c:lblOffset val="100"/>
        <c:noMultiLvlLbl val="0"/>
      </c:catAx>
      <c:valAx>
        <c:axId val="7648429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4844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1" baseline="0" dirty="0">
                <a:solidFill>
                  <a:srgbClr val="0066FF"/>
                </a:solidFill>
                <a:latin typeface="Segoe UI" panose="020B0502040204020203" pitchFamily="34" charset="0"/>
              </a:rPr>
              <a:t>Tickets ( Jan till Feb)</a:t>
            </a:r>
            <a:endParaRPr lang="en-IN" b="1" dirty="0">
              <a:solidFill>
                <a:srgbClr val="0066FF"/>
              </a:solidFill>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Sheet1!$D$21</c:f>
              <c:strCache>
                <c:ptCount val="1"/>
                <c:pt idx="0">
                  <c:v>2019</c:v>
                </c:pt>
              </c:strCache>
            </c:strRef>
          </c:tx>
          <c:spPr>
            <a:solidFill>
              <a:srgbClr val="0066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Sheet1!$D$22:$D$30</c:f>
              <c:numCache>
                <c:formatCode>General</c:formatCode>
                <c:ptCount val="9"/>
                <c:pt idx="0">
                  <c:v>31</c:v>
                </c:pt>
                <c:pt idx="1">
                  <c:v>15</c:v>
                </c:pt>
                <c:pt idx="2">
                  <c:v>5</c:v>
                </c:pt>
                <c:pt idx="3">
                  <c:v>7</c:v>
                </c:pt>
                <c:pt idx="4">
                  <c:v>4</c:v>
                </c:pt>
                <c:pt idx="5">
                  <c:v>1</c:v>
                </c:pt>
                <c:pt idx="6">
                  <c:v>4</c:v>
                </c:pt>
                <c:pt idx="7">
                  <c:v>3</c:v>
                </c:pt>
                <c:pt idx="8">
                  <c:v>3</c:v>
                </c:pt>
              </c:numCache>
            </c:numRef>
          </c:val>
          <c:extLst>
            <c:ext xmlns:c16="http://schemas.microsoft.com/office/drawing/2014/chart" uri="{C3380CC4-5D6E-409C-BE32-E72D297353CC}">
              <c16:uniqueId val="{00000000-CFDC-4E7C-AE14-362361789104}"/>
            </c:ext>
          </c:extLst>
        </c:ser>
        <c:ser>
          <c:idx val="1"/>
          <c:order val="1"/>
          <c:tx>
            <c:strRef>
              <c:f>Sheet1!$E$21</c:f>
              <c:strCache>
                <c:ptCount val="1"/>
                <c:pt idx="0">
                  <c:v>2020</c:v>
                </c:pt>
              </c:strCache>
            </c:strRef>
          </c:tx>
          <c:spPr>
            <a:solidFill>
              <a:srgbClr val="66FF66"/>
            </a:solidFill>
            <a:ln>
              <a:solidFill>
                <a:srgbClr val="66FF66"/>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Sheet1!$E$22:$E$30</c:f>
              <c:numCache>
                <c:formatCode>General</c:formatCode>
                <c:ptCount val="9"/>
                <c:pt idx="0">
                  <c:v>17</c:v>
                </c:pt>
                <c:pt idx="1">
                  <c:v>5</c:v>
                </c:pt>
                <c:pt idx="2">
                  <c:v>15</c:v>
                </c:pt>
                <c:pt idx="3">
                  <c:v>7</c:v>
                </c:pt>
                <c:pt idx="4">
                  <c:v>4</c:v>
                </c:pt>
                <c:pt idx="5">
                  <c:v>0</c:v>
                </c:pt>
                <c:pt idx="6">
                  <c:v>0</c:v>
                </c:pt>
                <c:pt idx="7">
                  <c:v>6</c:v>
                </c:pt>
                <c:pt idx="8">
                  <c:v>0</c:v>
                </c:pt>
              </c:numCache>
            </c:numRef>
          </c:val>
          <c:extLst>
            <c:ext xmlns:c16="http://schemas.microsoft.com/office/drawing/2014/chart" uri="{C3380CC4-5D6E-409C-BE32-E72D297353CC}">
              <c16:uniqueId val="{00000001-CFDC-4E7C-AE14-362361789104}"/>
            </c:ext>
          </c:extLst>
        </c:ser>
        <c:ser>
          <c:idx val="2"/>
          <c:order val="2"/>
          <c:tx>
            <c:strRef>
              <c:f>Sheet1!$F$21</c:f>
              <c:strCache>
                <c:ptCount val="1"/>
                <c:pt idx="0">
                  <c:v>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Sheet1!$F$22:$F$30</c:f>
              <c:numCache>
                <c:formatCode>General</c:formatCode>
                <c:ptCount val="9"/>
                <c:pt idx="0">
                  <c:v>12</c:v>
                </c:pt>
                <c:pt idx="1">
                  <c:v>3</c:v>
                </c:pt>
                <c:pt idx="2">
                  <c:v>7</c:v>
                </c:pt>
                <c:pt idx="3">
                  <c:v>0</c:v>
                </c:pt>
                <c:pt idx="4">
                  <c:v>1</c:v>
                </c:pt>
                <c:pt idx="5">
                  <c:v>0</c:v>
                </c:pt>
                <c:pt idx="6">
                  <c:v>0</c:v>
                </c:pt>
                <c:pt idx="7">
                  <c:v>2</c:v>
                </c:pt>
                <c:pt idx="8">
                  <c:v>0</c:v>
                </c:pt>
              </c:numCache>
            </c:numRef>
          </c:val>
          <c:extLst>
            <c:ext xmlns:c16="http://schemas.microsoft.com/office/drawing/2014/chart" uri="{C3380CC4-5D6E-409C-BE32-E72D297353CC}">
              <c16:uniqueId val="{00000002-CFDC-4E7C-AE14-362361789104}"/>
            </c:ext>
          </c:extLst>
        </c:ser>
        <c:ser>
          <c:idx val="3"/>
          <c:order val="3"/>
          <c:tx>
            <c:strRef>
              <c:f>Sheet1!$G$21</c:f>
              <c:strCache>
                <c:ptCount val="1"/>
                <c:pt idx="0">
                  <c:v>2022</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Sheet1!$C$22:$C$30</c:f>
              <c:strCache>
                <c:ptCount val="9"/>
                <c:pt idx="0">
                  <c:v>Corp</c:v>
                </c:pt>
                <c:pt idx="1">
                  <c:v>Power</c:v>
                </c:pt>
                <c:pt idx="2">
                  <c:v>Aviation</c:v>
                </c:pt>
                <c:pt idx="3">
                  <c:v>Capital</c:v>
                </c:pt>
                <c:pt idx="4">
                  <c:v>Renewable</c:v>
                </c:pt>
                <c:pt idx="5">
                  <c:v>Lighting</c:v>
                </c:pt>
                <c:pt idx="6">
                  <c:v>Global Ops</c:v>
                </c:pt>
                <c:pt idx="7">
                  <c:v>Healthcare</c:v>
                </c:pt>
                <c:pt idx="8">
                  <c:v>BHGE</c:v>
                </c:pt>
              </c:strCache>
            </c:strRef>
          </c:cat>
          <c:val>
            <c:numRef>
              <c:f>Sheet1!$G$22:$G$30</c:f>
              <c:numCache>
                <c:formatCode>General</c:formatCode>
                <c:ptCount val="9"/>
                <c:pt idx="0">
                  <c:v>0</c:v>
                </c:pt>
                <c:pt idx="1">
                  <c:v>1</c:v>
                </c:pt>
                <c:pt idx="2">
                  <c:v>3</c:v>
                </c:pt>
                <c:pt idx="3">
                  <c:v>0</c:v>
                </c:pt>
                <c:pt idx="4">
                  <c:v>0</c:v>
                </c:pt>
                <c:pt idx="5">
                  <c:v>0</c:v>
                </c:pt>
                <c:pt idx="6">
                  <c:v>0</c:v>
                </c:pt>
                <c:pt idx="7">
                  <c:v>0</c:v>
                </c:pt>
                <c:pt idx="8">
                  <c:v>0</c:v>
                </c:pt>
              </c:numCache>
            </c:numRef>
          </c:val>
          <c:extLst>
            <c:ext xmlns:c16="http://schemas.microsoft.com/office/drawing/2014/chart" uri="{C3380CC4-5D6E-409C-BE32-E72D297353CC}">
              <c16:uniqueId val="{00000003-CFDC-4E7C-AE14-362361789104}"/>
            </c:ext>
          </c:extLst>
        </c:ser>
        <c:dLbls>
          <c:dLblPos val="outEnd"/>
          <c:showLegendKey val="0"/>
          <c:showVal val="1"/>
          <c:showCatName val="0"/>
          <c:showSerName val="0"/>
          <c:showPercent val="0"/>
          <c:showBubbleSize val="0"/>
        </c:dLbls>
        <c:gapWidth val="219"/>
        <c:overlap val="-27"/>
        <c:axId val="742524976"/>
        <c:axId val="742522680"/>
      </c:barChart>
      <c:catAx>
        <c:axId val="7425249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en-US"/>
          </a:p>
        </c:txPr>
        <c:crossAx val="742522680"/>
        <c:crosses val="autoZero"/>
        <c:auto val="1"/>
        <c:lblAlgn val="ctr"/>
        <c:lblOffset val="100"/>
        <c:noMultiLvlLbl val="0"/>
      </c:catAx>
      <c:valAx>
        <c:axId val="742522680"/>
        <c:scaling>
          <c:orientation val="minMax"/>
        </c:scaling>
        <c:delete val="1"/>
        <c:axPos val="l"/>
        <c:numFmt formatCode="General" sourceLinked="1"/>
        <c:majorTickMark val="out"/>
        <c:minorTickMark val="none"/>
        <c:tickLblPos val="nextTo"/>
        <c:crossAx val="74252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u="sng" dirty="0">
                <a:latin typeface="Segoe UI" panose="020B0502040204020203" pitchFamily="34" charset="0"/>
              </a:rPr>
              <a:t>Defect Density</a:t>
            </a:r>
          </a:p>
        </c:rich>
      </c:tx>
      <c:layout>
        <c:manualLayout>
          <c:xMode val="edge"/>
          <c:yMode val="edge"/>
          <c:x val="0.35211203283665365"/>
          <c:y val="4.188491220305823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56088253473435E-2"/>
          <c:y val="0.19852877450721346"/>
          <c:w val="0.88075311063932704"/>
          <c:h val="0.71153938891609836"/>
        </c:manualLayout>
      </c:layout>
      <c:barChart>
        <c:barDir val="col"/>
        <c:grouping val="clustered"/>
        <c:varyColors val="0"/>
        <c:ser>
          <c:idx val="0"/>
          <c:order val="0"/>
          <c:tx>
            <c:strRef>
              <c:f>'Defect Density'!$C$20</c:f>
              <c:strCache>
                <c:ptCount val="1"/>
                <c:pt idx="0">
                  <c:v>Defect Density</c:v>
                </c:pt>
              </c:strCache>
            </c:strRef>
          </c:tx>
          <c:spPr>
            <a:solidFill>
              <a:schemeClr val="accent1"/>
            </a:solidFill>
            <a:ln>
              <a:noFill/>
            </a:ln>
            <a:effectLst/>
            <a:scene3d>
              <a:camera prst="orthographicFront"/>
              <a:lightRig rig="threePt" dir="t"/>
            </a:scene3d>
            <a:sp3d>
              <a:bevelT w="190500" h="38100"/>
            </a:sp3d>
          </c:spPr>
          <c:invertIfNegative val="0"/>
          <c:dLbls>
            <c:dLbl>
              <c:idx val="0"/>
              <c:tx>
                <c:rich>
                  <a:bodyPr/>
                  <a:lstStyle/>
                  <a:p>
                    <a:fld id="{0D361266-185C-477F-BF90-7239B2CD386D}" type="VALUE">
                      <a:rPr lang="en-US">
                        <a:latin typeface="Segoe UI" panose="020B0502040204020203" pitchFamily="34" charset="0"/>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4A6-4316-BDA3-776723A5F5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'Defect Density'!$B$21</c:f>
              <c:strCache>
                <c:ptCount val="1"/>
                <c:pt idx="0">
                  <c:v>Feb</c:v>
                </c:pt>
              </c:strCache>
            </c:strRef>
          </c:cat>
          <c:val>
            <c:numRef>
              <c:f>'Defect Density'!$C$21</c:f>
              <c:numCache>
                <c:formatCode>0.0%</c:formatCode>
                <c:ptCount val="1"/>
                <c:pt idx="0">
                  <c:v>2.1603641456582633E-2</c:v>
                </c:pt>
              </c:numCache>
            </c:numRef>
          </c:val>
          <c:extLst>
            <c:ext xmlns:c16="http://schemas.microsoft.com/office/drawing/2014/chart" uri="{C3380CC4-5D6E-409C-BE32-E72D297353CC}">
              <c16:uniqueId val="{00000000-17B3-4BEC-BECF-621E3BEA1FC3}"/>
            </c:ext>
          </c:extLst>
        </c:ser>
        <c:dLbls>
          <c:dLblPos val="outEnd"/>
          <c:showLegendKey val="0"/>
          <c:showVal val="1"/>
          <c:showCatName val="0"/>
          <c:showSerName val="0"/>
          <c:showPercent val="0"/>
          <c:showBubbleSize val="0"/>
        </c:dLbls>
        <c:gapWidth val="219"/>
        <c:overlap val="-27"/>
        <c:axId val="313833992"/>
        <c:axId val="313835960"/>
      </c:barChart>
      <c:catAx>
        <c:axId val="313833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835960"/>
        <c:crosses val="autoZero"/>
        <c:auto val="1"/>
        <c:lblAlgn val="ctr"/>
        <c:lblOffset val="100"/>
        <c:noMultiLvlLbl val="0"/>
      </c:catAx>
      <c:valAx>
        <c:axId val="31383596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8339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u="sng" dirty="0">
                <a:latin typeface="Segoe UI" panose="020B0502040204020203" pitchFamily="34" charset="0"/>
              </a:rPr>
              <a:t>Reusability %age</a:t>
            </a:r>
          </a:p>
        </c:rich>
      </c:tx>
      <c:layout>
        <c:manualLayout>
          <c:xMode val="edge"/>
          <c:yMode val="edge"/>
          <c:x val="0.34186017116132439"/>
          <c:y val="8.9664980857577983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686184411084593"/>
          <c:y val="0.13447599331409243"/>
          <c:w val="0.81781237685232688"/>
          <c:h val="0.77535814113696222"/>
        </c:manualLayout>
      </c:layout>
      <c:barChart>
        <c:barDir val="col"/>
        <c:grouping val="clustered"/>
        <c:varyColors val="0"/>
        <c:ser>
          <c:idx val="0"/>
          <c:order val="0"/>
          <c:tx>
            <c:strRef>
              <c:f>Reusability!$B$20</c:f>
              <c:strCache>
                <c:ptCount val="1"/>
                <c:pt idx="0">
                  <c:v>Reusability %age</c:v>
                </c:pt>
              </c:strCache>
            </c:strRef>
          </c:tx>
          <c:spPr>
            <a:solidFill>
              <a:schemeClr val="accent1"/>
            </a:solidFill>
            <a:ln>
              <a:noFill/>
            </a:ln>
            <a:effectLst/>
            <a:scene3d>
              <a:camera prst="orthographicFront"/>
              <a:lightRig rig="threePt" dir="t"/>
            </a:scene3d>
            <a:sp3d>
              <a:bevelT w="190500" h="38100"/>
            </a:sp3d>
          </c:spPr>
          <c:invertIfNegative val="0"/>
          <c:dLbls>
            <c:dLbl>
              <c:idx val="0"/>
              <c:tx>
                <c:rich>
                  <a:bodyPr/>
                  <a:lstStyle/>
                  <a:p>
                    <a:fld id="{1E5FA589-B525-443D-AA09-3026808FDE21}" type="VALUE">
                      <a:rPr lang="en-US" smtClean="0">
                        <a:latin typeface="Segoe UI" panose="020B0502040204020203" pitchFamily="34" charset="0"/>
                      </a:rPr>
                      <a:pPr/>
                      <a:t>[VALUE]</a:t>
                    </a:fld>
                    <a:endParaRPr 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1DF-4BDA-980E-3576F499B27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Reusability!$A$21</c:f>
              <c:strCache>
                <c:ptCount val="1"/>
                <c:pt idx="0">
                  <c:v>Feb</c:v>
                </c:pt>
              </c:strCache>
            </c:strRef>
          </c:cat>
          <c:val>
            <c:numRef>
              <c:f>Reusability!$B$21</c:f>
              <c:numCache>
                <c:formatCode>0.0%</c:formatCode>
                <c:ptCount val="1"/>
                <c:pt idx="0">
                  <c:v>0.19003830369357042</c:v>
                </c:pt>
              </c:numCache>
            </c:numRef>
          </c:val>
          <c:extLst>
            <c:ext xmlns:c16="http://schemas.microsoft.com/office/drawing/2014/chart" uri="{C3380CC4-5D6E-409C-BE32-E72D297353CC}">
              <c16:uniqueId val="{00000001-91DF-4BDA-980E-3576F499B271}"/>
            </c:ext>
          </c:extLst>
        </c:ser>
        <c:dLbls>
          <c:dLblPos val="inEnd"/>
          <c:showLegendKey val="0"/>
          <c:showVal val="1"/>
          <c:showCatName val="0"/>
          <c:showSerName val="0"/>
          <c:showPercent val="0"/>
          <c:showBubbleSize val="0"/>
        </c:dLbls>
        <c:gapWidth val="219"/>
        <c:overlap val="-27"/>
        <c:axId val="799403568"/>
        <c:axId val="799403896"/>
      </c:barChart>
      <c:catAx>
        <c:axId val="79940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403896"/>
        <c:crosses val="autoZero"/>
        <c:auto val="1"/>
        <c:lblAlgn val="ctr"/>
        <c:lblOffset val="100"/>
        <c:noMultiLvlLbl val="0"/>
      </c:catAx>
      <c:valAx>
        <c:axId val="79940389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99403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Manual TC Created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Manual Metrics'!$B$1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Metrics'!$B$2:$B$3</c:f>
              <c:numCache>
                <c:formatCode>General</c:formatCode>
                <c:ptCount val="2"/>
                <c:pt idx="0">
                  <c:v>49</c:v>
                </c:pt>
                <c:pt idx="1">
                  <c:v>32</c:v>
                </c:pt>
              </c:numCache>
            </c:numRef>
          </c:val>
          <c:extLst>
            <c:ext xmlns:c16="http://schemas.microsoft.com/office/drawing/2014/chart" uri="{C3380CC4-5D6E-409C-BE32-E72D297353CC}">
              <c16:uniqueId val="{00000000-882D-426D-8736-5CD1606030CA}"/>
            </c:ext>
          </c:extLst>
        </c:ser>
        <c:ser>
          <c:idx val="1"/>
          <c:order val="1"/>
          <c:tx>
            <c:strRef>
              <c:f>'Test Manual Metrics'!$C$1</c:f>
              <c:strCache>
                <c:ptCount val="1"/>
                <c:pt idx="0">
                  <c:v>Effort in PDs</c:v>
                </c:pt>
              </c:strCache>
            </c:strRef>
          </c:tx>
          <c:spPr>
            <a:solidFill>
              <a:schemeClr val="accent2"/>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Metrics'!$C$2:$C$3</c:f>
              <c:numCache>
                <c:formatCode>0</c:formatCode>
                <c:ptCount val="2"/>
                <c:pt idx="0">
                  <c:v>2.625</c:v>
                </c:pt>
                <c:pt idx="1">
                  <c:v>8</c:v>
                </c:pt>
              </c:numCache>
            </c:numRef>
          </c:val>
          <c:extLst>
            <c:ext xmlns:c16="http://schemas.microsoft.com/office/drawing/2014/chart" uri="{C3380CC4-5D6E-409C-BE32-E72D297353CC}">
              <c16:uniqueId val="{00000001-882D-426D-8736-5CD1606030CA}"/>
            </c:ext>
          </c:extLst>
        </c:ser>
        <c:dLbls>
          <c:showLegendKey val="0"/>
          <c:showVal val="0"/>
          <c:showCatName val="0"/>
          <c:showSerName val="0"/>
          <c:showPercent val="0"/>
          <c:showBubbleSize val="0"/>
        </c:dLbls>
        <c:gapWidth val="219"/>
        <c:overlap val="-27"/>
        <c:axId val="288860672"/>
        <c:axId val="288861000"/>
      </c:barChart>
      <c:catAx>
        <c:axId val="28886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861000"/>
        <c:crosses val="autoZero"/>
        <c:auto val="1"/>
        <c:lblAlgn val="ctr"/>
        <c:lblOffset val="100"/>
        <c:noMultiLvlLbl val="0"/>
      </c:catAx>
      <c:valAx>
        <c:axId val="288861000"/>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860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Manual TC Maintained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Manual Metrics'!$D$1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Metrics'!$D$2:$D$3</c:f>
              <c:numCache>
                <c:formatCode>General</c:formatCode>
                <c:ptCount val="2"/>
                <c:pt idx="0" formatCode="0">
                  <c:v>14</c:v>
                </c:pt>
                <c:pt idx="1">
                  <c:v>50</c:v>
                </c:pt>
              </c:numCache>
            </c:numRef>
          </c:val>
          <c:extLst>
            <c:ext xmlns:c16="http://schemas.microsoft.com/office/drawing/2014/chart" uri="{C3380CC4-5D6E-409C-BE32-E72D297353CC}">
              <c16:uniqueId val="{00000000-FB11-4B40-AE1F-C202E25F7D09}"/>
            </c:ext>
          </c:extLst>
        </c:ser>
        <c:ser>
          <c:idx val="1"/>
          <c:order val="1"/>
          <c:tx>
            <c:strRef>
              <c:f>'Test Manual Metrics'!$E$1</c:f>
              <c:strCache>
                <c:ptCount val="1"/>
                <c:pt idx="0">
                  <c:v>Effort in PDs</c:v>
                </c:pt>
              </c:strCache>
            </c:strRef>
          </c:tx>
          <c:spPr>
            <a:solidFill>
              <a:schemeClr val="accent2"/>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Metrics'!$E$2:$E$3</c:f>
              <c:numCache>
                <c:formatCode>0</c:formatCode>
                <c:ptCount val="2"/>
                <c:pt idx="0">
                  <c:v>0.5</c:v>
                </c:pt>
                <c:pt idx="1">
                  <c:v>7.125</c:v>
                </c:pt>
              </c:numCache>
            </c:numRef>
          </c:val>
          <c:extLst>
            <c:ext xmlns:c16="http://schemas.microsoft.com/office/drawing/2014/chart" uri="{C3380CC4-5D6E-409C-BE32-E72D297353CC}">
              <c16:uniqueId val="{00000001-FB11-4B40-AE1F-C202E25F7D09}"/>
            </c:ext>
          </c:extLst>
        </c:ser>
        <c:dLbls>
          <c:showLegendKey val="0"/>
          <c:showVal val="0"/>
          <c:showCatName val="0"/>
          <c:showSerName val="0"/>
          <c:showPercent val="0"/>
          <c:showBubbleSize val="0"/>
        </c:dLbls>
        <c:gapWidth val="219"/>
        <c:overlap val="-27"/>
        <c:axId val="288937616"/>
        <c:axId val="287183152"/>
      </c:barChart>
      <c:catAx>
        <c:axId val="28893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7183152"/>
        <c:crosses val="autoZero"/>
        <c:auto val="1"/>
        <c:lblAlgn val="ctr"/>
        <c:lblOffset val="100"/>
        <c:noMultiLvlLbl val="0"/>
      </c:catAx>
      <c:valAx>
        <c:axId val="287183152"/>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937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Manual TC Executed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122388888888888"/>
          <c:y val="0.18057812499999998"/>
          <c:w val="0.8276094444444444"/>
          <c:h val="0.5641883680555555"/>
        </c:manualLayout>
      </c:layout>
      <c:barChart>
        <c:barDir val="col"/>
        <c:grouping val="clustered"/>
        <c:varyColors val="0"/>
        <c:ser>
          <c:idx val="0"/>
          <c:order val="0"/>
          <c:tx>
            <c:strRef>
              <c:f>'Test Manual Metrics'!$F$1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Metrics'!$F$2:$F$3</c:f>
              <c:numCache>
                <c:formatCode>General</c:formatCode>
                <c:ptCount val="2"/>
                <c:pt idx="0">
                  <c:v>1389</c:v>
                </c:pt>
                <c:pt idx="1">
                  <c:v>921</c:v>
                </c:pt>
              </c:numCache>
            </c:numRef>
          </c:val>
          <c:extLst>
            <c:ext xmlns:c16="http://schemas.microsoft.com/office/drawing/2014/chart" uri="{C3380CC4-5D6E-409C-BE32-E72D297353CC}">
              <c16:uniqueId val="{00000000-1F2A-4EB5-834E-E07034BC8D50}"/>
            </c:ext>
          </c:extLst>
        </c:ser>
        <c:ser>
          <c:idx val="1"/>
          <c:order val="1"/>
          <c:tx>
            <c:strRef>
              <c:f>'Test Manual Metrics'!$G$1</c:f>
              <c:strCache>
                <c:ptCount val="1"/>
                <c:pt idx="0">
                  <c:v>Effort in PDs</c:v>
                </c:pt>
              </c:strCache>
            </c:strRef>
          </c:tx>
          <c:spPr>
            <a:solidFill>
              <a:schemeClr val="accent2"/>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Manual Metrics'!$A$2:$A$3</c:f>
              <c:strCache>
                <c:ptCount val="2"/>
                <c:pt idx="0">
                  <c:v>Jan</c:v>
                </c:pt>
                <c:pt idx="1">
                  <c:v>Feb</c:v>
                </c:pt>
              </c:strCache>
            </c:strRef>
          </c:cat>
          <c:val>
            <c:numRef>
              <c:f>'Test Manual Metrics'!$G$2:$G$3</c:f>
              <c:numCache>
                <c:formatCode>0</c:formatCode>
                <c:ptCount val="2"/>
                <c:pt idx="0">
                  <c:v>51.25</c:v>
                </c:pt>
                <c:pt idx="1">
                  <c:v>37.1875</c:v>
                </c:pt>
              </c:numCache>
            </c:numRef>
          </c:val>
          <c:extLst>
            <c:ext xmlns:c16="http://schemas.microsoft.com/office/drawing/2014/chart" uri="{C3380CC4-5D6E-409C-BE32-E72D297353CC}">
              <c16:uniqueId val="{00000001-1F2A-4EB5-834E-E07034BC8D50}"/>
            </c:ext>
          </c:extLst>
        </c:ser>
        <c:dLbls>
          <c:showLegendKey val="0"/>
          <c:showVal val="0"/>
          <c:showCatName val="0"/>
          <c:showSerName val="0"/>
          <c:showPercent val="0"/>
          <c:showBubbleSize val="0"/>
        </c:dLbls>
        <c:gapWidth val="219"/>
        <c:overlap val="-27"/>
        <c:axId val="432712176"/>
        <c:axId val="432414648"/>
      </c:barChart>
      <c:catAx>
        <c:axId val="43271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414648"/>
        <c:crosses val="autoZero"/>
        <c:auto val="1"/>
        <c:lblAlgn val="ctr"/>
        <c:lblOffset val="100"/>
        <c:noMultiLvlLbl val="0"/>
      </c:catAx>
      <c:valAx>
        <c:axId val="432414648"/>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2712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r>
              <a:rPr lang="en-US" sz="1050" b="1" i="0" baseline="0" dirty="0">
                <a:effectLst/>
                <a:latin typeface="Segoe UI" panose="020B0502040204020203" pitchFamily="34" charset="0"/>
              </a:rPr>
              <a:t>Corporate Aut. TS Created</a:t>
            </a:r>
            <a:endParaRPr lang="en-IN" sz="1050" dirty="0">
              <a:effectLst/>
              <a:latin typeface="Segoe UI" panose="020B0502040204020203" pitchFamily="34" charset="0"/>
            </a:endParaRPr>
          </a:p>
        </c:rich>
      </c:tx>
      <c:overlay val="0"/>
      <c:spPr>
        <a:noFill/>
        <a:ln>
          <a:noFill/>
        </a:ln>
        <a:effectLst/>
      </c:spPr>
      <c:txPr>
        <a:bodyPr rot="0" spcFirstLastPara="1" vertOverflow="ellipsis" vert="horz" wrap="square" anchor="ctr" anchorCtr="1"/>
        <a:lstStyle/>
        <a:p>
          <a:pPr>
            <a:defRPr sz="105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Automation Metrics'!$B$1</c:f>
              <c:strCache>
                <c:ptCount val="1"/>
                <c:pt idx="0">
                  <c:v># of Test Cases</c:v>
                </c:pt>
              </c:strCache>
            </c:strRef>
          </c:tx>
          <c:spPr>
            <a:solidFill>
              <a:schemeClr val="accent1"/>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Metrics'!$B$2:$B$3</c:f>
              <c:numCache>
                <c:formatCode>General</c:formatCode>
                <c:ptCount val="2"/>
                <c:pt idx="0">
                  <c:v>72.5</c:v>
                </c:pt>
                <c:pt idx="1">
                  <c:v>83</c:v>
                </c:pt>
              </c:numCache>
            </c:numRef>
          </c:val>
          <c:extLst>
            <c:ext xmlns:c16="http://schemas.microsoft.com/office/drawing/2014/chart" uri="{C3380CC4-5D6E-409C-BE32-E72D297353CC}">
              <c16:uniqueId val="{00000000-48E1-4950-B0AF-72F870536788}"/>
            </c:ext>
          </c:extLst>
        </c:ser>
        <c:ser>
          <c:idx val="1"/>
          <c:order val="1"/>
          <c:tx>
            <c:strRef>
              <c:f>'Test Automation Metrics'!$C$1</c:f>
              <c:strCache>
                <c:ptCount val="1"/>
                <c:pt idx="0">
                  <c:v>Effort in PDs</c:v>
                </c:pt>
              </c:strCache>
            </c:strRef>
          </c:tx>
          <c:spPr>
            <a:solidFill>
              <a:schemeClr val="accent2"/>
            </a:solidFill>
            <a:ln>
              <a:noFill/>
            </a:ln>
            <a:effectLst/>
            <a:scene3d>
              <a:camera prst="orthographicFront"/>
              <a:lightRig rig="threePt" dir="t"/>
            </a:scene3d>
            <a:sp3d>
              <a:bevelT w="190500" h="38100"/>
            </a:sp3d>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Automation Metrics'!$A$2:$A$3</c:f>
              <c:strCache>
                <c:ptCount val="2"/>
                <c:pt idx="0">
                  <c:v>Jan</c:v>
                </c:pt>
                <c:pt idx="1">
                  <c:v>Feb</c:v>
                </c:pt>
              </c:strCache>
            </c:strRef>
          </c:cat>
          <c:val>
            <c:numRef>
              <c:f>'Test Automation Metrics'!$C$2:$C$3</c:f>
              <c:numCache>
                <c:formatCode>0</c:formatCode>
                <c:ptCount val="2"/>
                <c:pt idx="0">
                  <c:v>35.856250000000003</c:v>
                </c:pt>
                <c:pt idx="1">
                  <c:v>51.325000000000003</c:v>
                </c:pt>
              </c:numCache>
            </c:numRef>
          </c:val>
          <c:extLst>
            <c:ext xmlns:c16="http://schemas.microsoft.com/office/drawing/2014/chart" uri="{C3380CC4-5D6E-409C-BE32-E72D297353CC}">
              <c16:uniqueId val="{00000001-48E1-4950-B0AF-72F870536788}"/>
            </c:ext>
          </c:extLst>
        </c:ser>
        <c:dLbls>
          <c:showLegendKey val="0"/>
          <c:showVal val="0"/>
          <c:showCatName val="0"/>
          <c:showSerName val="0"/>
          <c:showPercent val="0"/>
          <c:showBubbleSize val="0"/>
        </c:dLbls>
        <c:gapWidth val="219"/>
        <c:overlap val="-27"/>
        <c:axId val="288860672"/>
        <c:axId val="288861000"/>
      </c:barChart>
      <c:catAx>
        <c:axId val="28886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861000"/>
        <c:crosses val="autoZero"/>
        <c:auto val="1"/>
        <c:lblAlgn val="ctr"/>
        <c:lblOffset val="100"/>
        <c:noMultiLvlLbl val="0"/>
      </c:catAx>
      <c:valAx>
        <c:axId val="288861000"/>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8860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70C0"/>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 id="19">
  <a:schemeClr val="accent6"/>
</cs:colorStyle>
</file>

<file path=ppt/charts/colors23.xml><?xml version="1.0" encoding="utf-8"?>
<cs:colorStyle xmlns:cs="http://schemas.microsoft.com/office/drawing/2012/chartStyle" xmlns:a="http://schemas.openxmlformats.org/drawingml/2006/main" meth="withinLinearReversed" id="25">
  <a:schemeClr val="accent5"/>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dirty="0">
              <a:latin typeface="Segoe UI" panose="020B0502040204020203" pitchFamily="34" charset="0"/>
            </a:endParaRPr>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latin typeface="Segoe UI" panose="020B0502040204020203" pitchFamily="34" charset="0"/>
              </a:rPr>
              <a:t>03/07/2024</a:t>
            </a:fld>
            <a:endParaRPr lang="pt-PT" dirty="0">
              <a:latin typeface="Segoe UI" panose="020B0502040204020203" pitchFamily="34" charset="0"/>
            </a:endParaRPr>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dirty="0">
              <a:latin typeface="Segoe UI" panose="020B0502040204020203" pitchFamily="34" charset="0"/>
            </a:endParaRPr>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latin typeface="Segoe UI" panose="020B0502040204020203" pitchFamily="34" charset="0"/>
              </a:rPr>
              <a:t>‹#›</a:t>
            </a:fld>
            <a:endParaRPr lang="pt-PT" dirty="0">
              <a:latin typeface="Segoe UI" panose="020B0502040204020203" pitchFamily="34" charset="0"/>
            </a:endParaRPr>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pt-BR" dirty="0"/>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0835B8F7-DAC4-4931-8AED-4356A8B2FD64}" type="datetimeFigureOut">
              <a:rPr lang="pt-BR" smtClean="0"/>
              <a:pPr/>
              <a:t>03/07/2024</a:t>
            </a:fld>
            <a:endParaRPr lang="pt-BR" dirty="0"/>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Editar os estilos de texto do Modelo Global</a:t>
            </a:r>
          </a:p>
          <a:p>
            <a:pPr lvl="1"/>
            <a:r>
              <a:rPr lang="pt-PT" dirty="0"/>
              <a:t>Segundo nível</a:t>
            </a:r>
          </a:p>
          <a:p>
            <a:pPr lvl="2"/>
            <a:r>
              <a:rPr lang="pt-PT" dirty="0"/>
              <a:t>Terceiro nível</a:t>
            </a:r>
          </a:p>
          <a:p>
            <a:pPr lvl="3"/>
            <a:r>
              <a:rPr lang="pt-PT" dirty="0"/>
              <a:t>Quarto nível</a:t>
            </a:r>
          </a:p>
          <a:p>
            <a:pPr lvl="4"/>
            <a:r>
              <a:rPr lang="pt-PT" dirty="0"/>
              <a:t>Quinto nível</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pt-BR" dirty="0"/>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C0696B5C-12A0-4042-B4D0-BD3B9A4F58C6}" type="slidenum">
              <a:rPr lang="pt-BR" smtClean="0"/>
              <a:pPr/>
              <a:t>‹#›</a:t>
            </a:fld>
            <a:endParaRPr lang="pt-BR" dirty="0"/>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dirty="0"/>
          </a:p>
        </p:txBody>
      </p:sp>
    </p:spTree>
    <p:extLst>
      <p:ext uri="{BB962C8B-B14F-4D97-AF65-F5344CB8AC3E}">
        <p14:creationId xmlns:p14="http://schemas.microsoft.com/office/powerpoint/2010/main" val="2910924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696B5C-12A0-4042-B4D0-BD3B9A4F58C6}" type="slidenum">
              <a:rPr lang="pt-BR" smtClean="0"/>
              <a:t>11</a:t>
            </a:fld>
            <a:endParaRPr lang="pt-BR"/>
          </a:p>
        </p:txBody>
      </p:sp>
    </p:spTree>
    <p:extLst>
      <p:ext uri="{BB962C8B-B14F-4D97-AF65-F5344CB8AC3E}">
        <p14:creationId xmlns:p14="http://schemas.microsoft.com/office/powerpoint/2010/main" val="72593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pt-B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68682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184829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24</a:t>
            </a:fld>
            <a:endParaRPr lang="pt-BR"/>
          </a:p>
        </p:txBody>
      </p:sp>
    </p:spTree>
    <p:extLst>
      <p:ext uri="{BB962C8B-B14F-4D97-AF65-F5344CB8AC3E}">
        <p14:creationId xmlns:p14="http://schemas.microsoft.com/office/powerpoint/2010/main" val="1162087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25</a:t>
            </a:fld>
            <a:endParaRPr lang="pt-BR"/>
          </a:p>
        </p:txBody>
      </p:sp>
    </p:spTree>
    <p:extLst>
      <p:ext uri="{BB962C8B-B14F-4D97-AF65-F5344CB8AC3E}">
        <p14:creationId xmlns:p14="http://schemas.microsoft.com/office/powerpoint/2010/main" val="1005460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26</a:t>
            </a:fld>
            <a:endParaRPr lang="pt-BR"/>
          </a:p>
        </p:txBody>
      </p:sp>
    </p:spTree>
    <p:extLst>
      <p:ext uri="{BB962C8B-B14F-4D97-AF65-F5344CB8AC3E}">
        <p14:creationId xmlns:p14="http://schemas.microsoft.com/office/powerpoint/2010/main" val="3180564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27</a:t>
            </a:fld>
            <a:endParaRPr lang="pt-BR"/>
          </a:p>
        </p:txBody>
      </p:sp>
    </p:spTree>
    <p:extLst>
      <p:ext uri="{BB962C8B-B14F-4D97-AF65-F5344CB8AC3E}">
        <p14:creationId xmlns:p14="http://schemas.microsoft.com/office/powerpoint/2010/main" val="235049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7739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3465604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76B464-14C3-4BBE-B9C5-9E08D6719E3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06301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pt-B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3311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pt-BR"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143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702575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4038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696B5C-12A0-4042-B4D0-BD3B9A4F58C6}" type="slidenum">
              <a:rPr lang="pt-BR" smtClean="0"/>
              <a:t>10</a:t>
            </a:fld>
            <a:endParaRPr lang="pt-BR"/>
          </a:p>
        </p:txBody>
      </p:sp>
    </p:spTree>
    <p:extLst>
      <p:ext uri="{BB962C8B-B14F-4D97-AF65-F5344CB8AC3E}">
        <p14:creationId xmlns:p14="http://schemas.microsoft.com/office/powerpoint/2010/main" val="845763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18" Type="http://schemas.openxmlformats.org/officeDocument/2006/relationships/hyperlink" Target="http://www.facebook.com/capgemini" TargetMode="External"/><Relationship Id="rId3" Type="http://schemas.openxmlformats.org/officeDocument/2006/relationships/tags" Target="../tags/tag4.xml"/><Relationship Id="rId21" Type="http://schemas.openxmlformats.org/officeDocument/2006/relationships/hyperlink" Target="http://www.capgemini.com/" TargetMode="External"/><Relationship Id="rId7" Type="http://schemas.openxmlformats.org/officeDocument/2006/relationships/image" Target="../media/image16.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3.xml"/><Relationship Id="rId16" Type="http://schemas.openxmlformats.org/officeDocument/2006/relationships/image" Target="../media/image19.png"/><Relationship Id="rId20" Type="http://schemas.microsoft.com/office/2007/relationships/hdphoto" Target="../media/hdphoto5.wdp"/><Relationship Id="rId1" Type="http://schemas.openxmlformats.org/officeDocument/2006/relationships/tags" Target="../tags/tag2.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2.xml"/><Relationship Id="rId15" Type="http://schemas.openxmlformats.org/officeDocument/2006/relationships/hyperlink" Target="http://www.youtube.com/capgeminimedia" TargetMode="External"/><Relationship Id="rId10" Type="http://schemas.openxmlformats.org/officeDocument/2006/relationships/image" Target="../media/image17.png"/><Relationship Id="rId19" Type="http://schemas.openxmlformats.org/officeDocument/2006/relationships/image" Target="../media/image20.png"/><Relationship Id="rId4" Type="http://schemas.openxmlformats.org/officeDocument/2006/relationships/tags" Target="../tags/tag5.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7.xml"/><Relationship Id="rId4" Type="http://schemas.openxmlformats.org/officeDocument/2006/relationships/image" Target="../media/image6.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sv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 Id="rId4" Type="http://schemas.openxmlformats.org/officeDocument/2006/relationships/image" Target="../media/image9.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9.xml"/><Relationship Id="rId4" Type="http://schemas.openxmlformats.org/officeDocument/2006/relationships/image" Target="../media/image6.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9.xml"/><Relationship Id="rId4" Type="http://schemas.openxmlformats.org/officeDocument/2006/relationships/image" Target="../media/image9.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0.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DA4EE-D160-4488-B7CE-903483B30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73"/>
          <a:stretch/>
        </p:blipFill>
        <p:spPr>
          <a:xfrm>
            <a:off x="0" y="-1"/>
            <a:ext cx="12191999" cy="6858001"/>
          </a:xfrm>
          <a:prstGeom prst="rect">
            <a:avLst/>
          </a:prstGeom>
        </p:spPr>
      </p:pic>
      <p:sp>
        <p:nvSpPr>
          <p:cNvPr id="11" name="Title 1"/>
          <p:cNvSpPr>
            <a:spLocks noGrp="1"/>
          </p:cNvSpPr>
          <p:nvPr>
            <p:ph type="ctrTitle" hasCustomPrompt="1"/>
          </p:nvPr>
        </p:nvSpPr>
        <p:spPr>
          <a:xfrm>
            <a:off x="407988" y="4099691"/>
            <a:ext cx="49971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3200" b="1" dirty="0">
                <a:solidFill>
                  <a:schemeClr val="accent3"/>
                </a:solidFill>
                <a:latin typeface="Segoe UI" panose="020B0502040204020203"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407988" y="4963290"/>
            <a:ext cx="4997132" cy="50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lang="en-US" sz="1800" dirty="0">
                <a:solidFill>
                  <a:schemeClr val="accent2"/>
                </a:solidFill>
                <a:latin typeface="Segoe UI" panose="020B0502040204020203" pitchFamily="34" charset="0"/>
              </a:defRPr>
            </a:lvl1pPr>
          </a:lstStyle>
          <a:p>
            <a:pPr marL="0" lvl="0"/>
            <a:r>
              <a:rPr lang="en-US" dirty="0"/>
              <a:t>Click to insert presenter, location, and date</a:t>
            </a:r>
          </a:p>
        </p:txBody>
      </p:sp>
    </p:spTree>
    <p:extLst>
      <p:ext uri="{BB962C8B-B14F-4D97-AF65-F5344CB8AC3E}">
        <p14:creationId xmlns:p14="http://schemas.microsoft.com/office/powerpoint/2010/main" val="1378964718"/>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prstClr val="black"/>
                </a:solidFill>
                <a:latin typeface="Segoe UI" panose="020B0502040204020203" pitchFamily="34" charset="0"/>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p>
        </p:txBody>
      </p:sp>
      <p:sp>
        <p:nvSpPr>
          <p:cNvPr id="48" name="Rectangle 47"/>
          <p:cNvSpPr/>
          <p:nvPr userDrawn="1"/>
        </p:nvSpPr>
        <p:spPr>
          <a:xfrm>
            <a:off x="426523" y="1068313"/>
            <a:ext cx="2219960" cy="233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latin typeface="Segoe UI" panose="020B0502040204020203" pitchFamily="34" charset="0"/>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prstClr val="black"/>
                </a:solidFill>
                <a:latin typeface="Segoe UI" panose="020B0502040204020203" pitchFamily="34" charset="0"/>
              </a:rPr>
              <a:t>Learn more about us at</a:t>
            </a:r>
          </a:p>
          <a:p>
            <a:pPr algn="just">
              <a:lnSpc>
                <a:spcPts val="1200"/>
              </a:lnSpc>
            </a:pPr>
            <a:r>
              <a:rPr lang="en-US" sz="1400" dirty="0">
                <a:solidFill>
                  <a:srgbClr val="12ABDB"/>
                </a:solidFill>
                <a:latin typeface="Segoe UI" panose="020B0502040204020203" pitchFamily="34" charset="0"/>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screen">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screen">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screen">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screen">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dirty="0">
                <a:solidFill>
                  <a:prstClr val="black"/>
                </a:solidFill>
                <a:latin typeface="Segoe UI" panose="020B0502040204020203" pitchFamily="34" charset="0"/>
                <a:cs typeface="Segoe UI" panose="020B0502040204020203" pitchFamily="34" charset="0"/>
              </a:rPr>
              <a:t>This presentation contains information that may be privileged or confidential and is the property of the Capgemini Group.</a:t>
            </a:r>
            <a:br>
              <a:rPr lang="en-US" sz="800" dirty="0">
                <a:solidFill>
                  <a:prstClr val="black"/>
                </a:solidFill>
                <a:latin typeface="Segoe UI" panose="020B0502040204020203" pitchFamily="34" charset="0"/>
                <a:cs typeface="Segoe UI" panose="020B0502040204020203" pitchFamily="34" charset="0"/>
              </a:rPr>
            </a:br>
            <a:r>
              <a:rPr lang="en-US" sz="800" dirty="0">
                <a:solidFill>
                  <a:prstClr val="black"/>
                </a:solidFill>
                <a:latin typeface="Segoe UI" panose="020B0502040204020203" pitchFamily="34" charset="0"/>
                <a:cs typeface="Segoe UI" panose="020B0502040204020203" pitchFamily="34" charset="0"/>
              </a:rPr>
              <a:t>Copyright © 2019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rgbClr val="0070AD"/>
                </a:solidFill>
                <a:latin typeface="Segoe UI" panose="020B0502040204020203" pitchFamily="34" charset="0"/>
                <a:cs typeface="Segoe UI" panose="020B0502040204020203" pitchFamily="34" charset="0"/>
              </a:rPr>
              <a:t>Name, Last Name</a:t>
            </a:r>
          </a:p>
          <a:p>
            <a:pPr>
              <a:lnSpc>
                <a:spcPts val="1200"/>
              </a:lnSpc>
            </a:pPr>
            <a:r>
              <a:rPr lang="en-US" sz="1000" dirty="0">
                <a:solidFill>
                  <a:srgbClr val="12ABDB"/>
                </a:solidFill>
                <a:latin typeface="Segoe UI" panose="020B0502040204020203" pitchFamily="34" charset="0"/>
                <a:cs typeface="Segoe UI" panose="020B0502040204020203" pitchFamily="34" charset="0"/>
              </a:rPr>
              <a:t>Title/Role</a:t>
            </a:r>
          </a:p>
          <a:p>
            <a:pPr>
              <a:lnSpc>
                <a:spcPts val="1200"/>
              </a:lnSpc>
            </a:pPr>
            <a:r>
              <a:rPr lang="en-US" sz="1000" dirty="0">
                <a:solidFill>
                  <a:prstClr val="black"/>
                </a:solidFill>
                <a:latin typeface="Segoe UI" panose="020B0502040204020203" pitchFamily="34" charset="0"/>
                <a:cs typeface="Segoe UI" panose="020B0502040204020203" pitchFamily="34" charset="0"/>
              </a:rPr>
              <a:t>Capgemini Office (Optional)</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1</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2 </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rgbClr val="0070AD"/>
                </a:solidFill>
                <a:latin typeface="Segoe UI" panose="020B0502040204020203" pitchFamily="34" charset="0"/>
                <a:cs typeface="Segoe UI" panose="020B0502040204020203" pitchFamily="34" charset="0"/>
              </a:rPr>
              <a:t>Name, Last Name</a:t>
            </a:r>
          </a:p>
          <a:p>
            <a:pPr>
              <a:lnSpc>
                <a:spcPts val="1200"/>
              </a:lnSpc>
            </a:pPr>
            <a:r>
              <a:rPr lang="en-US" sz="1000" dirty="0">
                <a:solidFill>
                  <a:srgbClr val="12ABDB"/>
                </a:solidFill>
                <a:latin typeface="Segoe UI" panose="020B0502040204020203" pitchFamily="34" charset="0"/>
                <a:cs typeface="Segoe UI" panose="020B0502040204020203" pitchFamily="34" charset="0"/>
              </a:rPr>
              <a:t>Title/Role</a:t>
            </a:r>
          </a:p>
          <a:p>
            <a:pPr>
              <a:lnSpc>
                <a:spcPts val="1200"/>
              </a:lnSpc>
            </a:pPr>
            <a:r>
              <a:rPr lang="en-US" sz="1000" dirty="0">
                <a:solidFill>
                  <a:prstClr val="black"/>
                </a:solidFill>
                <a:latin typeface="Segoe UI" panose="020B0502040204020203" pitchFamily="34" charset="0"/>
                <a:cs typeface="Segoe UI" panose="020B0502040204020203" pitchFamily="34" charset="0"/>
              </a:rPr>
              <a:t>Capgemini Office (Optional)</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1</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2 </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rgbClr val="0070AD"/>
                </a:solidFill>
                <a:latin typeface="Segoe UI" panose="020B0502040204020203" pitchFamily="34" charset="0"/>
                <a:cs typeface="Segoe UI" panose="020B0502040204020203" pitchFamily="34" charset="0"/>
              </a:rPr>
              <a:t>Name, Last Name</a:t>
            </a:r>
          </a:p>
          <a:p>
            <a:pPr>
              <a:lnSpc>
                <a:spcPts val="1200"/>
              </a:lnSpc>
            </a:pPr>
            <a:r>
              <a:rPr lang="en-US" sz="1000" dirty="0">
                <a:solidFill>
                  <a:srgbClr val="12ABDB"/>
                </a:solidFill>
                <a:latin typeface="Segoe UI" panose="020B0502040204020203" pitchFamily="34" charset="0"/>
                <a:cs typeface="Segoe UI" panose="020B0502040204020203" pitchFamily="34" charset="0"/>
              </a:rPr>
              <a:t>Title/Role</a:t>
            </a:r>
          </a:p>
          <a:p>
            <a:pPr>
              <a:lnSpc>
                <a:spcPts val="1200"/>
              </a:lnSpc>
            </a:pPr>
            <a:r>
              <a:rPr lang="en-US" sz="1000" dirty="0">
                <a:solidFill>
                  <a:prstClr val="black"/>
                </a:solidFill>
                <a:latin typeface="Segoe UI" panose="020B0502040204020203" pitchFamily="34" charset="0"/>
                <a:cs typeface="Segoe UI" panose="020B0502040204020203" pitchFamily="34" charset="0"/>
              </a:rPr>
              <a:t>Capgemini Office (Optional)</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1</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2 </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rgbClr val="0070AD"/>
                </a:solidFill>
                <a:latin typeface="Segoe UI" panose="020B0502040204020203" pitchFamily="34" charset="0"/>
                <a:cs typeface="Segoe UI" panose="020B0502040204020203" pitchFamily="34" charset="0"/>
              </a:rPr>
              <a:t>Name, Last Name</a:t>
            </a:r>
          </a:p>
          <a:p>
            <a:pPr>
              <a:lnSpc>
                <a:spcPts val="1200"/>
              </a:lnSpc>
            </a:pPr>
            <a:r>
              <a:rPr lang="en-US" sz="1000" dirty="0">
                <a:solidFill>
                  <a:srgbClr val="12ABDB"/>
                </a:solidFill>
                <a:latin typeface="Segoe UI" panose="020B0502040204020203" pitchFamily="34" charset="0"/>
                <a:cs typeface="Segoe UI" panose="020B0502040204020203" pitchFamily="34" charset="0"/>
              </a:rPr>
              <a:t>Title/Role</a:t>
            </a:r>
          </a:p>
          <a:p>
            <a:pPr>
              <a:lnSpc>
                <a:spcPts val="1200"/>
              </a:lnSpc>
            </a:pPr>
            <a:r>
              <a:rPr lang="en-US" sz="1000" dirty="0">
                <a:solidFill>
                  <a:prstClr val="black"/>
                </a:solidFill>
                <a:latin typeface="Segoe UI" panose="020B0502040204020203" pitchFamily="34" charset="0"/>
                <a:cs typeface="Segoe UI" panose="020B0502040204020203" pitchFamily="34" charset="0"/>
              </a:rPr>
              <a:t>Capgemini Office (Optional)</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1</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2 </a:t>
            </a:r>
          </a:p>
          <a:p>
            <a:pPr>
              <a:lnSpc>
                <a:spcPts val="1200"/>
              </a:lnSpc>
            </a:pPr>
            <a:r>
              <a:rPr lang="en-US" sz="1000" dirty="0">
                <a:solidFill>
                  <a:prstClr val="black"/>
                </a:solidFill>
                <a:latin typeface="Segoe UI" panose="020B0502040204020203" pitchFamily="34" charset="0"/>
                <a:cs typeface="Segoe UI" panose="020B0502040204020203" pitchFamily="34" charset="0"/>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Segoe UI" panose="020B0502040204020203" pitchFamily="34" charset="0"/>
            </a:endParaRPr>
          </a:p>
        </p:txBody>
      </p:sp>
      <p:sp>
        <p:nvSpPr>
          <p:cNvPr id="2" name="ZoneTexte 1"/>
          <p:cNvSpPr txBox="1"/>
          <p:nvPr userDrawn="1"/>
        </p:nvSpPr>
        <p:spPr>
          <a:xfrm>
            <a:off x="419254" y="5204668"/>
            <a:ext cx="2061077" cy="276999"/>
          </a:xfrm>
          <a:prstGeom prst="rect">
            <a:avLst/>
          </a:prstGeom>
          <a:noFill/>
        </p:spPr>
        <p:txBody>
          <a:bodyPr wrap="none" lIns="0" rIns="0" rtlCol="0">
            <a:spAutoFit/>
          </a:bodyPr>
          <a:lstStyle/>
          <a:p>
            <a:r>
              <a:rPr lang="en-US" sz="1200" b="1" dirty="0">
                <a:solidFill>
                  <a:srgbClr val="0070AD"/>
                </a:solidFill>
                <a:latin typeface="Segoe UI" panose="020B0502040204020203" pitchFamily="34" charset="0"/>
              </a:rPr>
              <a:t>People matter, results count.</a:t>
            </a:r>
          </a:p>
        </p:txBody>
      </p:sp>
    </p:spTree>
    <p:extLst>
      <p:ext uri="{BB962C8B-B14F-4D97-AF65-F5344CB8AC3E}">
        <p14:creationId xmlns:p14="http://schemas.microsoft.com/office/powerpoint/2010/main" val="320671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5120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929546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id="{DDCA2B41-0A1F-45C2-A74A-EB99E41096F1}"/>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829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Segoe UI" panose="020B0502040204020203"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Segoe UI" panose="020B0502040204020203"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Segoe UI" panose="020B0502040204020203"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extLst>
      <p:ext uri="{BB962C8B-B14F-4D97-AF65-F5344CB8AC3E}">
        <p14:creationId xmlns:p14="http://schemas.microsoft.com/office/powerpoint/2010/main" val="1673711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5" name="Object 1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Segoe UI" panose="020B0502040204020203" pitchFamily="34" charset="0"/>
            </a:endParaRPr>
          </a:p>
        </p:txBody>
      </p:sp>
      <p:sp>
        <p:nvSpPr>
          <p:cNvPr id="21510" name="Freeform 6"/>
          <p:cNvSpPr>
            <a:spLocks/>
          </p:cNvSpPr>
          <p:nvPr/>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Segoe UI" panose="020B0502040204020203" pitchFamily="34" charset="0"/>
            </a:endParaRPr>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Segoe UI" panose="020B0502040204020203" pitchFamily="34" charset="0"/>
                <a:ea typeface="Verdana" panose="020B0604030504040204" pitchFamily="34" charset="0"/>
                <a:cs typeface="Segoe UI" panose="020B0502040204020203" pitchFamily="34" charset="0"/>
              </a:defRPr>
            </a:lvl1pPr>
          </a:lstStyle>
          <a:p>
            <a:pPr lvl="0"/>
            <a:r>
              <a:rPr lang="en-US" dirty="0"/>
              <a:t>#</a:t>
            </a:r>
            <a:endParaRPr lang="en-GB" dirty="0"/>
          </a:p>
        </p:txBody>
      </p:sp>
    </p:spTree>
    <p:extLst>
      <p:ext uri="{BB962C8B-B14F-4D97-AF65-F5344CB8AC3E}">
        <p14:creationId xmlns:p14="http://schemas.microsoft.com/office/powerpoint/2010/main" val="459978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722748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Segoe UI" panose="020B0502040204020203" pitchFamily="34" charset="0"/>
            </a:endParaRP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id="{1EFB3510-D39A-47CF-8191-109DDF9E53D5}"/>
              </a:ext>
            </a:extLst>
          </p:cNvPr>
          <p:cNvSpPr/>
          <p:nvPr/>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Segoe UI" panose="020B0502040204020203" pitchFamily="34" charset="0"/>
            </a:endParaRPr>
          </a:p>
        </p:txBody>
      </p:sp>
    </p:spTree>
    <p:extLst>
      <p:ext uri="{BB962C8B-B14F-4D97-AF65-F5344CB8AC3E}">
        <p14:creationId xmlns:p14="http://schemas.microsoft.com/office/powerpoint/2010/main" val="3415540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ver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DA4EE-D160-4488-B7CE-903483B30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73"/>
          <a:stretch/>
        </p:blipFill>
        <p:spPr>
          <a:xfrm>
            <a:off x="0" y="-1"/>
            <a:ext cx="12191999" cy="6858001"/>
          </a:xfrm>
          <a:prstGeom prst="rect">
            <a:avLst/>
          </a:prstGeom>
        </p:spPr>
      </p:pic>
      <p:sp>
        <p:nvSpPr>
          <p:cNvPr id="11" name="Title 1"/>
          <p:cNvSpPr>
            <a:spLocks noGrp="1"/>
          </p:cNvSpPr>
          <p:nvPr>
            <p:ph type="ctrTitle" hasCustomPrompt="1"/>
          </p:nvPr>
        </p:nvSpPr>
        <p:spPr>
          <a:xfrm>
            <a:off x="407988" y="4099691"/>
            <a:ext cx="49971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3200" b="1" dirty="0">
                <a:solidFill>
                  <a:schemeClr val="accent3"/>
                </a:solidFill>
                <a:latin typeface="Segoe UI" panose="020B0502040204020203"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407988" y="4963290"/>
            <a:ext cx="4997132" cy="50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lang="en-US" sz="1800" dirty="0">
                <a:solidFill>
                  <a:schemeClr val="accent2"/>
                </a:solidFill>
                <a:latin typeface="Segoe UI" panose="020B0502040204020203" pitchFamily="34" charset="0"/>
              </a:defRPr>
            </a:lvl1pPr>
          </a:lstStyle>
          <a:p>
            <a:pPr marL="0" lvl="0"/>
            <a:r>
              <a:rPr lang="en-US" dirty="0"/>
              <a:t>Click to insert presenter, location, and date</a:t>
            </a:r>
          </a:p>
        </p:txBody>
      </p:sp>
    </p:spTree>
    <p:extLst>
      <p:ext uri="{BB962C8B-B14F-4D97-AF65-F5344CB8AC3E}">
        <p14:creationId xmlns:p14="http://schemas.microsoft.com/office/powerpoint/2010/main" val="2154948851"/>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9"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3738556903"/>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9"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2628028958"/>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2563557643"/>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3619948850"/>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40519199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39263010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412875"/>
            <a:ext cx="11376026"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sp>
        <p:nvSpPr>
          <p:cNvPr id="16"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1618345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ver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DA4EE-D160-4488-B7CE-903483B30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73"/>
          <a:stretch/>
        </p:blipFill>
        <p:spPr>
          <a:xfrm>
            <a:off x="0" y="-1"/>
            <a:ext cx="12191999" cy="6858001"/>
          </a:xfrm>
          <a:prstGeom prst="rect">
            <a:avLst/>
          </a:prstGeom>
        </p:spPr>
      </p:pic>
      <p:sp>
        <p:nvSpPr>
          <p:cNvPr id="11" name="Title 1"/>
          <p:cNvSpPr>
            <a:spLocks noGrp="1"/>
          </p:cNvSpPr>
          <p:nvPr>
            <p:ph type="ctrTitle" hasCustomPrompt="1"/>
          </p:nvPr>
        </p:nvSpPr>
        <p:spPr>
          <a:xfrm>
            <a:off x="407988" y="4099691"/>
            <a:ext cx="49971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3200" b="1" dirty="0">
                <a:solidFill>
                  <a:schemeClr val="accent3"/>
                </a:solidFill>
                <a:latin typeface="Segoe UI" panose="020B0502040204020203"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407988" y="4963290"/>
            <a:ext cx="4997132" cy="50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lang="en-US" sz="1800" dirty="0">
                <a:solidFill>
                  <a:schemeClr val="accent2"/>
                </a:solidFill>
                <a:latin typeface="Segoe UI" panose="020B0502040204020203" pitchFamily="34" charset="0"/>
              </a:defRPr>
            </a:lvl1pPr>
          </a:lstStyle>
          <a:p>
            <a:pPr marL="0" lvl="0"/>
            <a:r>
              <a:rPr lang="en-US" dirty="0"/>
              <a:t>Click to insert presenter, location, and date</a:t>
            </a:r>
          </a:p>
        </p:txBody>
      </p:sp>
    </p:spTree>
    <p:extLst>
      <p:ext uri="{BB962C8B-B14F-4D97-AF65-F5344CB8AC3E}">
        <p14:creationId xmlns:p14="http://schemas.microsoft.com/office/powerpoint/2010/main" val="124149024"/>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1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9"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382441427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3080128800"/>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3255937060"/>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1342897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2479303331"/>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4275033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8A6E0-DDB7-4617-82CF-B1D696B8D0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5772679-F9EA-4F11-80AE-653576BEB8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A9A9C6-9DBF-4563-9F94-CA12FD9F9176}"/>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5" name="Footer Placeholder 4">
            <a:extLst>
              <a:ext uri="{FF2B5EF4-FFF2-40B4-BE49-F238E27FC236}">
                <a16:creationId xmlns:a16="http://schemas.microsoft.com/office/drawing/2014/main" id="{5EE2B024-86AB-44DA-BA90-DD0FB652587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46C603-6B35-472A-862A-9F3BE7D1B953}"/>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3073964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EFAC-C5F0-41DE-B3AA-BA56433F1F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528B56-C7DA-40BC-8FA7-08C008A7D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2F37E1-7379-47F2-B9F6-2C8C44F23B96}"/>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5" name="Footer Placeholder 4">
            <a:extLst>
              <a:ext uri="{FF2B5EF4-FFF2-40B4-BE49-F238E27FC236}">
                <a16:creationId xmlns:a16="http://schemas.microsoft.com/office/drawing/2014/main" id="{CDE158EB-9C28-4DAA-A164-1D5BDD49889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A5FB399-5E89-49E6-9725-17157D848069}"/>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2374454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F90F-EA1A-4830-AC0A-8C77ADDFC3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BADEEF-3EFB-45CE-BE76-46103E1AD0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910C37-ABA9-40DE-825D-891D2D81A6D4}"/>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5" name="Footer Placeholder 4">
            <a:extLst>
              <a:ext uri="{FF2B5EF4-FFF2-40B4-BE49-F238E27FC236}">
                <a16:creationId xmlns:a16="http://schemas.microsoft.com/office/drawing/2014/main" id="{DA579F40-C466-4050-8F4A-15107CC8507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353236C-65D0-4F2E-9BB8-8C070F4DC93F}"/>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3636115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2B34D-AC3C-48FF-BD4C-155E40B084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B7C9FA-D3C5-4BA1-B79B-A000613CA3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8A89E95-4A5D-4D3C-808A-919FF4FD6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C037C83-CECB-419D-B6C1-65D0256644F4}"/>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6" name="Footer Placeholder 5">
            <a:extLst>
              <a:ext uri="{FF2B5EF4-FFF2-40B4-BE49-F238E27FC236}">
                <a16:creationId xmlns:a16="http://schemas.microsoft.com/office/drawing/2014/main" id="{3C3E8AD8-C037-46E6-A244-AC71169DEC7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EEB3E0B-E4B2-4A38-A62F-21410323DB68}"/>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42246193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E128-D1B6-45C3-B428-C4D28CBE65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46CCC9-9879-46DE-AC85-5E9BA9E79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F92B6-3923-4F12-8471-D780121F55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CC8BE63-F272-45D6-803E-AACC450BA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73CF2-A6AC-4994-87C2-54447ECA6C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13205A-296A-466C-BEBD-1A27AB14546D}"/>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8" name="Footer Placeholder 7">
            <a:extLst>
              <a:ext uri="{FF2B5EF4-FFF2-40B4-BE49-F238E27FC236}">
                <a16:creationId xmlns:a16="http://schemas.microsoft.com/office/drawing/2014/main" id="{D2DB3881-4E94-4891-9B9B-66670E0F4D4D}"/>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16292FE4-4F32-4553-AD40-8B824D323FFA}"/>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1185171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5260-0562-40CC-A43D-0EFF8E86EC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096E21-6B32-4E90-9522-605F48334B28}"/>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4" name="Footer Placeholder 3">
            <a:extLst>
              <a:ext uri="{FF2B5EF4-FFF2-40B4-BE49-F238E27FC236}">
                <a16:creationId xmlns:a16="http://schemas.microsoft.com/office/drawing/2014/main" id="{24693F6B-A788-4FE1-9D6A-092E7DEAF6EC}"/>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3B27CCD5-3B6D-4174-9FCA-299E6A948F70}"/>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26424158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4DA09A-48D7-435F-8B96-461B878A7BA1}"/>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3" name="Footer Placeholder 2">
            <a:extLst>
              <a:ext uri="{FF2B5EF4-FFF2-40B4-BE49-F238E27FC236}">
                <a16:creationId xmlns:a16="http://schemas.microsoft.com/office/drawing/2014/main" id="{8F6BADF6-E1E7-4153-A343-6B29BB7FE0A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C9479845-5754-45F5-86E6-0D92A70F3614}"/>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660054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5120-430D-4E93-87C6-5766F3255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85E239-5BE4-4C8C-B588-B47145CBEC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E0FC24-726F-4B5B-9CBF-8473EFC3E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708FD8-6E6C-471B-988A-8A71016EBFB2}"/>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6" name="Footer Placeholder 5">
            <a:extLst>
              <a:ext uri="{FF2B5EF4-FFF2-40B4-BE49-F238E27FC236}">
                <a16:creationId xmlns:a16="http://schemas.microsoft.com/office/drawing/2014/main" id="{CD93286F-824B-4F6F-BA88-C9B4D60B676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334727C-8447-408B-8C62-1897F4CEE0E2}"/>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1731861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FC29-19B2-4063-87C2-133C55BDE6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00FBF7-FDCD-451F-8B30-EF37E7FCC9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9C31FA2F-B9C8-4E56-8DA4-D8199B77C1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1D1D82-0967-47B6-BA59-C1CC796A1DA8}"/>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6" name="Footer Placeholder 5">
            <a:extLst>
              <a:ext uri="{FF2B5EF4-FFF2-40B4-BE49-F238E27FC236}">
                <a16:creationId xmlns:a16="http://schemas.microsoft.com/office/drawing/2014/main" id="{E25FDF4C-D3B1-4F7C-8A89-D04062E5286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2D7DEA9-D0E2-4C4B-B5AC-92F8F5E55F53}"/>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1758307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1" y="3875487"/>
            <a:ext cx="3126581" cy="2982513"/>
          </a:xfrm>
          <a:prstGeom prst="rect">
            <a:avLst/>
          </a:prstGeom>
        </p:spPr>
      </p:pic>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GE Capgemini Internal</a:t>
            </a:r>
          </a:p>
        </p:txBody>
      </p:sp>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78291461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3261-3CE4-469A-B810-AB5280368A7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12C2184-8E52-40A7-B146-C675443F5D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707698-B8F5-4004-A155-3DA7914096FC}"/>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5" name="Footer Placeholder 4">
            <a:extLst>
              <a:ext uri="{FF2B5EF4-FFF2-40B4-BE49-F238E27FC236}">
                <a16:creationId xmlns:a16="http://schemas.microsoft.com/office/drawing/2014/main" id="{0FA04D55-154D-41BF-B9CC-1E591D39E08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45E40DD-F4F9-47CC-BDB6-EE1198FF34F2}"/>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39022500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1AC91-0FBC-404C-AD10-CEA8F479F2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FAEB19-4B0E-45D2-A65F-160075D91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3BC8DD-6178-425F-9475-8A3854A6E1A3}"/>
              </a:ext>
            </a:extLst>
          </p:cNvPr>
          <p:cNvSpPr>
            <a:spLocks noGrp="1"/>
          </p:cNvSpPr>
          <p:nvPr>
            <p:ph type="dt" sz="half" idx="10"/>
          </p:nvPr>
        </p:nvSpPr>
        <p:spPr/>
        <p:txBody>
          <a:bodyPr/>
          <a:lstStyle/>
          <a:p>
            <a:fld id="{3FB807E3-C2B1-4A77-B811-E8A2AB1BFCC5}" type="datetimeFigureOut">
              <a:rPr lang="en-IN" smtClean="0"/>
              <a:t>03-07-2024</a:t>
            </a:fld>
            <a:endParaRPr lang="en-IN" dirty="0"/>
          </a:p>
        </p:txBody>
      </p:sp>
      <p:sp>
        <p:nvSpPr>
          <p:cNvPr id="5" name="Footer Placeholder 4">
            <a:extLst>
              <a:ext uri="{FF2B5EF4-FFF2-40B4-BE49-F238E27FC236}">
                <a16:creationId xmlns:a16="http://schemas.microsoft.com/office/drawing/2014/main" id="{0FFD91E4-6415-46D9-9BCF-60F273DD45C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D589DC4-9292-49A7-9455-6D6FDA8C4594}"/>
              </a:ext>
            </a:extLst>
          </p:cNvPr>
          <p:cNvSpPr>
            <a:spLocks noGrp="1"/>
          </p:cNvSpPr>
          <p:nvPr>
            <p:ph type="sldNum" sz="quarter" idx="12"/>
          </p:nvPr>
        </p:nvSpPr>
        <p:spPr/>
        <p:txBody>
          <a:bodyPr/>
          <a:lstStyle/>
          <a:p>
            <a:fld id="{66129B6E-B671-41C2-81F1-18C2024A44CD}" type="slidenum">
              <a:rPr lang="en-IN" smtClean="0"/>
              <a:t>‹#›</a:t>
            </a:fld>
            <a:endParaRPr lang="en-IN" dirty="0"/>
          </a:p>
        </p:txBody>
      </p:sp>
    </p:spTree>
    <p:extLst>
      <p:ext uri="{BB962C8B-B14F-4D97-AF65-F5344CB8AC3E}">
        <p14:creationId xmlns:p14="http://schemas.microsoft.com/office/powerpoint/2010/main" val="21698962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1_Cover1">
    <p:bg>
      <p:bgRef idx="1001">
        <a:schemeClr val="bg1"/>
      </p:bgRef>
    </p:bg>
    <p:spTree>
      <p:nvGrpSpPr>
        <p:cNvPr id="1" name=""/>
        <p:cNvGrpSpPr/>
        <p:nvPr/>
      </p:nvGrpSpPr>
      <p:grpSpPr>
        <a:xfrm>
          <a:off x="0" y="0"/>
          <a:ext cx="0" cy="0"/>
          <a:chOff x="0" y="0"/>
          <a:chExt cx="0" cy="0"/>
        </a:xfrm>
      </p:grpSpPr>
      <p:sp>
        <p:nvSpPr>
          <p:cNvPr id="139" name="Freeform: Shape 138">
            <a:extLst>
              <a:ext uri="{FF2B5EF4-FFF2-40B4-BE49-F238E27FC236}">
                <a16:creationId xmlns:a16="http://schemas.microsoft.com/office/drawing/2014/main" id="{D890E82A-1020-4ECC-AB88-062A790C2455}"/>
              </a:ext>
            </a:extLst>
          </p:cNvPr>
          <p:cNvSpPr/>
          <p:nvPr userDrawn="1"/>
        </p:nvSpPr>
        <p:spPr>
          <a:xfrm flipH="1">
            <a:off x="0" y="0"/>
            <a:ext cx="8010167" cy="6858000"/>
          </a:xfrm>
          <a:custGeom>
            <a:avLst/>
            <a:gdLst>
              <a:gd name="connsiteX0" fmla="*/ 4043645 w 8010167"/>
              <a:gd name="connsiteY0" fmla="*/ 0 h 6858000"/>
              <a:gd name="connsiteX1" fmla="*/ 8007408 w 8010167"/>
              <a:gd name="connsiteY1" fmla="*/ 0 h 6858000"/>
              <a:gd name="connsiteX2" fmla="*/ 8010167 w 8010167"/>
              <a:gd name="connsiteY2" fmla="*/ 2402 h 6858000"/>
              <a:gd name="connsiteX3" fmla="*/ 8010167 w 8010167"/>
              <a:gd name="connsiteY3" fmla="*/ 4682744 h 6858000"/>
              <a:gd name="connsiteX4" fmla="*/ 7831223 w 8010167"/>
              <a:gd name="connsiteY4" fmla="*/ 4825832 h 6858000"/>
              <a:gd name="connsiteX5" fmla="*/ 4145720 w 8010167"/>
              <a:gd name="connsiteY5" fmla="*/ 6767732 h 6858000"/>
              <a:gd name="connsiteX6" fmla="*/ 4050499 w 8010167"/>
              <a:gd name="connsiteY6" fmla="*/ 6858000 h 6858000"/>
              <a:gd name="connsiteX7" fmla="*/ 1063819 w 8010167"/>
              <a:gd name="connsiteY7" fmla="*/ 6858000 h 6858000"/>
              <a:gd name="connsiteX8" fmla="*/ 957932 w 8010167"/>
              <a:gd name="connsiteY8" fmla="*/ 6671469 h 6858000"/>
              <a:gd name="connsiteX9" fmla="*/ 0 w 8010167"/>
              <a:gd name="connsiteY9" fmla="*/ 4068246 h 6858000"/>
              <a:gd name="connsiteX10" fmla="*/ 3979617 w 8010167"/>
              <a:gd name="connsiteY10" fmla="*/ 4233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0167" h="6858000">
                <a:moveTo>
                  <a:pt x="4043645" y="0"/>
                </a:moveTo>
                <a:lnTo>
                  <a:pt x="8007408" y="0"/>
                </a:lnTo>
                <a:lnTo>
                  <a:pt x="8010167" y="2402"/>
                </a:lnTo>
                <a:lnTo>
                  <a:pt x="8010167" y="4682744"/>
                </a:lnTo>
                <a:lnTo>
                  <a:pt x="7831223" y="4825832"/>
                </a:lnTo>
                <a:cubicBezTo>
                  <a:pt x="6657613" y="5706270"/>
                  <a:pt x="5018177" y="6012378"/>
                  <a:pt x="4145720" y="6767732"/>
                </a:cubicBezTo>
                <a:lnTo>
                  <a:pt x="4050499" y="6858000"/>
                </a:lnTo>
                <a:lnTo>
                  <a:pt x="1063819" y="6858000"/>
                </a:lnTo>
                <a:lnTo>
                  <a:pt x="957932" y="6671469"/>
                </a:lnTo>
                <a:cubicBezTo>
                  <a:pt x="533826" y="5882842"/>
                  <a:pt x="216049" y="4994254"/>
                  <a:pt x="0" y="4068246"/>
                </a:cubicBezTo>
                <a:cubicBezTo>
                  <a:pt x="1149863" y="3365232"/>
                  <a:pt x="2335228" y="1184852"/>
                  <a:pt x="3979617" y="42339"/>
                </a:cubicBezTo>
                <a:close/>
              </a:path>
            </a:pathLst>
          </a:cu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grpSp>
        <p:nvGrpSpPr>
          <p:cNvPr id="77" name="Group 76">
            <a:extLst>
              <a:ext uri="{FF2B5EF4-FFF2-40B4-BE49-F238E27FC236}">
                <a16:creationId xmlns:a16="http://schemas.microsoft.com/office/drawing/2014/main" id="{597FCEA9-249B-43F3-B19B-1DC5BA7C1D63}"/>
              </a:ext>
            </a:extLst>
          </p:cNvPr>
          <p:cNvGrpSpPr/>
          <p:nvPr userDrawn="1"/>
        </p:nvGrpSpPr>
        <p:grpSpPr>
          <a:xfrm>
            <a:off x="7912152" y="383133"/>
            <a:ext cx="3851509" cy="715012"/>
            <a:chOff x="3708872" y="424900"/>
            <a:chExt cx="3851509" cy="715012"/>
          </a:xfrm>
        </p:grpSpPr>
        <p:pic>
          <p:nvPicPr>
            <p:cNvPr id="78" name="Graphic 9">
              <a:extLst>
                <a:ext uri="{FF2B5EF4-FFF2-40B4-BE49-F238E27FC236}">
                  <a16:creationId xmlns:a16="http://schemas.microsoft.com/office/drawing/2014/main" id="{4DBFE04A-6F18-4034-AC4D-2F7DBA9737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70325" y="539752"/>
              <a:ext cx="2690056" cy="600160"/>
            </a:xfrm>
            <a:prstGeom prst="rect">
              <a:avLst/>
            </a:prstGeom>
          </p:spPr>
        </p:pic>
        <p:pic>
          <p:nvPicPr>
            <p:cNvPr id="79" name="Picture 78" descr="Icon&#10;&#10;Description automatically generated">
              <a:extLst>
                <a:ext uri="{FF2B5EF4-FFF2-40B4-BE49-F238E27FC236}">
                  <a16:creationId xmlns:a16="http://schemas.microsoft.com/office/drawing/2014/main" id="{F3C1C9BD-418E-4FFF-826B-929B6679AA8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708872" y="424900"/>
              <a:ext cx="632216" cy="632216"/>
            </a:xfrm>
            <a:prstGeom prst="rect">
              <a:avLst/>
            </a:prstGeom>
          </p:spPr>
        </p:pic>
        <p:cxnSp>
          <p:nvCxnSpPr>
            <p:cNvPr id="80" name="Straight Connector 79">
              <a:extLst>
                <a:ext uri="{FF2B5EF4-FFF2-40B4-BE49-F238E27FC236}">
                  <a16:creationId xmlns:a16="http://schemas.microsoft.com/office/drawing/2014/main" id="{70B317BD-B15B-4946-8827-AEF036B400E9}"/>
                </a:ext>
              </a:extLst>
            </p:cNvPr>
            <p:cNvCxnSpPr/>
            <p:nvPr userDrawn="1"/>
          </p:nvCxnSpPr>
          <p:spPr>
            <a:xfrm>
              <a:off x="4616187" y="539752"/>
              <a:ext cx="0" cy="431798"/>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6976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21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494689028"/>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140783481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25922860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793510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146310748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4133413318"/>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3892835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412875"/>
            <a:ext cx="11376026"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sp>
        <p:nvSpPr>
          <p:cNvPr id="16" name="Retângulo 43">
            <a:extLst>
              <a:ext uri="{FF2B5EF4-FFF2-40B4-BE49-F238E27FC236}">
                <a16:creationId xmlns:a16="http://schemas.microsoft.com/office/drawing/2014/main" id="{74C807F6-575A-48D2-BCBC-AF72DFF88116}"/>
              </a:ext>
            </a:extLst>
          </p:cNvPr>
          <p:cNvSpPr/>
          <p:nvPr userDrawn="1"/>
        </p:nvSpPr>
        <p:spPr>
          <a:xfrm>
            <a:off x="4984156" y="6551746"/>
            <a:ext cx="2223686" cy="219456"/>
          </a:xfrm>
          <a:prstGeom prst="rect">
            <a:avLst/>
          </a:prstGeom>
        </p:spPr>
        <p:txBody>
          <a:bodyPr wrap="none" lIns="0" tIns="0" rIns="0" bIns="0" anchor="ctr">
            <a:noAutofit/>
          </a:bodyPr>
          <a:lstStyle/>
          <a:p>
            <a:r>
              <a:rPr lang="en-IN" sz="800" dirty="0">
                <a:solidFill>
                  <a:schemeClr val="tx1">
                    <a:tint val="75000"/>
                  </a:schemeClr>
                </a:solidFill>
                <a:latin typeface="Segoe UI" panose="020B0502040204020203" pitchFamily="34" charset="0"/>
              </a:rPr>
              <a:t>GE</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Capgemini</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Internal</a:t>
            </a:r>
          </a:p>
        </p:txBody>
      </p:sp>
    </p:spTree>
    <p:extLst>
      <p:ext uri="{BB962C8B-B14F-4D97-AF65-F5344CB8AC3E}">
        <p14:creationId xmlns:p14="http://schemas.microsoft.com/office/powerpoint/2010/main" val="6356696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12231335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1575597922"/>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140609007"/>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29825549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15840550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Cover1">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14900D-B722-44B5-8506-4BBAAE3D3C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54"/>
          <a:stretch/>
        </p:blipFill>
        <p:spPr>
          <a:xfrm>
            <a:off x="0" y="1431"/>
            <a:ext cx="12191998" cy="6856570"/>
          </a:xfrm>
          <a:prstGeom prst="rect">
            <a:avLst/>
          </a:prstGeom>
        </p:spPr>
      </p:pic>
      <p:sp>
        <p:nvSpPr>
          <p:cNvPr id="5" name="Text Placeholder 13">
            <a:extLst>
              <a:ext uri="{FF2B5EF4-FFF2-40B4-BE49-F238E27FC236}">
                <a16:creationId xmlns:a16="http://schemas.microsoft.com/office/drawing/2014/main" id="{BD03D80A-7B68-4E45-81A4-747E51982ED9}"/>
              </a:ext>
            </a:extLst>
          </p:cNvPr>
          <p:cNvSpPr>
            <a:spLocks noGrp="1"/>
          </p:cNvSpPr>
          <p:nvPr>
            <p:ph type="body" sz="quarter" idx="11" hasCustomPrompt="1"/>
          </p:nvPr>
        </p:nvSpPr>
        <p:spPr>
          <a:xfrm>
            <a:off x="407987" y="4286250"/>
            <a:ext cx="5354637" cy="704850"/>
          </a:xfrm>
          <a:prstGeom prst="rect">
            <a:avLst/>
          </a:prstGeom>
        </p:spPr>
        <p:txBody>
          <a:bodyPr anchor="b">
            <a:normAutofit/>
          </a:bodyPr>
          <a:lstStyle>
            <a:lvl1pPr marL="0" indent="0" algn="l">
              <a:lnSpc>
                <a:spcPts val="3000"/>
              </a:lnSpc>
              <a:buNone/>
              <a:defRPr lang="pt-PT" sz="2600" b="1" kern="1200" dirty="0">
                <a:solidFill>
                  <a:schemeClr val="tx2"/>
                </a:solidFill>
                <a:latin typeface="Segoe UI" panose="020B0502040204020203" pitchFamily="34" charset="0"/>
                <a:ea typeface="+mn-ea"/>
                <a:cs typeface="+mn-cs"/>
              </a:defRPr>
            </a:lvl1pPr>
            <a:lvl2pPr marL="457200" indent="0">
              <a:buNone/>
              <a:defRPr sz="6000">
                <a:solidFill>
                  <a:schemeClr val="bg1"/>
                </a:solidFill>
              </a:defRPr>
            </a:lvl2pPr>
          </a:lstStyle>
          <a:p>
            <a:pPr marL="0" lvl="0" algn="l" defTabSz="914400" rtl="0" eaLnBrk="1" latinLnBrk="0" hangingPunct="1">
              <a:lnSpc>
                <a:spcPts val="3000"/>
              </a:lnSpc>
              <a:spcBef>
                <a:spcPct val="0"/>
              </a:spcBef>
              <a:buNone/>
            </a:pPr>
            <a:r>
              <a:rPr lang="en-US" dirty="0"/>
              <a:t>Click to insert section title</a:t>
            </a:r>
            <a:endParaRPr lang="pt-PT" dirty="0"/>
          </a:p>
        </p:txBody>
      </p:sp>
    </p:spTree>
    <p:extLst>
      <p:ext uri="{BB962C8B-B14F-4D97-AF65-F5344CB8AC3E}">
        <p14:creationId xmlns:p14="http://schemas.microsoft.com/office/powerpoint/2010/main" val="186033043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2_Cover1">
    <p:bg>
      <p:bgPr>
        <a:solidFill>
          <a:schemeClr val="bg2"/>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5"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714331" y="1412875"/>
            <a:ext cx="9069682"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4711990"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1210420" y="6542765"/>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ALM Support | Capgemini | May 2020</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4839695"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pic>
        <p:nvPicPr>
          <p:cNvPr id="3" name="Picture 2">
            <a:extLst>
              <a:ext uri="{FF2B5EF4-FFF2-40B4-BE49-F238E27FC236}">
                <a16:creationId xmlns:a16="http://schemas.microsoft.com/office/drawing/2014/main" id="{F3704B9B-87F4-4EBC-B17C-9A8672324BCE}"/>
              </a:ext>
            </a:extLst>
          </p:cNvPr>
          <p:cNvPicPr>
            <a:picLocks noChangeAspect="1"/>
          </p:cNvPicPr>
          <p:nvPr userDrawn="1"/>
        </p:nvPicPr>
        <p:blipFill rotWithShape="1">
          <a:blip r:embed="rId2"/>
          <a:srcRect l="57441" b="42148"/>
          <a:stretch/>
        </p:blipFill>
        <p:spPr>
          <a:xfrm>
            <a:off x="0" y="4403670"/>
            <a:ext cx="3126581" cy="2982513"/>
          </a:xfrm>
          <a:prstGeom prst="rect">
            <a:avLst/>
          </a:prstGeom>
        </p:spPr>
      </p:pic>
      <p:pic>
        <p:nvPicPr>
          <p:cNvPr id="7" name="Graphic 6">
            <a:extLst>
              <a:ext uri="{FF2B5EF4-FFF2-40B4-BE49-F238E27FC236}">
                <a16:creationId xmlns:a16="http://schemas.microsoft.com/office/drawing/2014/main" id="{1D3DAD26-0B33-4BF1-9992-9F5EC7F3CE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4530" t="9711" r="19613" b="56324"/>
          <a:stretch/>
        </p:blipFill>
        <p:spPr>
          <a:xfrm>
            <a:off x="8955007" y="4541443"/>
            <a:ext cx="3236993" cy="2329258"/>
          </a:xfrm>
          <a:prstGeom prst="rect">
            <a:avLst/>
          </a:prstGeom>
        </p:spPr>
      </p:pic>
    </p:spTree>
    <p:extLst>
      <p:ext uri="{BB962C8B-B14F-4D97-AF65-F5344CB8AC3E}">
        <p14:creationId xmlns:p14="http://schemas.microsoft.com/office/powerpoint/2010/main" val="3009168321"/>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extLst>
              <a:ext uri="{FF2B5EF4-FFF2-40B4-BE49-F238E27FC236}">
                <a16:creationId xmlns:a16="http://schemas.microsoft.com/office/drawing/2014/main" id="{2FE51388-C204-4ECF-AED7-1D93B328CFB4}"/>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Segoe UI" panose="020B0502040204020203" pitchFamily="34" charset="0"/>
                <a:cs typeface="Segoe UI" panose="020B0502040204020203" pitchFamily="34" charset="0"/>
              </a:rPr>
              <a:t>Presentation Title | Author | Date</a:t>
            </a:r>
          </a:p>
        </p:txBody>
      </p: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latin typeface="Segoe UI" panose="020B0502040204020203" pitchFamily="34" charset="0"/>
                <a:cs typeface="Segoe UI" panose="020B0502040204020203" pitchFamily="34" charset="0"/>
              </a:rPr>
              <a:t>© 2020 Capgemini. All rights reserved.</a:t>
            </a:r>
          </a:p>
        </p:txBody>
      </p:sp>
    </p:spTree>
    <p:extLst>
      <p:ext uri="{BB962C8B-B14F-4D97-AF65-F5344CB8AC3E}">
        <p14:creationId xmlns:p14="http://schemas.microsoft.com/office/powerpoint/2010/main" val="22607142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Tree>
    <p:extLst>
      <p:ext uri="{BB962C8B-B14F-4D97-AF65-F5344CB8AC3E}">
        <p14:creationId xmlns:p14="http://schemas.microsoft.com/office/powerpoint/2010/main" val="2974452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Whit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404813"/>
            <a:ext cx="11376025"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16688" y="6555758"/>
            <a:ext cx="309700"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latin typeface="Segoe UI" panose="020B0502040204020203" pitchFamily="34" charset="0"/>
                <a:cs typeface="Segoe UI" panose="020B0502040204020203" pitchFamily="34" charset="0"/>
              </a:rPr>
              <a:t>‹#›</a:t>
            </a:fld>
            <a:endParaRPr lang="en-US" sz="800" dirty="0">
              <a:solidFill>
                <a:prstClr val="black">
                  <a:lumMod val="50000"/>
                  <a:lumOff val="50000"/>
                </a:prstClr>
              </a:solidFill>
              <a:latin typeface="Segoe UI" panose="020B0502040204020203" pitchFamily="34" charset="0"/>
              <a:cs typeface="Segoe UI" panose="020B0502040204020203" pitchFamily="34" charset="0"/>
            </a:endParaRPr>
          </a:p>
        </p:txBody>
      </p:sp>
      <p:cxnSp>
        <p:nvCxnSpPr>
          <p:cNvPr id="8" name="Conector reto 49">
            <a:extLst>
              <a:ext uri="{FF2B5EF4-FFF2-40B4-BE49-F238E27FC236}">
                <a16:creationId xmlns:a16="http://schemas.microsoft.com/office/drawing/2014/main" id="{39DEC1B3-B278-40BF-A2DC-3D2C7207665E}"/>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tângulo 43">
            <a:extLst>
              <a:ext uri="{FF2B5EF4-FFF2-40B4-BE49-F238E27FC236}">
                <a16:creationId xmlns:a16="http://schemas.microsoft.com/office/drawing/2014/main" id="{74C807F6-575A-48D2-BCBC-AF72DFF88116}"/>
              </a:ext>
            </a:extLst>
          </p:cNvPr>
          <p:cNvSpPr/>
          <p:nvPr userDrawn="1"/>
        </p:nvSpPr>
        <p:spPr>
          <a:xfrm>
            <a:off x="3411379" y="6555758"/>
            <a:ext cx="2223686" cy="219456"/>
          </a:xfrm>
          <a:prstGeom prst="rect">
            <a:avLst/>
          </a:prstGeom>
        </p:spPr>
        <p:txBody>
          <a:bodyPr wrap="none" lIns="0" tIns="0" rIns="0" bIns="0" anchor="ctr">
            <a:noAutofit/>
          </a:bodyPr>
          <a:lstStyle/>
          <a:p>
            <a:r>
              <a:rPr lang="en-IN" sz="800" dirty="0">
                <a:solidFill>
                  <a:schemeClr val="tx1">
                    <a:tint val="75000"/>
                  </a:schemeClr>
                </a:solidFill>
                <a:latin typeface="Segoe UI" panose="020B0502040204020203" pitchFamily="34" charset="0"/>
              </a:rPr>
              <a:t>GE</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Capgemini</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Internal</a:t>
            </a:r>
          </a:p>
        </p:txBody>
      </p:sp>
    </p:spTree>
    <p:extLst>
      <p:ext uri="{BB962C8B-B14F-4D97-AF65-F5344CB8AC3E}">
        <p14:creationId xmlns:p14="http://schemas.microsoft.com/office/powerpoint/2010/main" val="1859675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Section Opener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012921-AD69-BA4F-92E9-D27E2AA85D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07987" y="1677988"/>
            <a:ext cx="4545013" cy="1671637"/>
          </a:xfrm>
          <a:prstGeom prst="rect">
            <a:avLst/>
          </a:prstGeom>
        </p:spPr>
        <p:txBody>
          <a:bodyPr>
            <a:noAutofit/>
          </a:bodyPr>
          <a:lstStyle>
            <a:lvl1pPr>
              <a:lnSpc>
                <a:spcPts val="1600"/>
              </a:lnSpc>
              <a:defRPr sz="1400" b="1">
                <a:solidFill>
                  <a:schemeClr val="tx2"/>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pSp>
        <p:nvGrpSpPr>
          <p:cNvPr id="3" name="Group 2">
            <a:extLst>
              <a:ext uri="{FF2B5EF4-FFF2-40B4-BE49-F238E27FC236}">
                <a16:creationId xmlns:a16="http://schemas.microsoft.com/office/drawing/2014/main" id="{2DF86ECE-D2AF-4839-AF5A-B2423B8F6BF4}"/>
              </a:ext>
            </a:extLst>
          </p:cNvPr>
          <p:cNvGrpSpPr/>
          <p:nvPr userDrawn="1"/>
        </p:nvGrpSpPr>
        <p:grpSpPr>
          <a:xfrm>
            <a:off x="445030" y="657673"/>
            <a:ext cx="2391535" cy="534977"/>
            <a:chOff x="445030" y="657673"/>
            <a:chExt cx="2391535" cy="534977"/>
          </a:xfrm>
        </p:grpSpPr>
        <p:sp>
          <p:nvSpPr>
            <p:cNvPr id="24" name="Freeform 15"/>
            <p:cNvSpPr>
              <a:spLocks/>
            </p:cNvSpPr>
            <p:nvPr userDrawn="1"/>
          </p:nvSpPr>
          <p:spPr bwMode="auto">
            <a:xfrm>
              <a:off x="2561676" y="822607"/>
              <a:ext cx="274889" cy="227312"/>
            </a:xfrm>
            <a:custGeom>
              <a:avLst/>
              <a:gdLst>
                <a:gd name="T0" fmla="*/ 43 w 66"/>
                <a:gd name="T1" fmla="*/ 37 h 54"/>
                <a:gd name="T2" fmla="*/ 66 w 66"/>
                <a:gd name="T3" fmla="*/ 15 h 54"/>
                <a:gd name="T4" fmla="*/ 49 w 66"/>
                <a:gd name="T5" fmla="*/ 0 h 54"/>
                <a:gd name="T6" fmla="*/ 17 w 66"/>
                <a:gd name="T7" fmla="*/ 34 h 54"/>
                <a:gd name="T8" fmla="*/ 0 w 66"/>
                <a:gd name="T9" fmla="*/ 50 h 54"/>
                <a:gd name="T10" fmla="*/ 13 w 66"/>
                <a:gd name="T11" fmla="*/ 54 h 54"/>
                <a:gd name="T12" fmla="*/ 44 w 66"/>
                <a:gd name="T13" fmla="*/ 43 h 54"/>
                <a:gd name="T14" fmla="*/ 28 w 66"/>
                <a:gd name="T15" fmla="*/ 30 h 54"/>
                <a:gd name="T16" fmla="*/ 43 w 66"/>
                <a:gd name="T17"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54">
                  <a:moveTo>
                    <a:pt x="43" y="37"/>
                  </a:moveTo>
                  <a:cubicBezTo>
                    <a:pt x="56" y="37"/>
                    <a:pt x="66" y="27"/>
                    <a:pt x="66" y="15"/>
                  </a:cubicBezTo>
                  <a:cubicBezTo>
                    <a:pt x="65" y="9"/>
                    <a:pt x="63" y="0"/>
                    <a:pt x="49" y="0"/>
                  </a:cubicBezTo>
                  <a:cubicBezTo>
                    <a:pt x="34" y="0"/>
                    <a:pt x="29" y="21"/>
                    <a:pt x="17" y="34"/>
                  </a:cubicBezTo>
                  <a:cubicBezTo>
                    <a:pt x="16" y="42"/>
                    <a:pt x="9" y="49"/>
                    <a:pt x="0" y="50"/>
                  </a:cubicBezTo>
                  <a:cubicBezTo>
                    <a:pt x="2" y="52"/>
                    <a:pt x="7" y="54"/>
                    <a:pt x="13" y="54"/>
                  </a:cubicBezTo>
                  <a:cubicBezTo>
                    <a:pt x="24" y="54"/>
                    <a:pt x="37" y="50"/>
                    <a:pt x="44" y="43"/>
                  </a:cubicBezTo>
                  <a:cubicBezTo>
                    <a:pt x="35" y="44"/>
                    <a:pt x="29" y="38"/>
                    <a:pt x="28" y="30"/>
                  </a:cubicBezTo>
                  <a:cubicBezTo>
                    <a:pt x="33" y="35"/>
                    <a:pt x="38" y="37"/>
                    <a:pt x="43" y="37"/>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5" name="Freeform 16"/>
            <p:cNvSpPr>
              <a:spLocks noEditPoints="1"/>
            </p:cNvSpPr>
            <p:nvPr userDrawn="1"/>
          </p:nvSpPr>
          <p:spPr bwMode="auto">
            <a:xfrm>
              <a:off x="445030" y="661902"/>
              <a:ext cx="1945369" cy="530748"/>
            </a:xfrm>
            <a:custGeom>
              <a:avLst/>
              <a:gdLst>
                <a:gd name="T0" fmla="*/ 242 w 466"/>
                <a:gd name="T1" fmla="*/ 46 h 126"/>
                <a:gd name="T2" fmla="*/ 237 w 466"/>
                <a:gd name="T3" fmla="*/ 37 h 126"/>
                <a:gd name="T4" fmla="*/ 179 w 466"/>
                <a:gd name="T5" fmla="*/ 110 h 126"/>
                <a:gd name="T6" fmla="*/ 185 w 466"/>
                <a:gd name="T7" fmla="*/ 118 h 126"/>
                <a:gd name="T8" fmla="*/ 449 w 466"/>
                <a:gd name="T9" fmla="*/ 31 h 126"/>
                <a:gd name="T10" fmla="*/ 435 w 466"/>
                <a:gd name="T11" fmla="*/ 74 h 126"/>
                <a:gd name="T12" fmla="*/ 393 w 466"/>
                <a:gd name="T13" fmla="*/ 64 h 126"/>
                <a:gd name="T14" fmla="*/ 393 w 466"/>
                <a:gd name="T15" fmla="*/ 37 h 126"/>
                <a:gd name="T16" fmla="*/ 372 w 466"/>
                <a:gd name="T17" fmla="*/ 74 h 126"/>
                <a:gd name="T18" fmla="*/ 353 w 466"/>
                <a:gd name="T19" fmla="*/ 30 h 126"/>
                <a:gd name="T20" fmla="*/ 324 w 466"/>
                <a:gd name="T21" fmla="*/ 31 h 126"/>
                <a:gd name="T22" fmla="*/ 291 w 466"/>
                <a:gd name="T23" fmla="*/ 26 h 126"/>
                <a:gd name="T24" fmla="*/ 274 w 466"/>
                <a:gd name="T25" fmla="*/ 57 h 126"/>
                <a:gd name="T26" fmla="*/ 265 w 466"/>
                <a:gd name="T27" fmla="*/ 29 h 126"/>
                <a:gd name="T28" fmla="*/ 234 w 466"/>
                <a:gd name="T29" fmla="*/ 70 h 126"/>
                <a:gd name="T30" fmla="*/ 237 w 466"/>
                <a:gd name="T31" fmla="*/ 29 h 126"/>
                <a:gd name="T32" fmla="*/ 220 w 466"/>
                <a:gd name="T33" fmla="*/ 69 h 126"/>
                <a:gd name="T34" fmla="*/ 205 w 466"/>
                <a:gd name="T35" fmla="*/ 40 h 126"/>
                <a:gd name="T36" fmla="*/ 185 w 466"/>
                <a:gd name="T37" fmla="*/ 70 h 126"/>
                <a:gd name="T38" fmla="*/ 205 w 466"/>
                <a:gd name="T39" fmla="*/ 36 h 126"/>
                <a:gd name="T40" fmla="*/ 173 w 466"/>
                <a:gd name="T41" fmla="*/ 42 h 126"/>
                <a:gd name="T42" fmla="*/ 159 w 466"/>
                <a:gd name="T43" fmla="*/ 52 h 126"/>
                <a:gd name="T44" fmla="*/ 129 w 466"/>
                <a:gd name="T45" fmla="*/ 39 h 126"/>
                <a:gd name="T46" fmla="*/ 118 w 466"/>
                <a:gd name="T47" fmla="*/ 32 h 126"/>
                <a:gd name="T48" fmla="*/ 108 w 466"/>
                <a:gd name="T49" fmla="*/ 76 h 126"/>
                <a:gd name="T50" fmla="*/ 98 w 466"/>
                <a:gd name="T51" fmla="*/ 44 h 126"/>
                <a:gd name="T52" fmla="*/ 79 w 466"/>
                <a:gd name="T53" fmla="*/ 75 h 126"/>
                <a:gd name="T54" fmla="*/ 100 w 466"/>
                <a:gd name="T55" fmla="*/ 40 h 126"/>
                <a:gd name="T56" fmla="*/ 64 w 466"/>
                <a:gd name="T57" fmla="*/ 51 h 126"/>
                <a:gd name="T58" fmla="*/ 14 w 466"/>
                <a:gd name="T59" fmla="*/ 45 h 126"/>
                <a:gd name="T60" fmla="*/ 48 w 466"/>
                <a:gd name="T61" fmla="*/ 26 h 126"/>
                <a:gd name="T62" fmla="*/ 38 w 466"/>
                <a:gd name="T63" fmla="*/ 0 h 126"/>
                <a:gd name="T64" fmla="*/ 32 w 466"/>
                <a:gd name="T65" fmla="*/ 88 h 126"/>
                <a:gd name="T66" fmla="*/ 76 w 466"/>
                <a:gd name="T67" fmla="*/ 84 h 126"/>
                <a:gd name="T68" fmla="*/ 107 w 466"/>
                <a:gd name="T69" fmla="*/ 84 h 126"/>
                <a:gd name="T70" fmla="*/ 132 w 466"/>
                <a:gd name="T71" fmla="*/ 118 h 126"/>
                <a:gd name="T72" fmla="*/ 142 w 466"/>
                <a:gd name="T73" fmla="*/ 39 h 126"/>
                <a:gd name="T74" fmla="*/ 147 w 466"/>
                <a:gd name="T75" fmla="*/ 64 h 126"/>
                <a:gd name="T76" fmla="*/ 138 w 466"/>
                <a:gd name="T77" fmla="*/ 84 h 126"/>
                <a:gd name="T78" fmla="*/ 168 w 466"/>
                <a:gd name="T79" fmla="*/ 57 h 126"/>
                <a:gd name="T80" fmla="*/ 182 w 466"/>
                <a:gd name="T81" fmla="*/ 80 h 126"/>
                <a:gd name="T82" fmla="*/ 198 w 466"/>
                <a:gd name="T83" fmla="*/ 80 h 126"/>
                <a:gd name="T84" fmla="*/ 184 w 466"/>
                <a:gd name="T85" fmla="*/ 126 h 126"/>
                <a:gd name="T86" fmla="*/ 224 w 466"/>
                <a:gd name="T87" fmla="*/ 75 h 126"/>
                <a:gd name="T88" fmla="*/ 266 w 466"/>
                <a:gd name="T89" fmla="*/ 67 h 126"/>
                <a:gd name="T90" fmla="*/ 291 w 466"/>
                <a:gd name="T91" fmla="*/ 39 h 126"/>
                <a:gd name="T92" fmla="*/ 323 w 466"/>
                <a:gd name="T93" fmla="*/ 45 h 126"/>
                <a:gd name="T94" fmla="*/ 354 w 466"/>
                <a:gd name="T95" fmla="*/ 62 h 126"/>
                <a:gd name="T96" fmla="*/ 385 w 466"/>
                <a:gd name="T97" fmla="*/ 71 h 126"/>
                <a:gd name="T98" fmla="*/ 412 w 466"/>
                <a:gd name="T99" fmla="*/ 40 h 126"/>
                <a:gd name="T100" fmla="*/ 447 w 466"/>
                <a:gd name="T101" fmla="*/ 69 h 126"/>
                <a:gd name="T102" fmla="*/ 466 w 466"/>
                <a:gd name="T103" fmla="*/ 8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6" h="126">
                  <a:moveTo>
                    <a:pt x="237" y="37"/>
                  </a:moveTo>
                  <a:cubicBezTo>
                    <a:pt x="240" y="37"/>
                    <a:pt x="243" y="41"/>
                    <a:pt x="242" y="46"/>
                  </a:cubicBezTo>
                  <a:cubicBezTo>
                    <a:pt x="242" y="52"/>
                    <a:pt x="237" y="59"/>
                    <a:pt x="230" y="64"/>
                  </a:cubicBezTo>
                  <a:cubicBezTo>
                    <a:pt x="226" y="53"/>
                    <a:pt x="229" y="37"/>
                    <a:pt x="237" y="37"/>
                  </a:cubicBezTo>
                  <a:moveTo>
                    <a:pt x="185" y="118"/>
                  </a:moveTo>
                  <a:cubicBezTo>
                    <a:pt x="181" y="118"/>
                    <a:pt x="179" y="114"/>
                    <a:pt x="179" y="110"/>
                  </a:cubicBezTo>
                  <a:cubicBezTo>
                    <a:pt x="179" y="99"/>
                    <a:pt x="188" y="93"/>
                    <a:pt x="198" y="87"/>
                  </a:cubicBezTo>
                  <a:cubicBezTo>
                    <a:pt x="197" y="112"/>
                    <a:pt x="192" y="118"/>
                    <a:pt x="185" y="118"/>
                  </a:cubicBezTo>
                  <a:moveTo>
                    <a:pt x="454" y="42"/>
                  </a:moveTo>
                  <a:cubicBezTo>
                    <a:pt x="454" y="35"/>
                    <a:pt x="454" y="31"/>
                    <a:pt x="449" y="31"/>
                  </a:cubicBezTo>
                  <a:cubicBezTo>
                    <a:pt x="447" y="31"/>
                    <a:pt x="446" y="31"/>
                    <a:pt x="445" y="31"/>
                  </a:cubicBezTo>
                  <a:cubicBezTo>
                    <a:pt x="446" y="54"/>
                    <a:pt x="441" y="74"/>
                    <a:pt x="435" y="74"/>
                  </a:cubicBezTo>
                  <a:cubicBezTo>
                    <a:pt x="427" y="74"/>
                    <a:pt x="431" y="26"/>
                    <a:pt x="413" y="26"/>
                  </a:cubicBezTo>
                  <a:cubicBezTo>
                    <a:pt x="397" y="26"/>
                    <a:pt x="395" y="64"/>
                    <a:pt x="393" y="64"/>
                  </a:cubicBezTo>
                  <a:cubicBezTo>
                    <a:pt x="392" y="64"/>
                    <a:pt x="392" y="54"/>
                    <a:pt x="392" y="46"/>
                  </a:cubicBezTo>
                  <a:cubicBezTo>
                    <a:pt x="393" y="43"/>
                    <a:pt x="393" y="39"/>
                    <a:pt x="393" y="37"/>
                  </a:cubicBezTo>
                  <a:cubicBezTo>
                    <a:pt x="393" y="33"/>
                    <a:pt x="392" y="27"/>
                    <a:pt x="383" y="30"/>
                  </a:cubicBezTo>
                  <a:cubicBezTo>
                    <a:pt x="384" y="58"/>
                    <a:pt x="378" y="74"/>
                    <a:pt x="372" y="74"/>
                  </a:cubicBezTo>
                  <a:cubicBezTo>
                    <a:pt x="363" y="74"/>
                    <a:pt x="363" y="49"/>
                    <a:pt x="363" y="42"/>
                  </a:cubicBezTo>
                  <a:cubicBezTo>
                    <a:pt x="363" y="36"/>
                    <a:pt x="363" y="27"/>
                    <a:pt x="353" y="30"/>
                  </a:cubicBezTo>
                  <a:cubicBezTo>
                    <a:pt x="352" y="54"/>
                    <a:pt x="345" y="72"/>
                    <a:pt x="341" y="72"/>
                  </a:cubicBezTo>
                  <a:cubicBezTo>
                    <a:pt x="336" y="72"/>
                    <a:pt x="337" y="31"/>
                    <a:pt x="324" y="31"/>
                  </a:cubicBezTo>
                  <a:cubicBezTo>
                    <a:pt x="312" y="31"/>
                    <a:pt x="309" y="70"/>
                    <a:pt x="306" y="70"/>
                  </a:cubicBezTo>
                  <a:cubicBezTo>
                    <a:pt x="302" y="70"/>
                    <a:pt x="308" y="26"/>
                    <a:pt x="291" y="26"/>
                  </a:cubicBezTo>
                  <a:cubicBezTo>
                    <a:pt x="282" y="26"/>
                    <a:pt x="279" y="40"/>
                    <a:pt x="275" y="57"/>
                  </a:cubicBezTo>
                  <a:cubicBezTo>
                    <a:pt x="275" y="60"/>
                    <a:pt x="274" y="60"/>
                    <a:pt x="274" y="57"/>
                  </a:cubicBezTo>
                  <a:cubicBezTo>
                    <a:pt x="274" y="54"/>
                    <a:pt x="274" y="50"/>
                    <a:pt x="274" y="47"/>
                  </a:cubicBezTo>
                  <a:cubicBezTo>
                    <a:pt x="278" y="31"/>
                    <a:pt x="273" y="25"/>
                    <a:pt x="265" y="29"/>
                  </a:cubicBezTo>
                  <a:cubicBezTo>
                    <a:pt x="268" y="60"/>
                    <a:pt x="254" y="75"/>
                    <a:pt x="243" y="75"/>
                  </a:cubicBezTo>
                  <a:cubicBezTo>
                    <a:pt x="239" y="75"/>
                    <a:pt x="236" y="73"/>
                    <a:pt x="234" y="70"/>
                  </a:cubicBezTo>
                  <a:cubicBezTo>
                    <a:pt x="246" y="62"/>
                    <a:pt x="252" y="53"/>
                    <a:pt x="252" y="44"/>
                  </a:cubicBezTo>
                  <a:cubicBezTo>
                    <a:pt x="252" y="35"/>
                    <a:pt x="247" y="29"/>
                    <a:pt x="237" y="29"/>
                  </a:cubicBezTo>
                  <a:cubicBezTo>
                    <a:pt x="225" y="29"/>
                    <a:pt x="217" y="42"/>
                    <a:pt x="217" y="54"/>
                  </a:cubicBezTo>
                  <a:cubicBezTo>
                    <a:pt x="217" y="60"/>
                    <a:pt x="219" y="65"/>
                    <a:pt x="220" y="69"/>
                  </a:cubicBezTo>
                  <a:cubicBezTo>
                    <a:pt x="216" y="71"/>
                    <a:pt x="212" y="73"/>
                    <a:pt x="208" y="75"/>
                  </a:cubicBezTo>
                  <a:cubicBezTo>
                    <a:pt x="208" y="63"/>
                    <a:pt x="206" y="51"/>
                    <a:pt x="205" y="40"/>
                  </a:cubicBezTo>
                  <a:cubicBezTo>
                    <a:pt x="198" y="38"/>
                    <a:pt x="196" y="41"/>
                    <a:pt x="196" y="47"/>
                  </a:cubicBezTo>
                  <a:cubicBezTo>
                    <a:pt x="195" y="61"/>
                    <a:pt x="190" y="70"/>
                    <a:pt x="185" y="70"/>
                  </a:cubicBezTo>
                  <a:cubicBezTo>
                    <a:pt x="182" y="70"/>
                    <a:pt x="179" y="66"/>
                    <a:pt x="179" y="61"/>
                  </a:cubicBezTo>
                  <a:cubicBezTo>
                    <a:pt x="178" y="39"/>
                    <a:pt x="196" y="33"/>
                    <a:pt x="205" y="36"/>
                  </a:cubicBezTo>
                  <a:cubicBezTo>
                    <a:pt x="207" y="31"/>
                    <a:pt x="205" y="28"/>
                    <a:pt x="197" y="28"/>
                  </a:cubicBezTo>
                  <a:cubicBezTo>
                    <a:pt x="186" y="28"/>
                    <a:pt x="179" y="34"/>
                    <a:pt x="173" y="42"/>
                  </a:cubicBezTo>
                  <a:cubicBezTo>
                    <a:pt x="169" y="47"/>
                    <a:pt x="165" y="51"/>
                    <a:pt x="159" y="56"/>
                  </a:cubicBezTo>
                  <a:cubicBezTo>
                    <a:pt x="159" y="54"/>
                    <a:pt x="159" y="53"/>
                    <a:pt x="159" y="52"/>
                  </a:cubicBezTo>
                  <a:cubicBezTo>
                    <a:pt x="159" y="36"/>
                    <a:pt x="151" y="29"/>
                    <a:pt x="143" y="29"/>
                  </a:cubicBezTo>
                  <a:cubicBezTo>
                    <a:pt x="136" y="29"/>
                    <a:pt x="132" y="33"/>
                    <a:pt x="129" y="39"/>
                  </a:cubicBezTo>
                  <a:cubicBezTo>
                    <a:pt x="128" y="33"/>
                    <a:pt x="127" y="31"/>
                    <a:pt x="124" y="31"/>
                  </a:cubicBezTo>
                  <a:cubicBezTo>
                    <a:pt x="122" y="31"/>
                    <a:pt x="120" y="31"/>
                    <a:pt x="118" y="32"/>
                  </a:cubicBezTo>
                  <a:cubicBezTo>
                    <a:pt x="119" y="36"/>
                    <a:pt x="119" y="43"/>
                    <a:pt x="119" y="48"/>
                  </a:cubicBezTo>
                  <a:cubicBezTo>
                    <a:pt x="119" y="67"/>
                    <a:pt x="114" y="76"/>
                    <a:pt x="108" y="76"/>
                  </a:cubicBezTo>
                  <a:cubicBezTo>
                    <a:pt x="103" y="76"/>
                    <a:pt x="102" y="53"/>
                    <a:pt x="101" y="45"/>
                  </a:cubicBezTo>
                  <a:cubicBezTo>
                    <a:pt x="100" y="44"/>
                    <a:pt x="99" y="44"/>
                    <a:pt x="98" y="44"/>
                  </a:cubicBezTo>
                  <a:cubicBezTo>
                    <a:pt x="93" y="44"/>
                    <a:pt x="92" y="51"/>
                    <a:pt x="91" y="58"/>
                  </a:cubicBezTo>
                  <a:cubicBezTo>
                    <a:pt x="89" y="65"/>
                    <a:pt x="85" y="75"/>
                    <a:pt x="79" y="75"/>
                  </a:cubicBezTo>
                  <a:cubicBezTo>
                    <a:pt x="75" y="75"/>
                    <a:pt x="73" y="71"/>
                    <a:pt x="72" y="64"/>
                  </a:cubicBezTo>
                  <a:cubicBezTo>
                    <a:pt x="72" y="51"/>
                    <a:pt x="83" y="35"/>
                    <a:pt x="100" y="40"/>
                  </a:cubicBezTo>
                  <a:cubicBezTo>
                    <a:pt x="102" y="35"/>
                    <a:pt x="99" y="31"/>
                    <a:pt x="92" y="31"/>
                  </a:cubicBezTo>
                  <a:cubicBezTo>
                    <a:pt x="79" y="31"/>
                    <a:pt x="68" y="40"/>
                    <a:pt x="64" y="51"/>
                  </a:cubicBezTo>
                  <a:cubicBezTo>
                    <a:pt x="59" y="62"/>
                    <a:pt x="51" y="77"/>
                    <a:pt x="34" y="77"/>
                  </a:cubicBezTo>
                  <a:cubicBezTo>
                    <a:pt x="23" y="77"/>
                    <a:pt x="14" y="67"/>
                    <a:pt x="14" y="45"/>
                  </a:cubicBezTo>
                  <a:cubicBezTo>
                    <a:pt x="14" y="27"/>
                    <a:pt x="25" y="9"/>
                    <a:pt x="38" y="9"/>
                  </a:cubicBezTo>
                  <a:cubicBezTo>
                    <a:pt x="46" y="9"/>
                    <a:pt x="48" y="18"/>
                    <a:pt x="48" y="26"/>
                  </a:cubicBezTo>
                  <a:cubicBezTo>
                    <a:pt x="52" y="29"/>
                    <a:pt x="60" y="26"/>
                    <a:pt x="60" y="17"/>
                  </a:cubicBezTo>
                  <a:cubicBezTo>
                    <a:pt x="60" y="11"/>
                    <a:pt x="55" y="0"/>
                    <a:pt x="38" y="0"/>
                  </a:cubicBezTo>
                  <a:cubicBezTo>
                    <a:pt x="18" y="0"/>
                    <a:pt x="0" y="20"/>
                    <a:pt x="0" y="47"/>
                  </a:cubicBezTo>
                  <a:cubicBezTo>
                    <a:pt x="0" y="73"/>
                    <a:pt x="13" y="88"/>
                    <a:pt x="32" y="88"/>
                  </a:cubicBezTo>
                  <a:cubicBezTo>
                    <a:pt x="43" y="88"/>
                    <a:pt x="54" y="81"/>
                    <a:pt x="62" y="69"/>
                  </a:cubicBezTo>
                  <a:cubicBezTo>
                    <a:pt x="64" y="80"/>
                    <a:pt x="71" y="84"/>
                    <a:pt x="76" y="84"/>
                  </a:cubicBezTo>
                  <a:cubicBezTo>
                    <a:pt x="85" y="84"/>
                    <a:pt x="91" y="78"/>
                    <a:pt x="94" y="71"/>
                  </a:cubicBezTo>
                  <a:cubicBezTo>
                    <a:pt x="96" y="78"/>
                    <a:pt x="100" y="84"/>
                    <a:pt x="107" y="84"/>
                  </a:cubicBezTo>
                  <a:cubicBezTo>
                    <a:pt x="112" y="84"/>
                    <a:pt x="116" y="82"/>
                    <a:pt x="119" y="78"/>
                  </a:cubicBezTo>
                  <a:cubicBezTo>
                    <a:pt x="118" y="105"/>
                    <a:pt x="116" y="122"/>
                    <a:pt x="132" y="118"/>
                  </a:cubicBezTo>
                  <a:cubicBezTo>
                    <a:pt x="130" y="111"/>
                    <a:pt x="129" y="97"/>
                    <a:pt x="129" y="84"/>
                  </a:cubicBezTo>
                  <a:cubicBezTo>
                    <a:pt x="129" y="50"/>
                    <a:pt x="135" y="39"/>
                    <a:pt x="142" y="39"/>
                  </a:cubicBezTo>
                  <a:cubicBezTo>
                    <a:pt x="147" y="39"/>
                    <a:pt x="148" y="45"/>
                    <a:pt x="148" y="52"/>
                  </a:cubicBezTo>
                  <a:cubicBezTo>
                    <a:pt x="148" y="56"/>
                    <a:pt x="148" y="60"/>
                    <a:pt x="147" y="64"/>
                  </a:cubicBezTo>
                  <a:cubicBezTo>
                    <a:pt x="138" y="70"/>
                    <a:pt x="131" y="74"/>
                    <a:pt x="131" y="79"/>
                  </a:cubicBezTo>
                  <a:cubicBezTo>
                    <a:pt x="131" y="84"/>
                    <a:pt x="135" y="84"/>
                    <a:pt x="138" y="84"/>
                  </a:cubicBezTo>
                  <a:cubicBezTo>
                    <a:pt x="144" y="84"/>
                    <a:pt x="152" y="78"/>
                    <a:pt x="157" y="65"/>
                  </a:cubicBezTo>
                  <a:cubicBezTo>
                    <a:pt x="161" y="63"/>
                    <a:pt x="165" y="60"/>
                    <a:pt x="168" y="57"/>
                  </a:cubicBezTo>
                  <a:cubicBezTo>
                    <a:pt x="168" y="58"/>
                    <a:pt x="168" y="59"/>
                    <a:pt x="168" y="60"/>
                  </a:cubicBezTo>
                  <a:cubicBezTo>
                    <a:pt x="168" y="73"/>
                    <a:pt x="173" y="80"/>
                    <a:pt x="182" y="80"/>
                  </a:cubicBezTo>
                  <a:cubicBezTo>
                    <a:pt x="189" y="80"/>
                    <a:pt x="194" y="75"/>
                    <a:pt x="197" y="68"/>
                  </a:cubicBezTo>
                  <a:cubicBezTo>
                    <a:pt x="198" y="72"/>
                    <a:pt x="198" y="76"/>
                    <a:pt x="198" y="80"/>
                  </a:cubicBezTo>
                  <a:cubicBezTo>
                    <a:pt x="184" y="86"/>
                    <a:pt x="169" y="92"/>
                    <a:pt x="169" y="110"/>
                  </a:cubicBezTo>
                  <a:cubicBezTo>
                    <a:pt x="169" y="119"/>
                    <a:pt x="176" y="126"/>
                    <a:pt x="184" y="126"/>
                  </a:cubicBezTo>
                  <a:cubicBezTo>
                    <a:pt x="203" y="126"/>
                    <a:pt x="208" y="106"/>
                    <a:pt x="208" y="83"/>
                  </a:cubicBezTo>
                  <a:cubicBezTo>
                    <a:pt x="214" y="80"/>
                    <a:pt x="219" y="78"/>
                    <a:pt x="224" y="75"/>
                  </a:cubicBezTo>
                  <a:cubicBezTo>
                    <a:pt x="229" y="81"/>
                    <a:pt x="235" y="84"/>
                    <a:pt x="241" y="84"/>
                  </a:cubicBezTo>
                  <a:cubicBezTo>
                    <a:pt x="251" y="84"/>
                    <a:pt x="259" y="78"/>
                    <a:pt x="266" y="67"/>
                  </a:cubicBezTo>
                  <a:cubicBezTo>
                    <a:pt x="267" y="76"/>
                    <a:pt x="269" y="84"/>
                    <a:pt x="274" y="84"/>
                  </a:cubicBezTo>
                  <a:cubicBezTo>
                    <a:pt x="283" y="84"/>
                    <a:pt x="284" y="39"/>
                    <a:pt x="291" y="39"/>
                  </a:cubicBezTo>
                  <a:cubicBezTo>
                    <a:pt x="295" y="39"/>
                    <a:pt x="292" y="88"/>
                    <a:pt x="304" y="88"/>
                  </a:cubicBezTo>
                  <a:cubicBezTo>
                    <a:pt x="315" y="88"/>
                    <a:pt x="317" y="45"/>
                    <a:pt x="323" y="45"/>
                  </a:cubicBezTo>
                  <a:cubicBezTo>
                    <a:pt x="326" y="45"/>
                    <a:pt x="327" y="84"/>
                    <a:pt x="339" y="84"/>
                  </a:cubicBezTo>
                  <a:cubicBezTo>
                    <a:pt x="345" y="84"/>
                    <a:pt x="351" y="77"/>
                    <a:pt x="354" y="62"/>
                  </a:cubicBezTo>
                  <a:cubicBezTo>
                    <a:pt x="356" y="72"/>
                    <a:pt x="361" y="84"/>
                    <a:pt x="370" y="84"/>
                  </a:cubicBezTo>
                  <a:cubicBezTo>
                    <a:pt x="376" y="84"/>
                    <a:pt x="381" y="78"/>
                    <a:pt x="385" y="71"/>
                  </a:cubicBezTo>
                  <a:cubicBezTo>
                    <a:pt x="386" y="79"/>
                    <a:pt x="388" y="84"/>
                    <a:pt x="392" y="84"/>
                  </a:cubicBezTo>
                  <a:cubicBezTo>
                    <a:pt x="403" y="84"/>
                    <a:pt x="403" y="40"/>
                    <a:pt x="412" y="40"/>
                  </a:cubicBezTo>
                  <a:cubicBezTo>
                    <a:pt x="419" y="40"/>
                    <a:pt x="417" y="84"/>
                    <a:pt x="433" y="84"/>
                  </a:cubicBezTo>
                  <a:cubicBezTo>
                    <a:pt x="441" y="84"/>
                    <a:pt x="445" y="77"/>
                    <a:pt x="447" y="69"/>
                  </a:cubicBezTo>
                  <a:cubicBezTo>
                    <a:pt x="450" y="81"/>
                    <a:pt x="455" y="84"/>
                    <a:pt x="459" y="84"/>
                  </a:cubicBezTo>
                  <a:cubicBezTo>
                    <a:pt x="461" y="84"/>
                    <a:pt x="463" y="83"/>
                    <a:pt x="466" y="80"/>
                  </a:cubicBezTo>
                  <a:cubicBezTo>
                    <a:pt x="453" y="75"/>
                    <a:pt x="454" y="55"/>
                    <a:pt x="454" y="42"/>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6" name="Freeform 17"/>
            <p:cNvSpPr>
              <a:spLocks/>
            </p:cNvSpPr>
            <p:nvPr userDrawn="1"/>
          </p:nvSpPr>
          <p:spPr bwMode="auto">
            <a:xfrm>
              <a:off x="1914629" y="691506"/>
              <a:ext cx="49691" cy="54978"/>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3"/>
                    <a:pt x="12" y="10"/>
                    <a:pt x="12" y="6"/>
                  </a:cubicBezTo>
                  <a:cubicBezTo>
                    <a:pt x="12" y="3"/>
                    <a:pt x="10" y="0"/>
                    <a:pt x="6" y="0"/>
                  </a:cubicBezTo>
                  <a:cubicBezTo>
                    <a:pt x="3" y="0"/>
                    <a:pt x="0" y="3"/>
                    <a:pt x="0" y="7"/>
                  </a:cubicBezTo>
                  <a:cubicBezTo>
                    <a:pt x="0" y="11"/>
                    <a:pt x="2"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7" name="Freeform 18"/>
            <p:cNvSpPr>
              <a:spLocks/>
            </p:cNvSpPr>
            <p:nvPr userDrawn="1"/>
          </p:nvSpPr>
          <p:spPr bwMode="auto">
            <a:xfrm>
              <a:off x="2294188" y="699964"/>
              <a:ext cx="49691" cy="54978"/>
            </a:xfrm>
            <a:custGeom>
              <a:avLst/>
              <a:gdLst>
                <a:gd name="T0" fmla="*/ 6 w 12"/>
                <a:gd name="T1" fmla="*/ 13 h 13"/>
                <a:gd name="T2" fmla="*/ 12 w 12"/>
                <a:gd name="T3" fmla="*/ 7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9" y="13"/>
                    <a:pt x="12" y="10"/>
                    <a:pt x="12" y="7"/>
                  </a:cubicBezTo>
                  <a:cubicBezTo>
                    <a:pt x="12" y="3"/>
                    <a:pt x="10" y="0"/>
                    <a:pt x="6" y="0"/>
                  </a:cubicBezTo>
                  <a:cubicBezTo>
                    <a:pt x="3" y="0"/>
                    <a:pt x="0" y="3"/>
                    <a:pt x="0" y="7"/>
                  </a:cubicBezTo>
                  <a:cubicBezTo>
                    <a:pt x="0" y="11"/>
                    <a:pt x="3" y="13"/>
                    <a:pt x="6" y="1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28" name="Freeform 19"/>
            <p:cNvSpPr>
              <a:spLocks/>
            </p:cNvSpPr>
            <p:nvPr userDrawn="1"/>
          </p:nvSpPr>
          <p:spPr bwMode="auto">
            <a:xfrm>
              <a:off x="2414716" y="657673"/>
              <a:ext cx="421849" cy="358413"/>
            </a:xfrm>
            <a:custGeom>
              <a:avLst/>
              <a:gdLst>
                <a:gd name="T0" fmla="*/ 101 w 101"/>
                <a:gd name="T1" fmla="*/ 53 h 85"/>
                <a:gd name="T2" fmla="*/ 83 w 101"/>
                <a:gd name="T3" fmla="*/ 17 h 85"/>
                <a:gd name="T4" fmla="*/ 57 w 101"/>
                <a:gd name="T5" fmla="*/ 1 h 85"/>
                <a:gd name="T6" fmla="*/ 54 w 101"/>
                <a:gd name="T7" fmla="*/ 0 h 85"/>
                <a:gd name="T8" fmla="*/ 54 w 101"/>
                <a:gd name="T9" fmla="*/ 0 h 85"/>
                <a:gd name="T10" fmla="*/ 0 w 101"/>
                <a:gd name="T11" fmla="*/ 55 h 85"/>
                <a:gd name="T12" fmla="*/ 19 w 101"/>
                <a:gd name="T13" fmla="*/ 82 h 85"/>
                <a:gd name="T14" fmla="*/ 38 w 101"/>
                <a:gd name="T15" fmla="*/ 83 h 85"/>
                <a:gd name="T16" fmla="*/ 52 w 101"/>
                <a:gd name="T17" fmla="*/ 73 h 85"/>
                <a:gd name="T18" fmla="*/ 84 w 101"/>
                <a:gd name="T19" fmla="*/ 39 h 85"/>
                <a:gd name="T20" fmla="*/ 101 w 101"/>
                <a:gd name="T21" fmla="*/ 54 h 85"/>
                <a:gd name="T22" fmla="*/ 101 w 101"/>
                <a:gd name="T23" fmla="*/ 5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85">
                  <a:moveTo>
                    <a:pt x="101" y="53"/>
                  </a:moveTo>
                  <a:cubicBezTo>
                    <a:pt x="101" y="39"/>
                    <a:pt x="94" y="27"/>
                    <a:pt x="83" y="17"/>
                  </a:cubicBezTo>
                  <a:cubicBezTo>
                    <a:pt x="76" y="10"/>
                    <a:pt x="66" y="5"/>
                    <a:pt x="57" y="1"/>
                  </a:cubicBezTo>
                  <a:cubicBezTo>
                    <a:pt x="56" y="0"/>
                    <a:pt x="55" y="0"/>
                    <a:pt x="54" y="0"/>
                  </a:cubicBezTo>
                  <a:cubicBezTo>
                    <a:pt x="54" y="0"/>
                    <a:pt x="54" y="0"/>
                    <a:pt x="54" y="0"/>
                  </a:cubicBezTo>
                  <a:cubicBezTo>
                    <a:pt x="42" y="14"/>
                    <a:pt x="0" y="25"/>
                    <a:pt x="0" y="55"/>
                  </a:cubicBezTo>
                  <a:cubicBezTo>
                    <a:pt x="0" y="67"/>
                    <a:pt x="8" y="78"/>
                    <a:pt x="19" y="82"/>
                  </a:cubicBezTo>
                  <a:cubicBezTo>
                    <a:pt x="25" y="85"/>
                    <a:pt x="32" y="85"/>
                    <a:pt x="38" y="83"/>
                  </a:cubicBezTo>
                  <a:cubicBezTo>
                    <a:pt x="44" y="81"/>
                    <a:pt x="48" y="77"/>
                    <a:pt x="52" y="73"/>
                  </a:cubicBezTo>
                  <a:cubicBezTo>
                    <a:pt x="64" y="60"/>
                    <a:pt x="69" y="39"/>
                    <a:pt x="84" y="39"/>
                  </a:cubicBezTo>
                  <a:cubicBezTo>
                    <a:pt x="98" y="39"/>
                    <a:pt x="100" y="48"/>
                    <a:pt x="101" y="54"/>
                  </a:cubicBezTo>
                  <a:cubicBezTo>
                    <a:pt x="101" y="54"/>
                    <a:pt x="101" y="53"/>
                    <a:pt x="101" y="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grpSp>
      <p:pic>
        <p:nvPicPr>
          <p:cNvPr id="10" name="Graphic 9">
            <a:extLst>
              <a:ext uri="{FF2B5EF4-FFF2-40B4-BE49-F238E27FC236}">
                <a16:creationId xmlns:a16="http://schemas.microsoft.com/office/drawing/2014/main" id="{4ADDAC20-D494-4671-9444-8DEC36DE058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163436" y="576947"/>
            <a:ext cx="609149" cy="579191"/>
          </a:xfrm>
          <a:prstGeom prst="rect">
            <a:avLst/>
          </a:prstGeom>
        </p:spPr>
      </p:pic>
      <p:sp>
        <p:nvSpPr>
          <p:cNvPr id="12" name="Line 14">
            <a:extLst>
              <a:ext uri="{FF2B5EF4-FFF2-40B4-BE49-F238E27FC236}">
                <a16:creationId xmlns:a16="http://schemas.microsoft.com/office/drawing/2014/main" id="{A097BDF5-CCFA-4504-921B-0845C90AE36B}"/>
              </a:ext>
            </a:extLst>
          </p:cNvPr>
          <p:cNvSpPr>
            <a:spLocks noChangeShapeType="1"/>
          </p:cNvSpPr>
          <p:nvPr userDrawn="1"/>
        </p:nvSpPr>
        <p:spPr bwMode="auto">
          <a:xfrm>
            <a:off x="3017293" y="540888"/>
            <a:ext cx="0" cy="707311"/>
          </a:xfrm>
          <a:prstGeom prst="line">
            <a:avLst/>
          </a:prstGeom>
          <a:noFill/>
          <a:ln w="25400" cap="rnd">
            <a:solidFill>
              <a:srgbClr val="0070A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ndParaRPr>
          </a:p>
        </p:txBody>
      </p:sp>
      <p:sp>
        <p:nvSpPr>
          <p:cNvPr id="13" name="Retângulo 43">
            <a:extLst>
              <a:ext uri="{FF2B5EF4-FFF2-40B4-BE49-F238E27FC236}">
                <a16:creationId xmlns:a16="http://schemas.microsoft.com/office/drawing/2014/main" id="{737701BF-38FB-49BF-BA50-FD61DAD78326}"/>
              </a:ext>
            </a:extLst>
          </p:cNvPr>
          <p:cNvSpPr/>
          <p:nvPr userDrawn="1"/>
        </p:nvSpPr>
        <p:spPr>
          <a:xfrm>
            <a:off x="3411379" y="6555758"/>
            <a:ext cx="2223686" cy="219456"/>
          </a:xfrm>
          <a:prstGeom prst="rect">
            <a:avLst/>
          </a:prstGeom>
        </p:spPr>
        <p:txBody>
          <a:bodyPr wrap="none" lIns="0" tIns="0" rIns="0" bIns="0" anchor="ctr">
            <a:noAutofit/>
          </a:bodyPr>
          <a:lstStyle/>
          <a:p>
            <a:r>
              <a:rPr lang="en-IN" sz="800" dirty="0">
                <a:solidFill>
                  <a:schemeClr val="tx1">
                    <a:tint val="75000"/>
                  </a:schemeClr>
                </a:solidFill>
                <a:latin typeface="Segoe UI" panose="020B0502040204020203" pitchFamily="34" charset="0"/>
              </a:rPr>
              <a:t>GE</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Capgemini</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Internal</a:t>
            </a:r>
          </a:p>
        </p:txBody>
      </p:sp>
    </p:spTree>
    <p:extLst>
      <p:ext uri="{BB962C8B-B14F-4D97-AF65-F5344CB8AC3E}">
        <p14:creationId xmlns:p14="http://schemas.microsoft.com/office/powerpoint/2010/main" val="293859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Retângulo 43">
            <a:extLst>
              <a:ext uri="{FF2B5EF4-FFF2-40B4-BE49-F238E27FC236}">
                <a16:creationId xmlns:a16="http://schemas.microsoft.com/office/drawing/2014/main" id="{B8A613BA-5383-42DE-A028-F7A83924B3CA}"/>
              </a:ext>
            </a:extLst>
          </p:cNvPr>
          <p:cNvSpPr/>
          <p:nvPr userDrawn="1"/>
        </p:nvSpPr>
        <p:spPr>
          <a:xfrm>
            <a:off x="5540625" y="6638544"/>
            <a:ext cx="2223686" cy="219456"/>
          </a:xfrm>
          <a:prstGeom prst="rect">
            <a:avLst/>
          </a:prstGeom>
        </p:spPr>
        <p:txBody>
          <a:bodyPr wrap="none" lIns="0" tIns="0" rIns="0" bIns="0" anchor="ctr">
            <a:noAutofit/>
          </a:bodyPr>
          <a:lstStyle/>
          <a:p>
            <a:r>
              <a:rPr lang="en-IN" sz="800" dirty="0">
                <a:solidFill>
                  <a:schemeClr val="tx1">
                    <a:tint val="75000"/>
                  </a:schemeClr>
                </a:solidFill>
                <a:latin typeface="Segoe UI" panose="020B0502040204020203" pitchFamily="34" charset="0"/>
              </a:rPr>
              <a:t>GE</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Capgemini</a:t>
            </a:r>
            <a:r>
              <a:rPr lang="en-IN" sz="800" dirty="0">
                <a:latin typeface="Segoe UI" panose="020B0502040204020203" pitchFamily="34" charset="0"/>
              </a:rPr>
              <a:t> </a:t>
            </a:r>
            <a:r>
              <a:rPr lang="en-IN" sz="800" dirty="0">
                <a:solidFill>
                  <a:schemeClr val="tx1">
                    <a:tint val="75000"/>
                  </a:schemeClr>
                </a:solidFill>
                <a:latin typeface="Segoe UI" panose="020B0502040204020203" pitchFamily="34" charset="0"/>
              </a:rPr>
              <a:t>Internal</a:t>
            </a:r>
          </a:p>
        </p:txBody>
      </p:sp>
    </p:spTree>
    <p:extLst>
      <p:ext uri="{BB962C8B-B14F-4D97-AF65-F5344CB8AC3E}">
        <p14:creationId xmlns:p14="http://schemas.microsoft.com/office/powerpoint/2010/main" val="3467593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Segoe UI" panose="020B0502040204020203" pitchFamily="34" charset="0"/>
            </a:endParaRPr>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olidFill>
                <a:prstClr val="black"/>
              </a:solidFill>
              <a:latin typeface="Segoe UI" panose="020B0502040204020203" pitchFamily="34" charset="0"/>
            </a:endParaRPr>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prstClr val="black"/>
                </a:solidFill>
                <a:latin typeface="Segoe UI" panose="020B0502040204020203" pitchFamily="34" charset="0"/>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p:txBody>
      </p:sp>
      <p:sp>
        <p:nvSpPr>
          <p:cNvPr id="15" name="Rectangle 14"/>
          <p:cNvSpPr/>
          <p:nvPr userDrawn="1"/>
        </p:nvSpPr>
        <p:spPr>
          <a:xfrm>
            <a:off x="6536184" y="2507082"/>
            <a:ext cx="2219960" cy="233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rgbClr val="0070AD"/>
                </a:solidFill>
                <a:latin typeface="Segoe UI" panose="020B0502040204020203" pitchFamily="34" charset="0"/>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prstClr val="black"/>
                </a:solidFill>
                <a:latin typeface="Segoe UI" panose="020B0502040204020203" pitchFamily="34" charset="0"/>
              </a:rPr>
              <a:t>Learn more about us at</a:t>
            </a:r>
          </a:p>
          <a:p>
            <a:pPr algn="just">
              <a:lnSpc>
                <a:spcPts val="1200"/>
              </a:lnSpc>
            </a:pPr>
            <a:r>
              <a:rPr lang="en-US" sz="1400" dirty="0">
                <a:solidFill>
                  <a:srgbClr val="12ABDB"/>
                </a:solidFill>
                <a:latin typeface="Segoe UI" panose="020B0502040204020203" pitchFamily="34" charset="0"/>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dirty="0">
                <a:solidFill>
                  <a:srgbClr val="FFFFFF"/>
                </a:solidFill>
                <a:latin typeface="Segoe UI" panose="020B0502040204020203" pitchFamily="34" charset="0"/>
                <a:cs typeface="Segoe UI" panose="020B0502040204020203" pitchFamily="34" charset="0"/>
              </a:rPr>
              <a:t>This presentation contains information that may be privileged or confidential and is the property of the Capgemini Group.</a:t>
            </a:r>
          </a:p>
          <a:p>
            <a:pPr>
              <a:spcAft>
                <a:spcPts val="600"/>
              </a:spcAft>
            </a:pPr>
            <a:r>
              <a:rPr lang="en-US" sz="800" dirty="0">
                <a:solidFill>
                  <a:srgbClr val="FFFFFF"/>
                </a:solidFill>
                <a:latin typeface="Segoe UI" panose="020B0502040204020203" pitchFamily="34" charset="0"/>
                <a:cs typeface="Segoe UI" panose="020B0502040204020203" pitchFamily="34" charset="0"/>
              </a:rPr>
              <a:t>Copyright © 2020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Segoe UI" panose="020B0502040204020203" pitchFamily="34" charset="0"/>
            </a:endParaRPr>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FFFF"/>
              </a:solidFill>
              <a:latin typeface="Segoe UI" panose="020B0502040204020203" pitchFamily="34" charset="0"/>
            </a:endParaRPr>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Segoe UI" panose="020B0502040204020203" pitchFamily="34" charset="0"/>
              </a:endParaRPr>
            </a:p>
          </p:txBody>
        </p:sp>
      </p:grpSp>
    </p:spTree>
    <p:extLst>
      <p:ext uri="{BB962C8B-B14F-4D97-AF65-F5344CB8AC3E}">
        <p14:creationId xmlns:p14="http://schemas.microsoft.com/office/powerpoint/2010/main" val="158454765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theme" Target="../theme/theme10.xml"/><Relationship Id="rId4"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0.emf"/><Relationship Id="rId5" Type="http://schemas.openxmlformats.org/officeDocument/2006/relationships/oleObject" Target="../embeddings/oleObject1.bin"/><Relationship Id="rId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0.emf"/><Relationship Id="rId5" Type="http://schemas.openxmlformats.org/officeDocument/2006/relationships/slideLayout" Target="../slideLayouts/slideLayout15.xml"/><Relationship Id="rId10" Type="http://schemas.openxmlformats.org/officeDocument/2006/relationships/oleObject" Target="../embeddings/oleObject2.bin"/><Relationship Id="rId4" Type="http://schemas.openxmlformats.org/officeDocument/2006/relationships/slideLayout" Target="../slideLayouts/slideLayout14.xml"/><Relationship Id="rId9" Type="http://schemas.openxmlformats.org/officeDocument/2006/relationships/tags" Target="../tags/tag6.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6.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45.xml"/><Relationship Id="rId7" Type="http://schemas.openxmlformats.org/officeDocument/2006/relationships/image" Target="../media/image23.sv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21.png"/><Relationship Id="rId5" Type="http://schemas.openxmlformats.org/officeDocument/2006/relationships/theme" Target="../theme/theme7.xml"/><Relationship Id="rId4" Type="http://schemas.openxmlformats.org/officeDocument/2006/relationships/slideLayout" Target="../slideLayouts/slideLayout4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8.xml"/><Relationship Id="rId4"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9.xml"/><Relationship Id="rId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841" r:id="rId1"/>
    <p:sldLayoutId id="2147483850" r:id="rId2"/>
    <p:sldLayoutId id="2147483854" r:id="rId3"/>
    <p:sldLayoutId id="2147483852" r:id="rId4"/>
    <p:sldLayoutId id="2147483814" r:id="rId5"/>
    <p:sldLayoutId id="2147483853" r:id="rId6"/>
    <p:sldLayoutId id="2147483822" r:id="rId7"/>
    <p:sldLayoutId id="2147483855" r:id="rId8"/>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727300585"/>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8" r:id="rId3"/>
    <p:sldLayoutId id="2147483999" r:id="rId4"/>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60947777"/>
      </p:ext>
    </p:extLst>
  </p:cSld>
  <p:clrMap bg1="lt1" tx1="dk1" bg2="lt2" tx2="dk2" accent1="accent1" accent2="accent2" accent3="accent3" accent4="accent4" accent5="accent5" accent6="accent6" hlink="hlink" folHlink="folHlink"/>
  <p:sldLayoutIdLst>
    <p:sldLayoutId id="2147483838" r:id="rId1"/>
    <p:sldLayoutId id="2147483839"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9"/>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0" imgW="270" imgH="270" progId="TCLayout.ActiveDocument.1">
                  <p:embed/>
                </p:oleObj>
              </mc:Choice>
              <mc:Fallback>
                <p:oleObj name="think-cell Slide" r:id="rId10" imgW="270" imgH="270" progId="TCLayout.ActiveDocument.1">
                  <p:embed/>
                  <p:pic>
                    <p:nvPicPr>
                      <p:cNvPr id="21" name="Object 20" hidden="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11501102" y="171573"/>
            <a:ext cx="419436" cy="388988"/>
            <a:chOff x="11501102" y="171573"/>
            <a:chExt cx="419436" cy="388988"/>
          </a:xfrm>
        </p:grpSpPr>
        <p:sp>
          <p:nvSpPr>
            <p:cNvPr id="4109"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Segoe UI" panose="020B0502040204020203" pitchFamily="34" charset="0"/>
              </a:endParaRPr>
            </a:p>
          </p:txBody>
        </p:sp>
        <p:sp>
          <p:nvSpPr>
            <p:cNvPr id="4110"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Segoe UI" panose="020B0502040204020203" pitchFamily="34" charset="0"/>
              </a:endParaRPr>
            </a:p>
          </p:txBody>
        </p:sp>
      </p:grpSp>
      <p:sp>
        <p:nvSpPr>
          <p:cNvPr id="7" name="Retângulo 43">
            <a:extLst>
              <a:ext uri="{FF2B5EF4-FFF2-40B4-BE49-F238E27FC236}">
                <a16:creationId xmlns:a16="http://schemas.microsoft.com/office/drawing/2014/main" id="{25FC8637-25BD-4C09-AF25-56B4243DAB3D}"/>
              </a:ext>
            </a:extLst>
          </p:cNvPr>
          <p:cNvSpPr/>
          <p:nvPr/>
        </p:nvSpPr>
        <p:spPr>
          <a:xfrm>
            <a:off x="11802966" y="6650661"/>
            <a:ext cx="125034"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latin typeface="Segoe UI" panose="020B0502040204020203" pitchFamily="34" charset="0"/>
                <a:cs typeface="Segoe UI" panose="020B0502040204020203" pitchFamily="34" charset="0"/>
              </a:rPr>
              <a:pPr algn="r"/>
              <a:t>‹#›</a:t>
            </a:fld>
            <a:endParaRPr lang="en-US" sz="800" dirty="0">
              <a:solidFill>
                <a:schemeClr val="bg1">
                  <a:lumMod val="65000"/>
                </a:schemeClr>
              </a:solidFill>
              <a:latin typeface="Segoe UI" panose="020B0502040204020203" pitchFamily="34" charset="0"/>
              <a:cs typeface="Segoe UI" panose="020B0502040204020203"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latin typeface="Segoe UI" panose="020B0502040204020203" pitchFamily="34" charset="0"/>
              </a:rPr>
              <a:t>© Capgemini 2017. All rights reserved  </a:t>
            </a:r>
            <a:r>
              <a:rPr lang="en-US" dirty="0">
                <a:solidFill>
                  <a:schemeClr val="accent2"/>
                </a:solidFill>
                <a:latin typeface="Segoe UI" panose="020B0502040204020203" pitchFamily="34" charset="0"/>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latin typeface="Segoe UI" panose="020B0502040204020203" pitchFamily="34" charset="0"/>
              </a:rPr>
              <a:t>Presentation Title | Author | Date</a:t>
            </a:r>
          </a:p>
        </p:txBody>
      </p:sp>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216138635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Segoe UI" panose="020B05020402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Segoe UI" panose="020B0502040204020203" pitchFamily="34" charset="0"/>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Segoe UI" panose="020B0502040204020203" pitchFamily="34" charset="0"/>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Segoe UI" panose="020B0502040204020203" pitchFamily="34" charset="0"/>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Segoe UI" panose="020B0502040204020203" pitchFamily="34" charset="0"/>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411755759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4000" r:id="rId7"/>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64471871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8" r:id="rId5"/>
    <p:sldLayoutId id="2147483879" r:id="rId6"/>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E7E88E-A843-4A47-908F-3A14706381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E1273786-5285-429E-A699-3DE158EC62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B17F5282-0771-44D4-921B-2D847E3564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3FB807E3-C2B1-4A77-B811-E8A2AB1BFCC5}" type="datetimeFigureOut">
              <a:rPr lang="en-IN" smtClean="0"/>
              <a:pPr/>
              <a:t>03-07-2024</a:t>
            </a:fld>
            <a:endParaRPr lang="en-IN" dirty="0"/>
          </a:p>
        </p:txBody>
      </p:sp>
      <p:sp>
        <p:nvSpPr>
          <p:cNvPr id="5" name="Footer Placeholder 4">
            <a:extLst>
              <a:ext uri="{FF2B5EF4-FFF2-40B4-BE49-F238E27FC236}">
                <a16:creationId xmlns:a16="http://schemas.microsoft.com/office/drawing/2014/main" id="{0C715540-C6D9-45BF-A729-25E5F5F1E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IN" dirty="0"/>
          </a:p>
        </p:txBody>
      </p:sp>
      <p:sp>
        <p:nvSpPr>
          <p:cNvPr id="6" name="Slide Number Placeholder 5">
            <a:extLst>
              <a:ext uri="{FF2B5EF4-FFF2-40B4-BE49-F238E27FC236}">
                <a16:creationId xmlns:a16="http://schemas.microsoft.com/office/drawing/2014/main" id="{E6F48B3E-9ECF-4908-8962-AE309CDEE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66129B6E-B671-41C2-81F1-18C2024A44CD}" type="slidenum">
              <a:rPr lang="en-IN" smtClean="0"/>
              <a:pPr/>
              <a:t>‹#›</a:t>
            </a:fld>
            <a:endParaRPr lang="en-IN" dirty="0"/>
          </a:p>
        </p:txBody>
      </p:sp>
    </p:spTree>
    <p:extLst>
      <p:ext uri="{BB962C8B-B14F-4D97-AF65-F5344CB8AC3E}">
        <p14:creationId xmlns:p14="http://schemas.microsoft.com/office/powerpoint/2010/main" val="724016257"/>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grpSp>
        <p:nvGrpSpPr>
          <p:cNvPr id="6" name="Group 5">
            <a:extLst>
              <a:ext uri="{FF2B5EF4-FFF2-40B4-BE49-F238E27FC236}">
                <a16:creationId xmlns:a16="http://schemas.microsoft.com/office/drawing/2014/main" id="{5A2BDDC4-F5A6-470B-9D8A-7A4531143882}"/>
              </a:ext>
            </a:extLst>
          </p:cNvPr>
          <p:cNvGrpSpPr/>
          <p:nvPr userDrawn="1"/>
        </p:nvGrpSpPr>
        <p:grpSpPr>
          <a:xfrm>
            <a:off x="10343069" y="6401483"/>
            <a:ext cx="1739767" cy="351485"/>
            <a:chOff x="3708872" y="424900"/>
            <a:chExt cx="3851509" cy="715012"/>
          </a:xfrm>
        </p:grpSpPr>
        <p:pic>
          <p:nvPicPr>
            <p:cNvPr id="7" name="Graphic 9">
              <a:extLst>
                <a:ext uri="{FF2B5EF4-FFF2-40B4-BE49-F238E27FC236}">
                  <a16:creationId xmlns:a16="http://schemas.microsoft.com/office/drawing/2014/main" id="{8ACA1BE8-69F9-4313-8437-5CE088AB783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870325" y="539752"/>
              <a:ext cx="2690056" cy="600160"/>
            </a:xfrm>
            <a:prstGeom prst="rect">
              <a:avLst/>
            </a:prstGeom>
          </p:spPr>
        </p:pic>
        <p:pic>
          <p:nvPicPr>
            <p:cNvPr id="8" name="Picture 7" descr="Icon&#10;&#10;Description automatically generated">
              <a:extLst>
                <a:ext uri="{FF2B5EF4-FFF2-40B4-BE49-F238E27FC236}">
                  <a16:creationId xmlns:a16="http://schemas.microsoft.com/office/drawing/2014/main" id="{765B1E88-131B-41BA-9258-F750AC45C3E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708872" y="424900"/>
              <a:ext cx="632216" cy="632216"/>
            </a:xfrm>
            <a:prstGeom prst="rect">
              <a:avLst/>
            </a:prstGeom>
          </p:spPr>
        </p:pic>
        <p:cxnSp>
          <p:nvCxnSpPr>
            <p:cNvPr id="9" name="Straight Connector 8">
              <a:extLst>
                <a:ext uri="{FF2B5EF4-FFF2-40B4-BE49-F238E27FC236}">
                  <a16:creationId xmlns:a16="http://schemas.microsoft.com/office/drawing/2014/main" id="{BF4A443C-F84A-43B3-AC58-4D21AC1FCF8D}"/>
                </a:ext>
              </a:extLst>
            </p:cNvPr>
            <p:cNvCxnSpPr/>
            <p:nvPr userDrawn="1"/>
          </p:nvCxnSpPr>
          <p:spPr>
            <a:xfrm>
              <a:off x="4616187" y="539752"/>
              <a:ext cx="0" cy="431798"/>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3928729"/>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3" r:id="rId3"/>
    <p:sldLayoutId id="2147483974" r:id="rId4"/>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2513771202"/>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1" r:id="rId3"/>
    <p:sldLayoutId id="2147483982" r:id="rId4"/>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en-US" dirty="0"/>
              <a:t>Click to edit Master title style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568825"/>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3095365101"/>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9" r:id="rId3"/>
    <p:sldLayoutId id="2147483990" r:id="rId4"/>
  </p:sldLayoutIdLst>
  <p:txStyles>
    <p:titleStyle>
      <a:lvl1pPr algn="l" defTabSz="914400" rtl="0" eaLnBrk="1" latinLnBrk="0" hangingPunct="1">
        <a:lnSpc>
          <a:spcPts val="3000"/>
        </a:lnSpc>
        <a:spcBef>
          <a:spcPct val="0"/>
        </a:spcBef>
        <a:buNone/>
        <a:defRPr sz="2600" kern="120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panose="020B0502040204020203" pitchFamily="34" charset="0"/>
          <a:ea typeface="Verdana" panose="020B0604030504040204" pitchFamily="34" charset="0"/>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68">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16.xml"/><Relationship Id="rId4" Type="http://schemas.openxmlformats.org/officeDocument/2006/relationships/chart" Target="../charts/char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chart" Target="../charts/chart23.xml"/></Relationships>
</file>

<file path=ppt/slides/_rels/slide16.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chart" Target="../charts/chart5.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8" Type="http://schemas.openxmlformats.org/officeDocument/2006/relationships/chart" Target="../charts/chart11.xml"/><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chart" Target="../charts/chart15.xml"/><Relationship Id="rId4" Type="http://schemas.openxmlformats.org/officeDocument/2006/relationships/chart" Target="../charts/chart14.xml"/></Relationships>
</file>

<file path=ppt/slides/_rels/slide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chart" Target="../charts/chart18.xml"/><Relationship Id="rId4" Type="http://schemas.openxmlformats.org/officeDocument/2006/relationships/chart" Target="../charts/char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A5AF34C-FCFC-4BF4-8B74-9C448F5AE662}"/>
              </a:ext>
            </a:extLst>
          </p:cNvPr>
          <p:cNvSpPr>
            <a:spLocks noGrp="1"/>
          </p:cNvSpPr>
          <p:nvPr>
            <p:ph type="body" sz="quarter" idx="11"/>
          </p:nvPr>
        </p:nvSpPr>
        <p:spPr>
          <a:xfrm>
            <a:off x="1172262" y="4299898"/>
            <a:ext cx="6334007" cy="704850"/>
          </a:xfrm>
        </p:spPr>
        <p:txBody>
          <a:bodyPr>
            <a:noAutofit/>
          </a:bodyPr>
          <a:lstStyle/>
          <a:p>
            <a:r>
              <a:rPr lang="en-US" sz="3200" dirty="0">
                <a:solidFill>
                  <a:schemeClr val="accent1"/>
                </a:solidFill>
              </a:rPr>
              <a:t>MBR – Feb 2022</a:t>
            </a:r>
            <a:endParaRPr lang="en-US" sz="3200" dirty="0"/>
          </a:p>
          <a:p>
            <a:r>
              <a:rPr lang="fr-FR" sz="3200" dirty="0"/>
              <a:t>(GE Corp TCoE &amp; ALM Support)</a:t>
            </a:r>
          </a:p>
          <a:p>
            <a:endParaRPr lang="en-IN" sz="3200" dirty="0"/>
          </a:p>
        </p:txBody>
      </p:sp>
    </p:spTree>
    <p:extLst>
      <p:ext uri="{BB962C8B-B14F-4D97-AF65-F5344CB8AC3E}">
        <p14:creationId xmlns:p14="http://schemas.microsoft.com/office/powerpoint/2010/main" val="145037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B842-0AF1-4625-90BB-790C9B6D8ECA}"/>
              </a:ext>
            </a:extLst>
          </p:cNvPr>
          <p:cNvSpPr>
            <a:spLocks noGrp="1"/>
          </p:cNvSpPr>
          <p:nvPr>
            <p:ph type="title"/>
          </p:nvPr>
        </p:nvSpPr>
        <p:spPr/>
        <p:txBody>
          <a:bodyPr/>
          <a:lstStyle/>
          <a:p>
            <a:r>
              <a:rPr lang="en-US" dirty="0">
                <a:solidFill>
                  <a:schemeClr val="accent1"/>
                </a:solidFill>
              </a:rPr>
              <a:t>Projects / Demands Fulfilment View</a:t>
            </a:r>
          </a:p>
        </p:txBody>
      </p:sp>
      <p:graphicFrame>
        <p:nvGraphicFramePr>
          <p:cNvPr id="3" name="Table 2">
            <a:extLst>
              <a:ext uri="{FF2B5EF4-FFF2-40B4-BE49-F238E27FC236}">
                <a16:creationId xmlns:a16="http://schemas.microsoft.com/office/drawing/2014/main" id="{6B597470-9DFE-4253-8000-53A681A17CA5}"/>
              </a:ext>
            </a:extLst>
          </p:cNvPr>
          <p:cNvGraphicFramePr>
            <a:graphicFrameLocks noGrp="1"/>
          </p:cNvGraphicFramePr>
          <p:nvPr>
            <p:extLst>
              <p:ext uri="{D42A27DB-BD31-4B8C-83A1-F6EECF244321}">
                <p14:modId xmlns:p14="http://schemas.microsoft.com/office/powerpoint/2010/main" val="1751654612"/>
              </p:ext>
            </p:extLst>
          </p:nvPr>
        </p:nvGraphicFramePr>
        <p:xfrm>
          <a:off x="463825" y="1446401"/>
          <a:ext cx="10845272" cy="707099"/>
        </p:xfrm>
        <a:graphic>
          <a:graphicData uri="http://schemas.openxmlformats.org/drawingml/2006/table">
            <a:tbl>
              <a:tblPr firstRow="1" bandRow="1">
                <a:tableStyleId>{5C22544A-7EE6-4342-B048-85BDC9FD1C3A}</a:tableStyleId>
              </a:tblPr>
              <a:tblGrid>
                <a:gridCol w="605662">
                  <a:extLst>
                    <a:ext uri="{9D8B030D-6E8A-4147-A177-3AD203B41FA5}">
                      <a16:colId xmlns:a16="http://schemas.microsoft.com/office/drawing/2014/main" val="49617667"/>
                    </a:ext>
                  </a:extLst>
                </a:gridCol>
                <a:gridCol w="1721338">
                  <a:extLst>
                    <a:ext uri="{9D8B030D-6E8A-4147-A177-3AD203B41FA5}">
                      <a16:colId xmlns:a16="http://schemas.microsoft.com/office/drawing/2014/main" val="4021943044"/>
                    </a:ext>
                  </a:extLst>
                </a:gridCol>
                <a:gridCol w="1336268">
                  <a:extLst>
                    <a:ext uri="{9D8B030D-6E8A-4147-A177-3AD203B41FA5}">
                      <a16:colId xmlns:a16="http://schemas.microsoft.com/office/drawing/2014/main" val="4199818585"/>
                    </a:ext>
                  </a:extLst>
                </a:gridCol>
                <a:gridCol w="1179444">
                  <a:extLst>
                    <a:ext uri="{9D8B030D-6E8A-4147-A177-3AD203B41FA5}">
                      <a16:colId xmlns:a16="http://schemas.microsoft.com/office/drawing/2014/main" val="650174719"/>
                    </a:ext>
                  </a:extLst>
                </a:gridCol>
                <a:gridCol w="1272209">
                  <a:extLst>
                    <a:ext uri="{9D8B030D-6E8A-4147-A177-3AD203B41FA5}">
                      <a16:colId xmlns:a16="http://schemas.microsoft.com/office/drawing/2014/main" val="150918235"/>
                    </a:ext>
                  </a:extLst>
                </a:gridCol>
                <a:gridCol w="1099930">
                  <a:extLst>
                    <a:ext uri="{9D8B030D-6E8A-4147-A177-3AD203B41FA5}">
                      <a16:colId xmlns:a16="http://schemas.microsoft.com/office/drawing/2014/main" val="3711109007"/>
                    </a:ext>
                  </a:extLst>
                </a:gridCol>
                <a:gridCol w="1033670">
                  <a:extLst>
                    <a:ext uri="{9D8B030D-6E8A-4147-A177-3AD203B41FA5}">
                      <a16:colId xmlns:a16="http://schemas.microsoft.com/office/drawing/2014/main" val="4159544265"/>
                    </a:ext>
                  </a:extLst>
                </a:gridCol>
                <a:gridCol w="2596751">
                  <a:extLst>
                    <a:ext uri="{9D8B030D-6E8A-4147-A177-3AD203B41FA5}">
                      <a16:colId xmlns:a16="http://schemas.microsoft.com/office/drawing/2014/main" val="116863224"/>
                    </a:ext>
                  </a:extLst>
                </a:gridCol>
              </a:tblGrid>
              <a:tr h="250203">
                <a:tc>
                  <a:txBody>
                    <a:bodyPr/>
                    <a:lstStyle/>
                    <a:p>
                      <a:pPr algn="ctr"/>
                      <a:r>
                        <a:rPr lang="en-US" sz="900" dirty="0">
                          <a:latin typeface="Segoe UI" panose="020B0502040204020203" pitchFamily="34" charset="0"/>
                        </a:rPr>
                        <a:t>Sl #</a:t>
                      </a:r>
                    </a:p>
                  </a:txBody>
                  <a:tcPr/>
                </a:tc>
                <a:tc>
                  <a:txBody>
                    <a:bodyPr/>
                    <a:lstStyle/>
                    <a:p>
                      <a:pPr marL="0" algn="ctr" defTabSz="914400" rtl="0" eaLnBrk="1" latinLnBrk="0" hangingPunct="1"/>
                      <a:r>
                        <a:rPr lang="en-US" sz="900" b="1" kern="1200" dirty="0">
                          <a:solidFill>
                            <a:schemeClr val="lt1"/>
                          </a:solidFill>
                          <a:latin typeface="Segoe UI" panose="020B0502040204020203" pitchFamily="34" charset="0"/>
                          <a:ea typeface="+mn-ea"/>
                          <a:cs typeface="+mn-cs"/>
                        </a:rPr>
                        <a:t>Demand Description</a:t>
                      </a:r>
                    </a:p>
                  </a:txBody>
                  <a:tcPr/>
                </a:tc>
                <a:tc>
                  <a:txBody>
                    <a:bodyPr/>
                    <a:lstStyle/>
                    <a:p>
                      <a:pPr algn="ctr"/>
                      <a:r>
                        <a:rPr lang="en-US" sz="900" dirty="0">
                          <a:latin typeface="Segoe UI" panose="020B0502040204020203" pitchFamily="34" charset="0"/>
                        </a:rPr>
                        <a:t>Skill-Set required</a:t>
                      </a:r>
                    </a:p>
                  </a:txBody>
                  <a:tcPr/>
                </a:tc>
                <a:tc>
                  <a:txBody>
                    <a:bodyPr/>
                    <a:lstStyle/>
                    <a:p>
                      <a:pPr algn="ctr"/>
                      <a:r>
                        <a:rPr lang="en-US" sz="900" dirty="0">
                          <a:latin typeface="Segoe UI" panose="020B0502040204020203" pitchFamily="34" charset="0"/>
                        </a:rPr>
                        <a:t>GE Business</a:t>
                      </a:r>
                    </a:p>
                  </a:txBody>
                  <a:tcPr/>
                </a:tc>
                <a:tc>
                  <a:txBody>
                    <a:bodyPr/>
                    <a:lstStyle/>
                    <a:p>
                      <a:pPr algn="ctr"/>
                      <a:r>
                        <a:rPr lang="en-US" sz="900" dirty="0">
                          <a:latin typeface="Segoe UI" panose="020B0502040204020203" pitchFamily="34" charset="0"/>
                        </a:rPr>
                        <a:t>No. of resources</a:t>
                      </a:r>
                    </a:p>
                  </a:txBody>
                  <a:tcPr/>
                </a:tc>
                <a:tc>
                  <a:txBody>
                    <a:bodyPr/>
                    <a:lstStyle/>
                    <a:p>
                      <a:pPr algn="ctr"/>
                      <a:r>
                        <a:rPr lang="en-US" sz="900" dirty="0">
                          <a:latin typeface="Segoe UI" panose="020B0502040204020203" pitchFamily="34" charset="0"/>
                        </a:rPr>
                        <a:t>Date Opened</a:t>
                      </a:r>
                    </a:p>
                  </a:txBody>
                  <a:tcPr/>
                </a:tc>
                <a:tc>
                  <a:txBody>
                    <a:bodyPr/>
                    <a:lstStyle/>
                    <a:p>
                      <a:pPr algn="ctr"/>
                      <a:r>
                        <a:rPr lang="en-US" sz="900" dirty="0">
                          <a:latin typeface="Segoe UI" panose="020B0502040204020203" pitchFamily="34" charset="0"/>
                        </a:rPr>
                        <a:t>Status</a:t>
                      </a:r>
                    </a:p>
                  </a:txBody>
                  <a:tcPr/>
                </a:tc>
                <a:tc>
                  <a:txBody>
                    <a:bodyPr/>
                    <a:lstStyle/>
                    <a:p>
                      <a:pPr algn="ctr"/>
                      <a:r>
                        <a:rPr lang="en-US" sz="900" dirty="0">
                          <a:latin typeface="Segoe UI" panose="020B0502040204020203" pitchFamily="34" charset="0"/>
                        </a:rPr>
                        <a:t>Comments</a:t>
                      </a:r>
                    </a:p>
                  </a:txBody>
                  <a:tcPr/>
                </a:tc>
                <a:extLst>
                  <a:ext uri="{0D108BD9-81ED-4DB2-BD59-A6C34878D82A}">
                    <a16:rowId xmlns:a16="http://schemas.microsoft.com/office/drawing/2014/main" val="2099486451"/>
                  </a:ext>
                </a:extLst>
              </a:tr>
              <a:tr h="456896">
                <a:tc>
                  <a:txBody>
                    <a:bodyPr/>
                    <a:lstStyle/>
                    <a:p>
                      <a:pPr marL="0" algn="ctr" defTabSz="914400" rtl="0" eaLnBrk="1" latinLnBrk="0" hangingPunct="1"/>
                      <a:r>
                        <a:rPr lang="en-US" sz="1000" kern="1200" dirty="0">
                          <a:solidFill>
                            <a:schemeClr val="tx1"/>
                          </a:solidFill>
                          <a:latin typeface="Segoe UI" panose="020B0502040204020203" pitchFamily="34" charset="0"/>
                          <a:ea typeface="+mn-ea"/>
                          <a:cs typeface="+mn-cs"/>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kern="1200" dirty="0">
                          <a:solidFill>
                            <a:schemeClr val="tx1"/>
                          </a:solidFill>
                          <a:latin typeface="Segoe UI" panose="020B0502040204020203" pitchFamily="34" charset="0"/>
                          <a:ea typeface="+mn-ea"/>
                          <a:cs typeface="+mn-cs"/>
                        </a:rPr>
                        <a:t>ATLAS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kern="1200" dirty="0">
                          <a:solidFill>
                            <a:schemeClr val="tx1"/>
                          </a:solidFill>
                          <a:latin typeface="Segoe UI" panose="020B0502040204020203" pitchFamily="34" charset="0"/>
                          <a:ea typeface="+mn-ea"/>
                          <a:cs typeface="+mn-cs"/>
                        </a:rPr>
                        <a:t>Selenium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kern="1200" dirty="0">
                          <a:solidFill>
                            <a:schemeClr val="tx1"/>
                          </a:solidFill>
                          <a:latin typeface="Segoe UI" panose="020B0502040204020203" pitchFamily="34" charset="0"/>
                          <a:ea typeface="+mn-ea"/>
                          <a:cs typeface="+mn-cs"/>
                        </a:rPr>
                        <a:t>GE Corporate</a:t>
                      </a:r>
                    </a:p>
                  </a:txBody>
                  <a:tcPr/>
                </a:tc>
                <a:tc>
                  <a:txBody>
                    <a:bodyPr/>
                    <a:lstStyle/>
                    <a:p>
                      <a:pPr algn="ctr"/>
                      <a:r>
                        <a:rPr lang="en-US" sz="1000" kern="1200" dirty="0">
                          <a:solidFill>
                            <a:schemeClr val="tx1"/>
                          </a:solidFill>
                          <a:latin typeface="Segoe UI" panose="020B0502040204020203" pitchFamily="34" charset="0"/>
                          <a:ea typeface="+mn-ea"/>
                          <a:cs typeface="+mn-cs"/>
                        </a:rPr>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kern="1200" dirty="0">
                          <a:solidFill>
                            <a:schemeClr val="tx1"/>
                          </a:solidFill>
                          <a:latin typeface="Segoe UI" panose="020B0502040204020203" pitchFamily="34" charset="0"/>
                          <a:ea typeface="+mn-ea"/>
                          <a:cs typeface="+mn-cs"/>
                        </a:rPr>
                        <a:t>15-Feb-22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Segoe UI" panose="020B0502040204020203" pitchFamily="34" charset="0"/>
                          <a:ea typeface="+mn-ea"/>
                          <a:cs typeface="+mn-cs"/>
                        </a:rPr>
                        <a:t>Completed</a:t>
                      </a: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extLst>
                  <a:ext uri="{0D108BD9-81ED-4DB2-BD59-A6C34878D82A}">
                    <a16:rowId xmlns:a16="http://schemas.microsoft.com/office/drawing/2014/main" val="4259313126"/>
                  </a:ext>
                </a:extLst>
              </a:tr>
            </a:tbl>
          </a:graphicData>
        </a:graphic>
      </p:graphicFrame>
      <p:sp>
        <p:nvSpPr>
          <p:cNvPr id="4" name="Rectangle 3">
            <a:extLst>
              <a:ext uri="{FF2B5EF4-FFF2-40B4-BE49-F238E27FC236}">
                <a16:creationId xmlns:a16="http://schemas.microsoft.com/office/drawing/2014/main" id="{4C12BAD0-F694-4759-8C2F-B53FE8D8D2FE}"/>
              </a:ext>
            </a:extLst>
          </p:cNvPr>
          <p:cNvSpPr/>
          <p:nvPr/>
        </p:nvSpPr>
        <p:spPr>
          <a:xfrm>
            <a:off x="463827" y="5513975"/>
            <a:ext cx="10845270" cy="751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Segoe UI" panose="020B0502040204020203" pitchFamily="34" charset="0"/>
              </a:rPr>
              <a:t>Demands Summary </a:t>
            </a:r>
            <a:r>
              <a:rPr lang="en-US" sz="1400" dirty="0">
                <a:latin typeface="Segoe UI" panose="020B0502040204020203" pitchFamily="34" charset="0"/>
              </a:rPr>
              <a:t>:</a:t>
            </a:r>
          </a:p>
          <a:p>
            <a:pPr algn="ctr"/>
            <a:r>
              <a:rPr lang="en-US" sz="1400" dirty="0">
                <a:latin typeface="Segoe UI" panose="020B0502040204020203" pitchFamily="34" charset="0"/>
              </a:rPr>
              <a:t>                  </a:t>
            </a:r>
            <a:r>
              <a:rPr lang="en-US" sz="1400" b="1" dirty="0">
                <a:latin typeface="Segoe UI" panose="020B0502040204020203" pitchFamily="34" charset="0"/>
              </a:rPr>
              <a:t>Total Demand – 1, In Progress – 0, Fulfilled – 1 </a:t>
            </a:r>
            <a:r>
              <a:rPr lang="en-US" sz="1400" b="1" dirty="0">
                <a:solidFill>
                  <a:schemeClr val="bg1"/>
                </a:solidFill>
                <a:latin typeface="Segoe UI" panose="020B0502040204020203" pitchFamily="34" charset="0"/>
              </a:rPr>
              <a:t>Not Fulfilled (by CG) – 0,</a:t>
            </a:r>
            <a:r>
              <a:rPr lang="en-US" sz="1400" b="1" dirty="0">
                <a:latin typeface="Segoe UI" panose="020B0502040204020203" pitchFamily="34" charset="0"/>
              </a:rPr>
              <a:t> Cancelled –  0 (from GE Customers), Ramp down - 1</a:t>
            </a:r>
          </a:p>
        </p:txBody>
      </p:sp>
      <p:cxnSp>
        <p:nvCxnSpPr>
          <p:cNvPr id="5" name="Straight Connector 4">
            <a:extLst>
              <a:ext uri="{FF2B5EF4-FFF2-40B4-BE49-F238E27FC236}">
                <a16:creationId xmlns:a16="http://schemas.microsoft.com/office/drawing/2014/main" id="{1FEFEE18-5D72-48EA-AFCE-400EE466A1AF}"/>
              </a:ext>
            </a:extLst>
          </p:cNvPr>
          <p:cNvCxnSpPr>
            <a:cxnSpLocks/>
          </p:cNvCxnSpPr>
          <p:nvPr/>
        </p:nvCxnSpPr>
        <p:spPr>
          <a:xfrm>
            <a:off x="0" y="9265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0F85FD6E-0B3C-4D5A-BCD2-A781A476887A}"/>
              </a:ext>
            </a:extLst>
          </p:cNvPr>
          <p:cNvGraphicFramePr>
            <a:graphicFrameLocks noGrp="1"/>
          </p:cNvGraphicFramePr>
          <p:nvPr>
            <p:extLst>
              <p:ext uri="{D42A27DB-BD31-4B8C-83A1-F6EECF244321}">
                <p14:modId xmlns:p14="http://schemas.microsoft.com/office/powerpoint/2010/main" val="3331677348"/>
              </p:ext>
            </p:extLst>
          </p:nvPr>
        </p:nvGraphicFramePr>
        <p:xfrm>
          <a:off x="463825" y="4543695"/>
          <a:ext cx="10845269" cy="693265"/>
        </p:xfrm>
        <a:graphic>
          <a:graphicData uri="http://schemas.openxmlformats.org/drawingml/2006/table">
            <a:tbl>
              <a:tblPr firstRow="1" bandRow="1">
                <a:tableStyleId>{5C22544A-7EE6-4342-B048-85BDC9FD1C3A}</a:tableStyleId>
              </a:tblPr>
              <a:tblGrid>
                <a:gridCol w="605661">
                  <a:extLst>
                    <a:ext uri="{9D8B030D-6E8A-4147-A177-3AD203B41FA5}">
                      <a16:colId xmlns:a16="http://schemas.microsoft.com/office/drawing/2014/main" val="49617667"/>
                    </a:ext>
                  </a:extLst>
                </a:gridCol>
                <a:gridCol w="1696493">
                  <a:extLst>
                    <a:ext uri="{9D8B030D-6E8A-4147-A177-3AD203B41FA5}">
                      <a16:colId xmlns:a16="http://schemas.microsoft.com/office/drawing/2014/main" val="4021943044"/>
                    </a:ext>
                  </a:extLst>
                </a:gridCol>
                <a:gridCol w="2033903">
                  <a:extLst>
                    <a:ext uri="{9D8B030D-6E8A-4147-A177-3AD203B41FA5}">
                      <a16:colId xmlns:a16="http://schemas.microsoft.com/office/drawing/2014/main" val="4199818585"/>
                    </a:ext>
                  </a:extLst>
                </a:gridCol>
                <a:gridCol w="1186371">
                  <a:extLst>
                    <a:ext uri="{9D8B030D-6E8A-4147-A177-3AD203B41FA5}">
                      <a16:colId xmlns:a16="http://schemas.microsoft.com/office/drawing/2014/main" val="650174719"/>
                    </a:ext>
                  </a:extLst>
                </a:gridCol>
                <a:gridCol w="1186371">
                  <a:extLst>
                    <a:ext uri="{9D8B030D-6E8A-4147-A177-3AD203B41FA5}">
                      <a16:colId xmlns:a16="http://schemas.microsoft.com/office/drawing/2014/main" val="2096608107"/>
                    </a:ext>
                  </a:extLst>
                </a:gridCol>
                <a:gridCol w="1046610">
                  <a:extLst>
                    <a:ext uri="{9D8B030D-6E8A-4147-A177-3AD203B41FA5}">
                      <a16:colId xmlns:a16="http://schemas.microsoft.com/office/drawing/2014/main" val="3711109007"/>
                    </a:ext>
                  </a:extLst>
                </a:gridCol>
                <a:gridCol w="1041722">
                  <a:extLst>
                    <a:ext uri="{9D8B030D-6E8A-4147-A177-3AD203B41FA5}">
                      <a16:colId xmlns:a16="http://schemas.microsoft.com/office/drawing/2014/main" val="4159544265"/>
                    </a:ext>
                  </a:extLst>
                </a:gridCol>
                <a:gridCol w="2048138">
                  <a:extLst>
                    <a:ext uri="{9D8B030D-6E8A-4147-A177-3AD203B41FA5}">
                      <a16:colId xmlns:a16="http://schemas.microsoft.com/office/drawing/2014/main" val="116863224"/>
                    </a:ext>
                  </a:extLst>
                </a:gridCol>
              </a:tblGrid>
              <a:tr h="338520">
                <a:tc>
                  <a:txBody>
                    <a:bodyPr/>
                    <a:lstStyle/>
                    <a:p>
                      <a:pPr algn="ctr"/>
                      <a:r>
                        <a:rPr lang="en-US" sz="900" dirty="0" err="1">
                          <a:latin typeface="Segoe UI" panose="020B0502040204020203" pitchFamily="34" charset="0"/>
                        </a:rPr>
                        <a:t>Sl</a:t>
                      </a:r>
                      <a:r>
                        <a:rPr lang="en-US" sz="900" dirty="0">
                          <a:latin typeface="Segoe UI" panose="020B0502040204020203" pitchFamily="34" charset="0"/>
                        </a:rPr>
                        <a:t> #</a:t>
                      </a:r>
                    </a:p>
                  </a:txBody>
                  <a:tcPr/>
                </a:tc>
                <a:tc>
                  <a:txBody>
                    <a:bodyPr/>
                    <a:lstStyle/>
                    <a:p>
                      <a:pPr algn="ctr"/>
                      <a:r>
                        <a:rPr lang="en-US" sz="900" dirty="0">
                          <a:latin typeface="Segoe UI" panose="020B0502040204020203" pitchFamily="34" charset="0"/>
                        </a:rPr>
                        <a:t>Project Name</a:t>
                      </a:r>
                    </a:p>
                  </a:txBody>
                  <a:tcPr/>
                </a:tc>
                <a:tc>
                  <a:txBody>
                    <a:bodyPr/>
                    <a:lstStyle/>
                    <a:p>
                      <a:pPr algn="ctr"/>
                      <a:r>
                        <a:rPr lang="en-US" sz="900" dirty="0">
                          <a:latin typeface="Segoe UI" panose="020B0502040204020203" pitchFamily="34" charset="0"/>
                        </a:rPr>
                        <a:t>Skill-Set</a:t>
                      </a:r>
                    </a:p>
                  </a:txBody>
                  <a:tcPr/>
                </a:tc>
                <a:tc>
                  <a:txBody>
                    <a:bodyPr/>
                    <a:lstStyle/>
                    <a:p>
                      <a:pPr algn="ctr"/>
                      <a:r>
                        <a:rPr lang="en-US" sz="900" dirty="0">
                          <a:latin typeface="Segoe UI" panose="020B0502040204020203" pitchFamily="34" charset="0"/>
                        </a:rPr>
                        <a:t>GE Business</a:t>
                      </a:r>
                    </a:p>
                  </a:txBody>
                  <a:tcPr/>
                </a:tc>
                <a:tc>
                  <a:txBody>
                    <a:bodyPr/>
                    <a:lstStyle/>
                    <a:p>
                      <a:pPr algn="ctr"/>
                      <a:r>
                        <a:rPr lang="en-US" sz="900" dirty="0">
                          <a:latin typeface="Segoe UI" panose="020B0502040204020203" pitchFamily="34" charset="0"/>
                        </a:rPr>
                        <a:t>No. of resources</a:t>
                      </a:r>
                    </a:p>
                  </a:txBody>
                  <a:tcPr/>
                </a:tc>
                <a:tc>
                  <a:txBody>
                    <a:bodyPr/>
                    <a:lstStyle/>
                    <a:p>
                      <a:pPr algn="ctr"/>
                      <a:r>
                        <a:rPr lang="en-US" sz="900" dirty="0">
                          <a:latin typeface="Segoe UI" panose="020B0502040204020203" pitchFamily="34" charset="0"/>
                        </a:rPr>
                        <a:t>Date of Release</a:t>
                      </a:r>
                    </a:p>
                  </a:txBody>
                  <a:tcPr/>
                </a:tc>
                <a:tc>
                  <a:txBody>
                    <a:bodyPr/>
                    <a:lstStyle/>
                    <a:p>
                      <a:pPr algn="ctr"/>
                      <a:r>
                        <a:rPr lang="en-US" sz="900" dirty="0">
                          <a:latin typeface="Segoe UI" panose="020B0502040204020203" pitchFamily="34" charset="0"/>
                        </a:rPr>
                        <a:t>Status</a:t>
                      </a:r>
                    </a:p>
                  </a:txBody>
                  <a:tcPr/>
                </a:tc>
                <a:tc>
                  <a:txBody>
                    <a:bodyPr/>
                    <a:lstStyle/>
                    <a:p>
                      <a:pPr algn="ctr"/>
                      <a:r>
                        <a:rPr lang="en-US" sz="900" dirty="0">
                          <a:latin typeface="Segoe UI" panose="020B0502040204020203" pitchFamily="34" charset="0"/>
                        </a:rPr>
                        <a:t>Comments</a:t>
                      </a:r>
                    </a:p>
                  </a:txBody>
                  <a:tcPr/>
                </a:tc>
                <a:extLst>
                  <a:ext uri="{0D108BD9-81ED-4DB2-BD59-A6C34878D82A}">
                    <a16:rowId xmlns:a16="http://schemas.microsoft.com/office/drawing/2014/main" val="2099486451"/>
                  </a:ext>
                </a:extLst>
              </a:tr>
              <a:tr h="354745">
                <a:tc>
                  <a:txBody>
                    <a:bodyPr/>
                    <a:lstStyle/>
                    <a:p>
                      <a:pPr marL="0" algn="ctr" defTabSz="914400" rtl="0" eaLnBrk="1" latinLnBrk="0" hangingPunct="1"/>
                      <a:r>
                        <a:rPr lang="en-US" sz="1000" kern="1200" dirty="0">
                          <a:solidFill>
                            <a:schemeClr val="tx1"/>
                          </a:solidFill>
                          <a:latin typeface="Segoe UI" panose="020B0502040204020203" pitchFamily="34" charset="0"/>
                          <a:ea typeface="+mn-ea"/>
                          <a:cs typeface="+mn-cs"/>
                        </a:rPr>
                        <a:t>1</a:t>
                      </a:r>
                    </a:p>
                  </a:txBody>
                  <a:tcPr/>
                </a:tc>
                <a:tc>
                  <a:txBody>
                    <a:bodyPr/>
                    <a:lstStyle/>
                    <a:p>
                      <a:pPr algn="l"/>
                      <a:r>
                        <a:rPr lang="en-US" sz="1000" kern="1200" dirty="0">
                          <a:solidFill>
                            <a:schemeClr val="tx1"/>
                          </a:solidFill>
                          <a:latin typeface="Segoe UI" panose="020B0502040204020203" pitchFamily="34" charset="0"/>
                          <a:ea typeface="+mn-ea"/>
                          <a:cs typeface="+mn-cs"/>
                        </a:rPr>
                        <a:t>Digital Strategy</a:t>
                      </a:r>
                    </a:p>
                  </a:txBody>
                  <a:tcPr/>
                </a:tc>
                <a:tc>
                  <a:txBody>
                    <a:bodyPr/>
                    <a:lstStyle/>
                    <a:p>
                      <a:pPr marL="0" indent="0" algn="ctr">
                        <a:buFont typeface="Arial" panose="020B0604020202020204" pitchFamily="34" charset="0"/>
                        <a:buNone/>
                      </a:pPr>
                      <a:r>
                        <a:rPr lang="en-US" sz="1000" kern="1200" dirty="0">
                          <a:solidFill>
                            <a:schemeClr val="tx1"/>
                          </a:solidFill>
                          <a:latin typeface="Segoe UI" panose="020B0502040204020203" pitchFamily="34" charset="0"/>
                          <a:ea typeface="+mn-ea"/>
                          <a:cs typeface="+mn-cs"/>
                        </a:rPr>
                        <a:t>Selenium</a:t>
                      </a:r>
                    </a:p>
                  </a:txBody>
                  <a:tcPr/>
                </a:tc>
                <a:tc>
                  <a:txBody>
                    <a:bodyPr/>
                    <a:lstStyle/>
                    <a:p>
                      <a:pPr algn="ctr"/>
                      <a:r>
                        <a:rPr lang="en-US" sz="1000" kern="1200" dirty="0">
                          <a:solidFill>
                            <a:schemeClr val="tx1"/>
                          </a:solidFill>
                          <a:latin typeface="Segoe UI" panose="020B0502040204020203" pitchFamily="34" charset="0"/>
                          <a:ea typeface="+mn-ea"/>
                          <a:cs typeface="+mn-cs"/>
                        </a:rPr>
                        <a:t>GE Corporate</a:t>
                      </a:r>
                    </a:p>
                  </a:txBody>
                  <a:tcPr/>
                </a:tc>
                <a:tc>
                  <a:txBody>
                    <a:bodyPr/>
                    <a:lstStyle/>
                    <a:p>
                      <a:pPr algn="ctr"/>
                      <a:r>
                        <a:rPr lang="en-US" sz="1000" kern="1200" dirty="0">
                          <a:solidFill>
                            <a:schemeClr val="tx1"/>
                          </a:solidFill>
                          <a:latin typeface="Segoe UI" panose="020B0502040204020203" pitchFamily="34" charset="0"/>
                          <a:ea typeface="+mn-ea"/>
                          <a:cs typeface="+mn-cs"/>
                        </a:rPr>
                        <a:t>1</a:t>
                      </a:r>
                    </a:p>
                  </a:txBody>
                  <a:tcPr/>
                </a:tc>
                <a:tc>
                  <a:txBody>
                    <a:bodyPr/>
                    <a:lstStyle/>
                    <a:p>
                      <a:pPr algn="ctr"/>
                      <a:r>
                        <a:rPr lang="en-US" sz="1000" kern="1200" dirty="0">
                          <a:solidFill>
                            <a:schemeClr val="tx1"/>
                          </a:solidFill>
                          <a:latin typeface="Segoe UI" panose="020B0502040204020203" pitchFamily="34" charset="0"/>
                          <a:ea typeface="+mn-ea"/>
                          <a:cs typeface="+mn-cs"/>
                        </a:rPr>
                        <a:t>15-Feb-22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Segoe UI" panose="020B0502040204020203" pitchFamily="34" charset="0"/>
                          <a:ea typeface="+mn-ea"/>
                          <a:cs typeface="+mn-cs"/>
                        </a:rPr>
                        <a:t>Completed</a:t>
                      </a: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extLst>
                  <a:ext uri="{0D108BD9-81ED-4DB2-BD59-A6C34878D82A}">
                    <a16:rowId xmlns:a16="http://schemas.microsoft.com/office/drawing/2014/main" val="1390572011"/>
                  </a:ext>
                </a:extLst>
              </a:tr>
            </a:tbl>
          </a:graphicData>
        </a:graphic>
      </p:graphicFrame>
      <p:sp>
        <p:nvSpPr>
          <p:cNvPr id="7" name="TextBox 6">
            <a:extLst>
              <a:ext uri="{FF2B5EF4-FFF2-40B4-BE49-F238E27FC236}">
                <a16:creationId xmlns:a16="http://schemas.microsoft.com/office/drawing/2014/main" id="{E5C3227E-BCD3-4A4D-9063-D38A1622AD93}"/>
              </a:ext>
            </a:extLst>
          </p:cNvPr>
          <p:cNvSpPr txBox="1"/>
          <p:nvPr/>
        </p:nvSpPr>
        <p:spPr>
          <a:xfrm>
            <a:off x="323261" y="1063686"/>
            <a:ext cx="2197268" cy="369332"/>
          </a:xfrm>
          <a:prstGeom prst="rect">
            <a:avLst/>
          </a:prstGeom>
          <a:noFill/>
        </p:spPr>
        <p:txBody>
          <a:bodyPr wrap="none" rtlCol="0">
            <a:spAutoFit/>
          </a:bodyPr>
          <a:lstStyle/>
          <a:p>
            <a:r>
              <a:rPr lang="en-US" dirty="0">
                <a:solidFill>
                  <a:srgbClr val="0070C0"/>
                </a:solidFill>
                <a:latin typeface="Segoe UI" panose="020B0502040204020203" pitchFamily="34" charset="0"/>
              </a:rPr>
              <a:t>Addition of projects</a:t>
            </a:r>
            <a:endParaRPr lang="en-IN" dirty="0">
              <a:solidFill>
                <a:srgbClr val="0070C0"/>
              </a:solidFill>
              <a:latin typeface="Segoe UI" panose="020B0502040204020203" pitchFamily="34" charset="0"/>
            </a:endParaRPr>
          </a:p>
        </p:txBody>
      </p:sp>
      <p:sp>
        <p:nvSpPr>
          <p:cNvPr id="10" name="TextBox 9">
            <a:extLst>
              <a:ext uri="{FF2B5EF4-FFF2-40B4-BE49-F238E27FC236}">
                <a16:creationId xmlns:a16="http://schemas.microsoft.com/office/drawing/2014/main" id="{433D8E2D-DF8B-4CA3-9EF0-7CB584A1F9E8}"/>
              </a:ext>
            </a:extLst>
          </p:cNvPr>
          <p:cNvSpPr txBox="1"/>
          <p:nvPr/>
        </p:nvSpPr>
        <p:spPr>
          <a:xfrm>
            <a:off x="323261" y="4154502"/>
            <a:ext cx="3100702" cy="369332"/>
          </a:xfrm>
          <a:prstGeom prst="rect">
            <a:avLst/>
          </a:prstGeom>
          <a:noFill/>
        </p:spPr>
        <p:txBody>
          <a:bodyPr wrap="square" rtlCol="0">
            <a:spAutoFit/>
          </a:bodyPr>
          <a:lstStyle/>
          <a:p>
            <a:r>
              <a:rPr lang="en-US" dirty="0">
                <a:solidFill>
                  <a:srgbClr val="0070C0"/>
                </a:solidFill>
                <a:latin typeface="Segoe UI" panose="020B0502040204020203" pitchFamily="34" charset="0"/>
              </a:rPr>
              <a:t>Ramp down of projects</a:t>
            </a:r>
            <a:endParaRPr lang="en-IN" dirty="0">
              <a:solidFill>
                <a:srgbClr val="0070C0"/>
              </a:solidFill>
              <a:latin typeface="Segoe UI" panose="020B0502040204020203" pitchFamily="34" charset="0"/>
            </a:endParaRPr>
          </a:p>
        </p:txBody>
      </p:sp>
      <p:sp>
        <p:nvSpPr>
          <p:cNvPr id="8" name="TextBox 7">
            <a:extLst>
              <a:ext uri="{FF2B5EF4-FFF2-40B4-BE49-F238E27FC236}">
                <a16:creationId xmlns:a16="http://schemas.microsoft.com/office/drawing/2014/main" id="{6A25B002-201E-4EDE-A560-97611FB0AE81}"/>
              </a:ext>
            </a:extLst>
          </p:cNvPr>
          <p:cNvSpPr txBox="1"/>
          <p:nvPr/>
        </p:nvSpPr>
        <p:spPr>
          <a:xfrm>
            <a:off x="239981" y="2609094"/>
            <a:ext cx="3455030" cy="369332"/>
          </a:xfrm>
          <a:prstGeom prst="rect">
            <a:avLst/>
          </a:prstGeom>
          <a:noFill/>
        </p:spPr>
        <p:txBody>
          <a:bodyPr wrap="square" rtlCol="0">
            <a:spAutoFit/>
          </a:bodyPr>
          <a:lstStyle/>
          <a:p>
            <a:r>
              <a:rPr lang="en-US" dirty="0">
                <a:latin typeface="Segoe UI" panose="020B0502040204020203" pitchFamily="34" charset="0"/>
              </a:rPr>
              <a:t> </a:t>
            </a:r>
            <a:r>
              <a:rPr lang="en-US" dirty="0">
                <a:solidFill>
                  <a:srgbClr val="0070C0"/>
                </a:solidFill>
                <a:latin typeface="Segoe UI" panose="020B0502040204020203" pitchFamily="34" charset="0"/>
              </a:rPr>
              <a:t>Extension of projects</a:t>
            </a:r>
            <a:endParaRPr lang="en-IN" dirty="0">
              <a:solidFill>
                <a:srgbClr val="0070C0"/>
              </a:solidFill>
              <a:latin typeface="Segoe UI" panose="020B0502040204020203" pitchFamily="34" charset="0"/>
            </a:endParaRPr>
          </a:p>
        </p:txBody>
      </p:sp>
      <p:graphicFrame>
        <p:nvGraphicFramePr>
          <p:cNvPr id="12" name="Table 11">
            <a:extLst>
              <a:ext uri="{FF2B5EF4-FFF2-40B4-BE49-F238E27FC236}">
                <a16:creationId xmlns:a16="http://schemas.microsoft.com/office/drawing/2014/main" id="{5C562839-DB0A-4E82-9461-7A142B423EB0}"/>
              </a:ext>
            </a:extLst>
          </p:cNvPr>
          <p:cNvGraphicFramePr>
            <a:graphicFrameLocks noGrp="1"/>
          </p:cNvGraphicFramePr>
          <p:nvPr>
            <p:extLst>
              <p:ext uri="{D42A27DB-BD31-4B8C-83A1-F6EECF244321}">
                <p14:modId xmlns:p14="http://schemas.microsoft.com/office/powerpoint/2010/main" val="2886701397"/>
              </p:ext>
            </p:extLst>
          </p:nvPr>
        </p:nvGraphicFramePr>
        <p:xfrm>
          <a:off x="463825" y="3052970"/>
          <a:ext cx="10845271" cy="686597"/>
        </p:xfrm>
        <a:graphic>
          <a:graphicData uri="http://schemas.openxmlformats.org/drawingml/2006/table">
            <a:tbl>
              <a:tblPr firstRow="1" bandRow="1">
                <a:tableStyleId>{5C22544A-7EE6-4342-B048-85BDC9FD1C3A}</a:tableStyleId>
              </a:tblPr>
              <a:tblGrid>
                <a:gridCol w="680053">
                  <a:extLst>
                    <a:ext uri="{9D8B030D-6E8A-4147-A177-3AD203B41FA5}">
                      <a16:colId xmlns:a16="http://schemas.microsoft.com/office/drawing/2014/main" val="4273763584"/>
                    </a:ext>
                  </a:extLst>
                </a:gridCol>
                <a:gridCol w="1904867">
                  <a:extLst>
                    <a:ext uri="{9D8B030D-6E8A-4147-A177-3AD203B41FA5}">
                      <a16:colId xmlns:a16="http://schemas.microsoft.com/office/drawing/2014/main" val="3681825255"/>
                    </a:ext>
                  </a:extLst>
                </a:gridCol>
                <a:gridCol w="2283722">
                  <a:extLst>
                    <a:ext uri="{9D8B030D-6E8A-4147-A177-3AD203B41FA5}">
                      <a16:colId xmlns:a16="http://schemas.microsoft.com/office/drawing/2014/main" val="2218580952"/>
                    </a:ext>
                  </a:extLst>
                </a:gridCol>
                <a:gridCol w="1332089">
                  <a:extLst>
                    <a:ext uri="{9D8B030D-6E8A-4147-A177-3AD203B41FA5}">
                      <a16:colId xmlns:a16="http://schemas.microsoft.com/office/drawing/2014/main" val="201827539"/>
                    </a:ext>
                  </a:extLst>
                </a:gridCol>
                <a:gridCol w="1175162">
                  <a:extLst>
                    <a:ext uri="{9D8B030D-6E8A-4147-A177-3AD203B41FA5}">
                      <a16:colId xmlns:a16="http://schemas.microsoft.com/office/drawing/2014/main" val="3547057077"/>
                    </a:ext>
                  </a:extLst>
                </a:gridCol>
                <a:gridCol w="1181248">
                  <a:extLst>
                    <a:ext uri="{9D8B030D-6E8A-4147-A177-3AD203B41FA5}">
                      <a16:colId xmlns:a16="http://schemas.microsoft.com/office/drawing/2014/main" val="2994429457"/>
                    </a:ext>
                  </a:extLst>
                </a:gridCol>
                <a:gridCol w="2288130">
                  <a:extLst>
                    <a:ext uri="{9D8B030D-6E8A-4147-A177-3AD203B41FA5}">
                      <a16:colId xmlns:a16="http://schemas.microsoft.com/office/drawing/2014/main" val="2364256253"/>
                    </a:ext>
                  </a:extLst>
                </a:gridCol>
              </a:tblGrid>
              <a:tr h="296157">
                <a:tc>
                  <a:txBody>
                    <a:bodyPr/>
                    <a:lstStyle/>
                    <a:p>
                      <a:pPr algn="ctr"/>
                      <a:r>
                        <a:rPr lang="en-US" sz="900" dirty="0">
                          <a:latin typeface="Segoe UI" panose="020B0502040204020203" pitchFamily="34" charset="0"/>
                        </a:rPr>
                        <a:t>Sl #</a:t>
                      </a:r>
                    </a:p>
                  </a:txBody>
                  <a:tcPr/>
                </a:tc>
                <a:tc>
                  <a:txBody>
                    <a:bodyPr/>
                    <a:lstStyle/>
                    <a:p>
                      <a:pPr algn="ctr"/>
                      <a:r>
                        <a:rPr lang="en-US" sz="900" dirty="0">
                          <a:latin typeface="Segoe UI" panose="020B0502040204020203" pitchFamily="34" charset="0"/>
                        </a:rPr>
                        <a:t>Project Name</a:t>
                      </a:r>
                    </a:p>
                  </a:txBody>
                  <a:tcPr/>
                </a:tc>
                <a:tc>
                  <a:txBody>
                    <a:bodyPr/>
                    <a:lstStyle/>
                    <a:p>
                      <a:pPr algn="ctr"/>
                      <a:r>
                        <a:rPr lang="en-US" sz="900" dirty="0">
                          <a:latin typeface="Segoe UI" panose="020B0502040204020203" pitchFamily="34" charset="0"/>
                        </a:rPr>
                        <a:t>Resource </a:t>
                      </a:r>
                    </a:p>
                  </a:txBody>
                  <a:tcPr/>
                </a:tc>
                <a:tc>
                  <a:txBody>
                    <a:bodyPr/>
                    <a:lstStyle/>
                    <a:p>
                      <a:pPr algn="ctr"/>
                      <a:r>
                        <a:rPr lang="en-US" sz="900" dirty="0">
                          <a:latin typeface="Segoe UI" panose="020B0502040204020203" pitchFamily="34" charset="0"/>
                        </a:rPr>
                        <a:t>GE Business</a:t>
                      </a:r>
                    </a:p>
                  </a:txBody>
                  <a:tcPr/>
                </a:tc>
                <a:tc>
                  <a:txBody>
                    <a:bodyPr/>
                    <a:lstStyle/>
                    <a:p>
                      <a:pPr algn="ctr"/>
                      <a:r>
                        <a:rPr lang="en-US" sz="900" dirty="0">
                          <a:latin typeface="Segoe UI" panose="020B0502040204020203" pitchFamily="34" charset="0"/>
                        </a:rPr>
                        <a:t>Extension </a:t>
                      </a:r>
                    </a:p>
                    <a:p>
                      <a:pPr algn="ctr"/>
                      <a:r>
                        <a:rPr lang="en-US" sz="900" dirty="0">
                          <a:latin typeface="Segoe UI" panose="020B0502040204020203" pitchFamily="34" charset="0"/>
                        </a:rPr>
                        <a:t>Date</a:t>
                      </a:r>
                    </a:p>
                  </a:txBody>
                  <a:tcPr/>
                </a:tc>
                <a:tc>
                  <a:txBody>
                    <a:bodyPr/>
                    <a:lstStyle/>
                    <a:p>
                      <a:pPr algn="ctr"/>
                      <a:r>
                        <a:rPr lang="en-US" sz="900" dirty="0">
                          <a:latin typeface="Segoe UI" panose="020B0502040204020203" pitchFamily="34" charset="0"/>
                        </a:rPr>
                        <a:t>Status</a:t>
                      </a:r>
                    </a:p>
                  </a:txBody>
                  <a:tcPr/>
                </a:tc>
                <a:tc>
                  <a:txBody>
                    <a:bodyPr/>
                    <a:lstStyle/>
                    <a:p>
                      <a:pPr algn="ctr"/>
                      <a:r>
                        <a:rPr lang="en-US" sz="900" dirty="0">
                          <a:latin typeface="Segoe UI" panose="020B0502040204020203" pitchFamily="34" charset="0"/>
                        </a:rPr>
                        <a:t>Comments</a:t>
                      </a:r>
                    </a:p>
                  </a:txBody>
                  <a:tcPr/>
                </a:tc>
                <a:extLst>
                  <a:ext uri="{0D108BD9-81ED-4DB2-BD59-A6C34878D82A}">
                    <a16:rowId xmlns:a16="http://schemas.microsoft.com/office/drawing/2014/main" val="4139800905"/>
                  </a:ext>
                </a:extLst>
              </a:tr>
              <a:tr h="320837">
                <a:tc>
                  <a:txBody>
                    <a:bodyPr/>
                    <a:lstStyle/>
                    <a:p>
                      <a:pPr marL="0" algn="ctr" defTabSz="914400" rtl="0" eaLnBrk="1" latinLnBrk="0" hangingPunct="1"/>
                      <a:endParaRPr lang="en-US" sz="1000" kern="1200" dirty="0">
                        <a:solidFill>
                          <a:schemeClr val="tx1"/>
                        </a:solidFill>
                        <a:latin typeface="Segoe UI" panose="020B0502040204020203" pitchFamily="34" charset="0"/>
                        <a:ea typeface="+mn-ea"/>
                        <a:cs typeface="+mn-cs"/>
                      </a:endParaRP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dirty="0">
                        <a:solidFill>
                          <a:schemeClr val="tx1"/>
                        </a:solidFill>
                        <a:latin typeface="Segoe UI" panose="020B0502040204020203" pitchFamily="34" charset="0"/>
                        <a:ea typeface="+mn-ea"/>
                        <a:cs typeface="+mn-cs"/>
                      </a:endParaRPr>
                    </a:p>
                  </a:txBody>
                  <a:tcPr/>
                </a:tc>
                <a:tc>
                  <a:txBody>
                    <a:bodyPr/>
                    <a:lstStyle/>
                    <a:p>
                      <a:endParaRPr lang="en-US" sz="1000" kern="1200" dirty="0">
                        <a:solidFill>
                          <a:schemeClr val="tx1"/>
                        </a:solidFill>
                        <a:latin typeface="Segoe UI" panose="020B0502040204020203" pitchFamily="34" charset="0"/>
                        <a:ea typeface="+mn-ea"/>
                        <a:cs typeface="+mn-cs"/>
                      </a:endParaRPr>
                    </a:p>
                  </a:txBody>
                  <a:tcPr/>
                </a:tc>
                <a:extLst>
                  <a:ext uri="{0D108BD9-81ED-4DB2-BD59-A6C34878D82A}">
                    <a16:rowId xmlns:a16="http://schemas.microsoft.com/office/drawing/2014/main" val="878672784"/>
                  </a:ext>
                </a:extLst>
              </a:tr>
            </a:tbl>
          </a:graphicData>
        </a:graphic>
      </p:graphicFrame>
    </p:spTree>
    <p:extLst>
      <p:ext uri="{BB962C8B-B14F-4D97-AF65-F5344CB8AC3E}">
        <p14:creationId xmlns:p14="http://schemas.microsoft.com/office/powerpoint/2010/main" val="225988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B842-0AF1-4625-90BB-790C9B6D8ECA}"/>
              </a:ext>
            </a:extLst>
          </p:cNvPr>
          <p:cNvSpPr>
            <a:spLocks noGrp="1"/>
          </p:cNvSpPr>
          <p:nvPr>
            <p:ph type="title"/>
          </p:nvPr>
        </p:nvSpPr>
        <p:spPr/>
        <p:txBody>
          <a:bodyPr/>
          <a:lstStyle/>
          <a:p>
            <a:r>
              <a:rPr lang="en-US" dirty="0">
                <a:solidFill>
                  <a:schemeClr val="accent1"/>
                </a:solidFill>
              </a:rPr>
              <a:t>Resource Fulfilment View</a:t>
            </a:r>
          </a:p>
        </p:txBody>
      </p:sp>
      <p:sp>
        <p:nvSpPr>
          <p:cNvPr id="4" name="Rectangle 3">
            <a:extLst>
              <a:ext uri="{FF2B5EF4-FFF2-40B4-BE49-F238E27FC236}">
                <a16:creationId xmlns:a16="http://schemas.microsoft.com/office/drawing/2014/main" id="{4C12BAD0-F694-4759-8C2F-B53FE8D8D2FE}"/>
              </a:ext>
            </a:extLst>
          </p:cNvPr>
          <p:cNvSpPr/>
          <p:nvPr/>
        </p:nvSpPr>
        <p:spPr>
          <a:xfrm>
            <a:off x="287956" y="5740180"/>
            <a:ext cx="10845270" cy="751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Segoe UI" panose="020B0502040204020203" pitchFamily="34" charset="0"/>
              </a:rPr>
              <a:t>Resource Summary </a:t>
            </a:r>
            <a:r>
              <a:rPr lang="en-US" sz="1400" dirty="0">
                <a:latin typeface="Segoe UI" panose="020B0502040204020203" pitchFamily="34" charset="0"/>
              </a:rPr>
              <a:t>:</a:t>
            </a:r>
          </a:p>
          <a:p>
            <a:pPr algn="ctr"/>
            <a:r>
              <a:rPr lang="en-US" sz="1400" dirty="0">
                <a:latin typeface="Segoe UI" panose="020B0502040204020203" pitchFamily="34" charset="0"/>
              </a:rPr>
              <a:t>                  </a:t>
            </a:r>
            <a:r>
              <a:rPr lang="en-US" sz="1400" b="1" dirty="0">
                <a:latin typeface="Segoe UI" panose="020B0502040204020203" pitchFamily="34" charset="0"/>
              </a:rPr>
              <a:t>Addition– 1, In Progress – 0, Replacement-0 </a:t>
            </a:r>
            <a:r>
              <a:rPr lang="en-US" sz="1400" b="1" dirty="0">
                <a:solidFill>
                  <a:schemeClr val="bg1"/>
                </a:solidFill>
                <a:latin typeface="Segoe UI" panose="020B0502040204020203" pitchFamily="34" charset="0"/>
              </a:rPr>
              <a:t>,</a:t>
            </a:r>
            <a:r>
              <a:rPr lang="en-US" sz="1400" b="1" dirty="0">
                <a:latin typeface="Segoe UI" panose="020B0502040204020203" pitchFamily="34" charset="0"/>
              </a:rPr>
              <a:t> Ramp down - 1</a:t>
            </a:r>
          </a:p>
        </p:txBody>
      </p:sp>
      <p:cxnSp>
        <p:nvCxnSpPr>
          <p:cNvPr id="5" name="Straight Connector 4">
            <a:extLst>
              <a:ext uri="{FF2B5EF4-FFF2-40B4-BE49-F238E27FC236}">
                <a16:creationId xmlns:a16="http://schemas.microsoft.com/office/drawing/2014/main" id="{1FEFEE18-5D72-48EA-AFCE-400EE466A1AF}"/>
              </a:ext>
            </a:extLst>
          </p:cNvPr>
          <p:cNvCxnSpPr>
            <a:cxnSpLocks/>
          </p:cNvCxnSpPr>
          <p:nvPr/>
        </p:nvCxnSpPr>
        <p:spPr>
          <a:xfrm>
            <a:off x="0" y="9265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25B002-201E-4EDE-A560-97611FB0AE81}"/>
              </a:ext>
            </a:extLst>
          </p:cNvPr>
          <p:cNvSpPr txBox="1"/>
          <p:nvPr/>
        </p:nvSpPr>
        <p:spPr>
          <a:xfrm>
            <a:off x="109316" y="2556393"/>
            <a:ext cx="3455030" cy="369332"/>
          </a:xfrm>
          <a:prstGeom prst="rect">
            <a:avLst/>
          </a:prstGeom>
          <a:noFill/>
        </p:spPr>
        <p:txBody>
          <a:bodyPr wrap="square" rtlCol="0">
            <a:spAutoFit/>
          </a:bodyPr>
          <a:lstStyle/>
          <a:p>
            <a:r>
              <a:rPr lang="en-US" dirty="0">
                <a:latin typeface="Segoe UI" panose="020B0502040204020203" pitchFamily="34" charset="0"/>
              </a:rPr>
              <a:t> </a:t>
            </a:r>
            <a:r>
              <a:rPr lang="en-US" dirty="0">
                <a:solidFill>
                  <a:srgbClr val="0070C0"/>
                </a:solidFill>
                <a:latin typeface="Segoe UI" panose="020B0502040204020203" pitchFamily="34" charset="0"/>
              </a:rPr>
              <a:t>Replacement of Resources</a:t>
            </a:r>
            <a:endParaRPr lang="en-IN" dirty="0">
              <a:solidFill>
                <a:srgbClr val="0070C0"/>
              </a:solidFill>
              <a:latin typeface="Segoe UI" panose="020B0502040204020203" pitchFamily="34" charset="0"/>
            </a:endParaRPr>
          </a:p>
        </p:txBody>
      </p:sp>
      <p:graphicFrame>
        <p:nvGraphicFramePr>
          <p:cNvPr id="12" name="Table 11">
            <a:extLst>
              <a:ext uri="{FF2B5EF4-FFF2-40B4-BE49-F238E27FC236}">
                <a16:creationId xmlns:a16="http://schemas.microsoft.com/office/drawing/2014/main" id="{5C562839-DB0A-4E82-9461-7A142B423EB0}"/>
              </a:ext>
            </a:extLst>
          </p:cNvPr>
          <p:cNvGraphicFramePr>
            <a:graphicFrameLocks noGrp="1"/>
          </p:cNvGraphicFramePr>
          <p:nvPr>
            <p:extLst>
              <p:ext uri="{D42A27DB-BD31-4B8C-83A1-F6EECF244321}">
                <p14:modId xmlns:p14="http://schemas.microsoft.com/office/powerpoint/2010/main" val="1797268128"/>
              </p:ext>
            </p:extLst>
          </p:nvPr>
        </p:nvGraphicFramePr>
        <p:xfrm>
          <a:off x="287956" y="3016302"/>
          <a:ext cx="9231994" cy="592314"/>
        </p:xfrm>
        <a:graphic>
          <a:graphicData uri="http://schemas.openxmlformats.org/drawingml/2006/table">
            <a:tbl>
              <a:tblPr firstRow="1" bandRow="1">
                <a:tableStyleId>{5C22544A-7EE6-4342-B048-85BDC9FD1C3A}</a:tableStyleId>
              </a:tblPr>
              <a:tblGrid>
                <a:gridCol w="739586">
                  <a:extLst>
                    <a:ext uri="{9D8B030D-6E8A-4147-A177-3AD203B41FA5}">
                      <a16:colId xmlns:a16="http://schemas.microsoft.com/office/drawing/2014/main" val="4273763584"/>
                    </a:ext>
                  </a:extLst>
                </a:gridCol>
                <a:gridCol w="2763622">
                  <a:extLst>
                    <a:ext uri="{9D8B030D-6E8A-4147-A177-3AD203B41FA5}">
                      <a16:colId xmlns:a16="http://schemas.microsoft.com/office/drawing/2014/main" val="3681825255"/>
                    </a:ext>
                  </a:extLst>
                </a:gridCol>
                <a:gridCol w="2424162">
                  <a:extLst>
                    <a:ext uri="{9D8B030D-6E8A-4147-A177-3AD203B41FA5}">
                      <a16:colId xmlns:a16="http://schemas.microsoft.com/office/drawing/2014/main" val="2218580952"/>
                    </a:ext>
                  </a:extLst>
                </a:gridCol>
                <a:gridCol w="1657414">
                  <a:extLst>
                    <a:ext uri="{9D8B030D-6E8A-4147-A177-3AD203B41FA5}">
                      <a16:colId xmlns:a16="http://schemas.microsoft.com/office/drawing/2014/main" val="201827539"/>
                    </a:ext>
                  </a:extLst>
                </a:gridCol>
                <a:gridCol w="1647210">
                  <a:extLst>
                    <a:ext uri="{9D8B030D-6E8A-4147-A177-3AD203B41FA5}">
                      <a16:colId xmlns:a16="http://schemas.microsoft.com/office/drawing/2014/main" val="2364256253"/>
                    </a:ext>
                  </a:extLst>
                </a:gridCol>
              </a:tblGrid>
              <a:tr h="296157">
                <a:tc>
                  <a:txBody>
                    <a:bodyPr/>
                    <a:lstStyle/>
                    <a:p>
                      <a:pPr algn="ctr"/>
                      <a:r>
                        <a:rPr lang="en-US" sz="1200" dirty="0">
                          <a:latin typeface="Segoe UI" panose="020B0502040204020203" pitchFamily="34" charset="0"/>
                        </a:rPr>
                        <a:t>Sl #</a:t>
                      </a:r>
                    </a:p>
                  </a:txBody>
                  <a:tcPr/>
                </a:tc>
                <a:tc>
                  <a:txBody>
                    <a:bodyPr/>
                    <a:lstStyle/>
                    <a:p>
                      <a:pPr algn="ctr"/>
                      <a:r>
                        <a:rPr lang="en-US" sz="1200" dirty="0">
                          <a:latin typeface="Segoe UI" panose="020B0502040204020203" pitchFamily="34" charset="0"/>
                        </a:rPr>
                        <a:t>Resource Name</a:t>
                      </a:r>
                    </a:p>
                  </a:txBody>
                  <a:tcPr/>
                </a:tc>
                <a:tc>
                  <a:txBody>
                    <a:bodyPr/>
                    <a:lstStyle/>
                    <a:p>
                      <a:pPr algn="ctr"/>
                      <a:r>
                        <a:rPr lang="en-US" sz="1200" dirty="0">
                          <a:latin typeface="Segoe UI" panose="020B0502040204020203" pitchFamily="34" charset="0"/>
                        </a:rPr>
                        <a:t>Replacement resource </a:t>
                      </a:r>
                    </a:p>
                  </a:txBody>
                  <a:tcPr/>
                </a:tc>
                <a:tc>
                  <a:txBody>
                    <a:bodyPr/>
                    <a:lstStyle/>
                    <a:p>
                      <a:pPr algn="ctr"/>
                      <a:r>
                        <a:rPr lang="en-US" sz="1200" dirty="0">
                          <a:latin typeface="Segoe UI" panose="020B0502040204020203" pitchFamily="34" charset="0"/>
                        </a:rPr>
                        <a:t>GE Business</a:t>
                      </a:r>
                    </a:p>
                  </a:txBody>
                  <a:tcPr/>
                </a:tc>
                <a:tc>
                  <a:txBody>
                    <a:bodyPr/>
                    <a:lstStyle/>
                    <a:p>
                      <a:pPr algn="ctr"/>
                      <a:r>
                        <a:rPr lang="en-US" sz="1200" dirty="0">
                          <a:latin typeface="Segoe UI" panose="020B0502040204020203" pitchFamily="34" charset="0"/>
                        </a:rPr>
                        <a:t>Comments</a:t>
                      </a:r>
                    </a:p>
                  </a:txBody>
                  <a:tcPr/>
                </a:tc>
                <a:extLst>
                  <a:ext uri="{0D108BD9-81ED-4DB2-BD59-A6C34878D82A}">
                    <a16:rowId xmlns:a16="http://schemas.microsoft.com/office/drawing/2014/main" val="4139800905"/>
                  </a:ext>
                </a:extLst>
              </a:tr>
              <a:tr h="296157">
                <a:tc>
                  <a:txBody>
                    <a:bodyPr/>
                    <a:lstStyle/>
                    <a:p>
                      <a:pPr algn="ctr"/>
                      <a:endParaRPr lang="en-US" sz="1200" dirty="0">
                        <a:latin typeface="Segoe UI" panose="020B0502040204020203" pitchFamily="34" charset="0"/>
                      </a:endParaRPr>
                    </a:p>
                  </a:txBody>
                  <a:tcPr/>
                </a:tc>
                <a:tc>
                  <a:txBody>
                    <a:bodyPr/>
                    <a:lstStyle/>
                    <a:p>
                      <a:pPr algn="ctr"/>
                      <a:endParaRPr lang="en-US" sz="1200" dirty="0">
                        <a:latin typeface="Segoe UI" panose="020B0502040204020203" pitchFamily="34" charset="0"/>
                      </a:endParaRPr>
                    </a:p>
                  </a:txBody>
                  <a:tcPr/>
                </a:tc>
                <a:tc>
                  <a:txBody>
                    <a:bodyPr/>
                    <a:lstStyle/>
                    <a:p>
                      <a:pPr algn="ctr"/>
                      <a:endParaRPr lang="en-US" sz="1200" dirty="0">
                        <a:latin typeface="Segoe UI" panose="020B0502040204020203" pitchFamily="34" charset="0"/>
                      </a:endParaRPr>
                    </a:p>
                  </a:txBody>
                  <a:tcPr/>
                </a:tc>
                <a:tc>
                  <a:txBody>
                    <a:bodyPr/>
                    <a:lstStyle/>
                    <a:p>
                      <a:pPr algn="ctr"/>
                      <a:endParaRPr lang="en-US" sz="1200" dirty="0">
                        <a:latin typeface="Segoe UI" panose="020B0502040204020203" pitchFamily="34" charset="0"/>
                      </a:endParaRPr>
                    </a:p>
                  </a:txBody>
                  <a:tcPr/>
                </a:tc>
                <a:tc>
                  <a:txBody>
                    <a:bodyPr/>
                    <a:lstStyle/>
                    <a:p>
                      <a:pPr algn="ctr"/>
                      <a:endParaRPr lang="en-US" sz="1200" dirty="0">
                        <a:latin typeface="Segoe UI" panose="020B0502040204020203" pitchFamily="34" charset="0"/>
                      </a:endParaRPr>
                    </a:p>
                  </a:txBody>
                  <a:tcPr/>
                </a:tc>
                <a:extLst>
                  <a:ext uri="{0D108BD9-81ED-4DB2-BD59-A6C34878D82A}">
                    <a16:rowId xmlns:a16="http://schemas.microsoft.com/office/drawing/2014/main" val="2829573663"/>
                  </a:ext>
                </a:extLst>
              </a:tr>
            </a:tbl>
          </a:graphicData>
        </a:graphic>
      </p:graphicFrame>
      <p:sp>
        <p:nvSpPr>
          <p:cNvPr id="7" name="TextBox 6">
            <a:extLst>
              <a:ext uri="{FF2B5EF4-FFF2-40B4-BE49-F238E27FC236}">
                <a16:creationId xmlns:a16="http://schemas.microsoft.com/office/drawing/2014/main" id="{5D247B24-3345-4A7E-B105-B15F7D29A57B}"/>
              </a:ext>
            </a:extLst>
          </p:cNvPr>
          <p:cNvSpPr txBox="1"/>
          <p:nvPr/>
        </p:nvSpPr>
        <p:spPr>
          <a:xfrm>
            <a:off x="109316" y="1045863"/>
            <a:ext cx="3455030" cy="369332"/>
          </a:xfrm>
          <a:prstGeom prst="rect">
            <a:avLst/>
          </a:prstGeom>
          <a:noFill/>
        </p:spPr>
        <p:txBody>
          <a:bodyPr wrap="square" rtlCol="0">
            <a:spAutoFit/>
          </a:bodyPr>
          <a:lstStyle/>
          <a:p>
            <a:r>
              <a:rPr lang="en-US" dirty="0">
                <a:latin typeface="Segoe UI" panose="020B0502040204020203" pitchFamily="34" charset="0"/>
              </a:rPr>
              <a:t> </a:t>
            </a:r>
            <a:r>
              <a:rPr lang="en-US" dirty="0">
                <a:solidFill>
                  <a:srgbClr val="0070C0"/>
                </a:solidFill>
                <a:latin typeface="Segoe UI" panose="020B0502040204020203" pitchFamily="34" charset="0"/>
              </a:rPr>
              <a:t>Addition of Resources</a:t>
            </a:r>
            <a:endParaRPr lang="en-IN" dirty="0">
              <a:solidFill>
                <a:srgbClr val="0070C0"/>
              </a:solidFill>
              <a:latin typeface="Segoe UI" panose="020B0502040204020203" pitchFamily="34" charset="0"/>
            </a:endParaRPr>
          </a:p>
        </p:txBody>
      </p:sp>
      <p:graphicFrame>
        <p:nvGraphicFramePr>
          <p:cNvPr id="9" name="Table 8">
            <a:extLst>
              <a:ext uri="{FF2B5EF4-FFF2-40B4-BE49-F238E27FC236}">
                <a16:creationId xmlns:a16="http://schemas.microsoft.com/office/drawing/2014/main" id="{03868107-97FD-46F7-9943-67AB39F2679F}"/>
              </a:ext>
            </a:extLst>
          </p:cNvPr>
          <p:cNvGraphicFramePr>
            <a:graphicFrameLocks noGrp="1"/>
          </p:cNvGraphicFramePr>
          <p:nvPr>
            <p:extLst>
              <p:ext uri="{D42A27DB-BD31-4B8C-83A1-F6EECF244321}">
                <p14:modId xmlns:p14="http://schemas.microsoft.com/office/powerpoint/2010/main" val="1080383896"/>
              </p:ext>
            </p:extLst>
          </p:nvPr>
        </p:nvGraphicFramePr>
        <p:xfrm>
          <a:off x="287956" y="1561385"/>
          <a:ext cx="9231995" cy="683444"/>
        </p:xfrm>
        <a:graphic>
          <a:graphicData uri="http://schemas.openxmlformats.org/drawingml/2006/table">
            <a:tbl>
              <a:tblPr firstRow="1" bandRow="1">
                <a:tableStyleId>{5C22544A-7EE6-4342-B048-85BDC9FD1C3A}</a:tableStyleId>
              </a:tblPr>
              <a:tblGrid>
                <a:gridCol w="795528">
                  <a:extLst>
                    <a:ext uri="{9D8B030D-6E8A-4147-A177-3AD203B41FA5}">
                      <a16:colId xmlns:a16="http://schemas.microsoft.com/office/drawing/2014/main" val="4273763584"/>
                    </a:ext>
                  </a:extLst>
                </a:gridCol>
                <a:gridCol w="2727737">
                  <a:extLst>
                    <a:ext uri="{9D8B030D-6E8A-4147-A177-3AD203B41FA5}">
                      <a16:colId xmlns:a16="http://schemas.microsoft.com/office/drawing/2014/main" val="3681825255"/>
                    </a:ext>
                  </a:extLst>
                </a:gridCol>
                <a:gridCol w="2154145">
                  <a:extLst>
                    <a:ext uri="{9D8B030D-6E8A-4147-A177-3AD203B41FA5}">
                      <a16:colId xmlns:a16="http://schemas.microsoft.com/office/drawing/2014/main" val="201827539"/>
                    </a:ext>
                  </a:extLst>
                </a:gridCol>
                <a:gridCol w="2154145">
                  <a:extLst>
                    <a:ext uri="{9D8B030D-6E8A-4147-A177-3AD203B41FA5}">
                      <a16:colId xmlns:a16="http://schemas.microsoft.com/office/drawing/2014/main" val="2904046718"/>
                    </a:ext>
                  </a:extLst>
                </a:gridCol>
                <a:gridCol w="1400440">
                  <a:extLst>
                    <a:ext uri="{9D8B030D-6E8A-4147-A177-3AD203B41FA5}">
                      <a16:colId xmlns:a16="http://schemas.microsoft.com/office/drawing/2014/main" val="2364256253"/>
                    </a:ext>
                  </a:extLst>
                </a:gridCol>
              </a:tblGrid>
              <a:tr h="265015">
                <a:tc>
                  <a:txBody>
                    <a:bodyPr/>
                    <a:lstStyle/>
                    <a:p>
                      <a:pPr algn="ctr"/>
                      <a:r>
                        <a:rPr lang="en-US" sz="1200" dirty="0">
                          <a:latin typeface="Segoe UI" panose="020B0502040204020203" pitchFamily="34" charset="0"/>
                        </a:rPr>
                        <a:t>Sl #</a:t>
                      </a:r>
                    </a:p>
                  </a:txBody>
                  <a:tcPr/>
                </a:tc>
                <a:tc>
                  <a:txBody>
                    <a:bodyPr/>
                    <a:lstStyle/>
                    <a:p>
                      <a:pPr algn="ctr"/>
                      <a:r>
                        <a:rPr lang="en-US" sz="1200" dirty="0">
                          <a:latin typeface="Segoe UI" panose="020B0502040204020203" pitchFamily="34" charset="0"/>
                        </a:rPr>
                        <a:t>Resource Name</a:t>
                      </a:r>
                    </a:p>
                  </a:txBody>
                  <a:tcPr/>
                </a:tc>
                <a:tc>
                  <a:txBody>
                    <a:bodyPr/>
                    <a:lstStyle/>
                    <a:p>
                      <a:pPr algn="ctr"/>
                      <a:r>
                        <a:rPr lang="en-US" sz="1200" dirty="0">
                          <a:latin typeface="Segoe UI" panose="020B0502040204020203" pitchFamily="34" charset="0"/>
                        </a:rPr>
                        <a:t>GE Project</a:t>
                      </a:r>
                    </a:p>
                  </a:txBody>
                  <a:tcPr/>
                </a:tc>
                <a:tc>
                  <a:txBody>
                    <a:bodyPr/>
                    <a:lstStyle/>
                    <a:p>
                      <a:pPr algn="ctr"/>
                      <a:r>
                        <a:rPr lang="en-US" sz="1200" dirty="0">
                          <a:latin typeface="Segoe UI" panose="020B0502040204020203" pitchFamily="34" charset="0"/>
                        </a:rPr>
                        <a:t>Date</a:t>
                      </a:r>
                    </a:p>
                  </a:txBody>
                  <a:tcPr/>
                </a:tc>
                <a:tc>
                  <a:txBody>
                    <a:bodyPr/>
                    <a:lstStyle/>
                    <a:p>
                      <a:pPr algn="ctr"/>
                      <a:r>
                        <a:rPr lang="en-US" sz="1200" dirty="0">
                          <a:latin typeface="Segoe UI" panose="020B0502040204020203" pitchFamily="34" charset="0"/>
                        </a:rPr>
                        <a:t>Comments</a:t>
                      </a:r>
                    </a:p>
                  </a:txBody>
                  <a:tcPr/>
                </a:tc>
                <a:extLst>
                  <a:ext uri="{0D108BD9-81ED-4DB2-BD59-A6C34878D82A}">
                    <a16:rowId xmlns:a16="http://schemas.microsoft.com/office/drawing/2014/main" val="4139800905"/>
                  </a:ext>
                </a:extLst>
              </a:tr>
              <a:tr h="409124">
                <a:tc>
                  <a:txBody>
                    <a:bodyPr/>
                    <a:lstStyle/>
                    <a:p>
                      <a:pPr algn="ctr"/>
                      <a:r>
                        <a:rPr lang="en-US" sz="1200" dirty="0">
                          <a:latin typeface="Segoe UI" panose="020B0502040204020203" pitchFamily="34" charset="0"/>
                        </a:rPr>
                        <a:t>1</a:t>
                      </a:r>
                    </a:p>
                  </a:txBody>
                  <a:tcPr/>
                </a:tc>
                <a:tc>
                  <a:txBody>
                    <a:bodyPr/>
                    <a:lstStyle/>
                    <a:p>
                      <a:pPr algn="ctr"/>
                      <a:r>
                        <a:rPr lang="en-US" sz="1200" dirty="0">
                          <a:latin typeface="Segoe UI" panose="020B0502040204020203" pitchFamily="34" charset="0"/>
                        </a:rPr>
                        <a:t>Praveen Kumar A</a:t>
                      </a:r>
                    </a:p>
                  </a:txBody>
                  <a:tcPr/>
                </a:tc>
                <a:tc>
                  <a:txBody>
                    <a:bodyPr/>
                    <a:lstStyle/>
                    <a:p>
                      <a:pPr algn="ctr"/>
                      <a:r>
                        <a:rPr lang="en-US" sz="1200" dirty="0">
                          <a:latin typeface="Segoe UI" panose="020B0502040204020203" pitchFamily="34" charset="0"/>
                        </a:rPr>
                        <a:t>ATLAS</a:t>
                      </a:r>
                    </a:p>
                  </a:txBody>
                  <a:tcPr/>
                </a:tc>
                <a:tc>
                  <a:txBody>
                    <a:bodyPr/>
                    <a:lstStyle/>
                    <a:p>
                      <a:pPr algn="ctr"/>
                      <a:r>
                        <a:rPr lang="en-US" sz="1200" dirty="0">
                          <a:latin typeface="Segoe UI" panose="020B0502040204020203" pitchFamily="34" charset="0"/>
                        </a:rPr>
                        <a:t>Feb 15</a:t>
                      </a:r>
                    </a:p>
                  </a:txBody>
                  <a:tcPr/>
                </a:tc>
                <a:tc>
                  <a:txBody>
                    <a:bodyPr/>
                    <a:lstStyle/>
                    <a:p>
                      <a:pPr algn="ctr"/>
                      <a:endParaRPr lang="en-US" sz="1200" dirty="0">
                        <a:latin typeface="Segoe UI" panose="020B0502040204020203" pitchFamily="34" charset="0"/>
                      </a:endParaRPr>
                    </a:p>
                  </a:txBody>
                  <a:tcPr/>
                </a:tc>
                <a:extLst>
                  <a:ext uri="{0D108BD9-81ED-4DB2-BD59-A6C34878D82A}">
                    <a16:rowId xmlns:a16="http://schemas.microsoft.com/office/drawing/2014/main" val="2559578913"/>
                  </a:ext>
                </a:extLst>
              </a:tr>
            </a:tbl>
          </a:graphicData>
        </a:graphic>
      </p:graphicFrame>
      <p:sp>
        <p:nvSpPr>
          <p:cNvPr id="10" name="TextBox 9">
            <a:extLst>
              <a:ext uri="{FF2B5EF4-FFF2-40B4-BE49-F238E27FC236}">
                <a16:creationId xmlns:a16="http://schemas.microsoft.com/office/drawing/2014/main" id="{546FCF6F-C547-4E9F-9ACE-79CD992C230D}"/>
              </a:ext>
            </a:extLst>
          </p:cNvPr>
          <p:cNvSpPr txBox="1"/>
          <p:nvPr/>
        </p:nvSpPr>
        <p:spPr>
          <a:xfrm>
            <a:off x="109316" y="3818521"/>
            <a:ext cx="3455030" cy="369332"/>
          </a:xfrm>
          <a:prstGeom prst="rect">
            <a:avLst/>
          </a:prstGeom>
          <a:noFill/>
        </p:spPr>
        <p:txBody>
          <a:bodyPr wrap="square" rtlCol="0">
            <a:spAutoFit/>
          </a:bodyPr>
          <a:lstStyle/>
          <a:p>
            <a:r>
              <a:rPr lang="en-US" dirty="0">
                <a:latin typeface="Segoe UI" panose="020B0502040204020203" pitchFamily="34" charset="0"/>
              </a:rPr>
              <a:t> </a:t>
            </a:r>
            <a:r>
              <a:rPr lang="en-US" dirty="0">
                <a:solidFill>
                  <a:srgbClr val="0070C0"/>
                </a:solidFill>
                <a:latin typeface="Segoe UI" panose="020B0502040204020203" pitchFamily="34" charset="0"/>
              </a:rPr>
              <a:t>Ramp down of Resources</a:t>
            </a:r>
            <a:endParaRPr lang="en-IN" dirty="0">
              <a:solidFill>
                <a:srgbClr val="0070C0"/>
              </a:solidFill>
              <a:latin typeface="Segoe UI" panose="020B0502040204020203" pitchFamily="34" charset="0"/>
            </a:endParaRPr>
          </a:p>
        </p:txBody>
      </p:sp>
      <p:graphicFrame>
        <p:nvGraphicFramePr>
          <p:cNvPr id="14" name="Table 13">
            <a:extLst>
              <a:ext uri="{FF2B5EF4-FFF2-40B4-BE49-F238E27FC236}">
                <a16:creationId xmlns:a16="http://schemas.microsoft.com/office/drawing/2014/main" id="{4BC4D26A-C611-4DCB-9445-9E0E0FB66048}"/>
              </a:ext>
            </a:extLst>
          </p:cNvPr>
          <p:cNvGraphicFramePr>
            <a:graphicFrameLocks noGrp="1"/>
          </p:cNvGraphicFramePr>
          <p:nvPr>
            <p:extLst>
              <p:ext uri="{D42A27DB-BD31-4B8C-83A1-F6EECF244321}">
                <p14:modId xmlns:p14="http://schemas.microsoft.com/office/powerpoint/2010/main" val="2672716254"/>
              </p:ext>
            </p:extLst>
          </p:nvPr>
        </p:nvGraphicFramePr>
        <p:xfrm>
          <a:off x="287956" y="4376393"/>
          <a:ext cx="9231995" cy="683444"/>
        </p:xfrm>
        <a:graphic>
          <a:graphicData uri="http://schemas.openxmlformats.org/drawingml/2006/table">
            <a:tbl>
              <a:tblPr firstRow="1" bandRow="1">
                <a:tableStyleId>{5C22544A-7EE6-4342-B048-85BDC9FD1C3A}</a:tableStyleId>
              </a:tblPr>
              <a:tblGrid>
                <a:gridCol w="795528">
                  <a:extLst>
                    <a:ext uri="{9D8B030D-6E8A-4147-A177-3AD203B41FA5}">
                      <a16:colId xmlns:a16="http://schemas.microsoft.com/office/drawing/2014/main" val="4273763584"/>
                    </a:ext>
                  </a:extLst>
                </a:gridCol>
                <a:gridCol w="2727737">
                  <a:extLst>
                    <a:ext uri="{9D8B030D-6E8A-4147-A177-3AD203B41FA5}">
                      <a16:colId xmlns:a16="http://schemas.microsoft.com/office/drawing/2014/main" val="3681825255"/>
                    </a:ext>
                  </a:extLst>
                </a:gridCol>
                <a:gridCol w="2154145">
                  <a:extLst>
                    <a:ext uri="{9D8B030D-6E8A-4147-A177-3AD203B41FA5}">
                      <a16:colId xmlns:a16="http://schemas.microsoft.com/office/drawing/2014/main" val="201827539"/>
                    </a:ext>
                  </a:extLst>
                </a:gridCol>
                <a:gridCol w="2154145">
                  <a:extLst>
                    <a:ext uri="{9D8B030D-6E8A-4147-A177-3AD203B41FA5}">
                      <a16:colId xmlns:a16="http://schemas.microsoft.com/office/drawing/2014/main" val="2904046718"/>
                    </a:ext>
                  </a:extLst>
                </a:gridCol>
                <a:gridCol w="1400440">
                  <a:extLst>
                    <a:ext uri="{9D8B030D-6E8A-4147-A177-3AD203B41FA5}">
                      <a16:colId xmlns:a16="http://schemas.microsoft.com/office/drawing/2014/main" val="2364256253"/>
                    </a:ext>
                  </a:extLst>
                </a:gridCol>
              </a:tblGrid>
              <a:tr h="265015">
                <a:tc>
                  <a:txBody>
                    <a:bodyPr/>
                    <a:lstStyle/>
                    <a:p>
                      <a:pPr algn="ctr"/>
                      <a:r>
                        <a:rPr lang="en-US" sz="1200" dirty="0">
                          <a:latin typeface="Segoe UI" panose="020B0502040204020203" pitchFamily="34" charset="0"/>
                        </a:rPr>
                        <a:t>Sl #</a:t>
                      </a:r>
                    </a:p>
                  </a:txBody>
                  <a:tcPr/>
                </a:tc>
                <a:tc>
                  <a:txBody>
                    <a:bodyPr/>
                    <a:lstStyle/>
                    <a:p>
                      <a:pPr algn="ctr"/>
                      <a:r>
                        <a:rPr lang="en-US" sz="1200" dirty="0">
                          <a:latin typeface="Segoe UI" panose="020B0502040204020203" pitchFamily="34" charset="0"/>
                        </a:rPr>
                        <a:t>Resource Name</a:t>
                      </a:r>
                    </a:p>
                  </a:txBody>
                  <a:tcPr/>
                </a:tc>
                <a:tc>
                  <a:txBody>
                    <a:bodyPr/>
                    <a:lstStyle/>
                    <a:p>
                      <a:pPr algn="ctr"/>
                      <a:r>
                        <a:rPr lang="en-US" sz="1200" dirty="0">
                          <a:latin typeface="Segoe UI" panose="020B0502040204020203" pitchFamily="34" charset="0"/>
                        </a:rPr>
                        <a:t>GE Project</a:t>
                      </a:r>
                    </a:p>
                  </a:txBody>
                  <a:tcPr/>
                </a:tc>
                <a:tc>
                  <a:txBody>
                    <a:bodyPr/>
                    <a:lstStyle/>
                    <a:p>
                      <a:pPr algn="ctr"/>
                      <a:r>
                        <a:rPr lang="en-US" sz="1200" dirty="0">
                          <a:latin typeface="Segoe UI" panose="020B0502040204020203" pitchFamily="34" charset="0"/>
                        </a:rPr>
                        <a:t>Date</a:t>
                      </a:r>
                    </a:p>
                  </a:txBody>
                  <a:tcPr/>
                </a:tc>
                <a:tc>
                  <a:txBody>
                    <a:bodyPr/>
                    <a:lstStyle/>
                    <a:p>
                      <a:pPr algn="ctr"/>
                      <a:r>
                        <a:rPr lang="en-US" sz="1200" dirty="0">
                          <a:latin typeface="Segoe UI" panose="020B0502040204020203" pitchFamily="34" charset="0"/>
                        </a:rPr>
                        <a:t>Comments</a:t>
                      </a:r>
                    </a:p>
                  </a:txBody>
                  <a:tcPr/>
                </a:tc>
                <a:extLst>
                  <a:ext uri="{0D108BD9-81ED-4DB2-BD59-A6C34878D82A}">
                    <a16:rowId xmlns:a16="http://schemas.microsoft.com/office/drawing/2014/main" val="4139800905"/>
                  </a:ext>
                </a:extLst>
              </a:tr>
              <a:tr h="409124">
                <a:tc>
                  <a:txBody>
                    <a:bodyPr/>
                    <a:lstStyle/>
                    <a:p>
                      <a:pPr algn="ctr"/>
                      <a:r>
                        <a:rPr lang="en-US" sz="1200" dirty="0">
                          <a:latin typeface="Segoe UI" panose="020B0502040204020203" pitchFamily="34" charset="0"/>
                        </a:rPr>
                        <a:t>1</a:t>
                      </a:r>
                    </a:p>
                  </a:txBody>
                  <a:tcPr/>
                </a:tc>
                <a:tc>
                  <a:txBody>
                    <a:bodyPr/>
                    <a:lstStyle/>
                    <a:p>
                      <a:pPr algn="ctr"/>
                      <a:r>
                        <a:rPr lang="en-US" sz="1200" dirty="0">
                          <a:latin typeface="Segoe UI" panose="020B0502040204020203" pitchFamily="34" charset="0"/>
                        </a:rPr>
                        <a:t>Suneel Praturu</a:t>
                      </a:r>
                    </a:p>
                  </a:txBody>
                  <a:tcPr/>
                </a:tc>
                <a:tc>
                  <a:txBody>
                    <a:bodyPr/>
                    <a:lstStyle/>
                    <a:p>
                      <a:pPr algn="ctr"/>
                      <a:r>
                        <a:rPr lang="en-US" sz="1200" dirty="0">
                          <a:latin typeface="Segoe UI" panose="020B0502040204020203" pitchFamily="34" charset="0"/>
                        </a:rPr>
                        <a:t>Digital Strategy</a:t>
                      </a:r>
                    </a:p>
                  </a:txBody>
                  <a:tcPr/>
                </a:tc>
                <a:tc>
                  <a:txBody>
                    <a:bodyPr/>
                    <a:lstStyle/>
                    <a:p>
                      <a:pPr algn="ctr"/>
                      <a:r>
                        <a:rPr lang="en-US" sz="1200" dirty="0">
                          <a:latin typeface="Segoe UI" panose="020B0502040204020203" pitchFamily="34" charset="0"/>
                        </a:rPr>
                        <a:t>Feb 15</a:t>
                      </a:r>
                    </a:p>
                  </a:txBody>
                  <a:tcPr/>
                </a:tc>
                <a:tc>
                  <a:txBody>
                    <a:bodyPr/>
                    <a:lstStyle/>
                    <a:p>
                      <a:pPr algn="ctr"/>
                      <a:endParaRPr lang="en-US" sz="1200" dirty="0">
                        <a:latin typeface="Segoe UI" panose="020B0502040204020203" pitchFamily="34" charset="0"/>
                      </a:endParaRPr>
                    </a:p>
                  </a:txBody>
                  <a:tcPr/>
                </a:tc>
                <a:extLst>
                  <a:ext uri="{0D108BD9-81ED-4DB2-BD59-A6C34878D82A}">
                    <a16:rowId xmlns:a16="http://schemas.microsoft.com/office/drawing/2014/main" val="2559578913"/>
                  </a:ext>
                </a:extLst>
              </a:tr>
            </a:tbl>
          </a:graphicData>
        </a:graphic>
      </p:graphicFrame>
    </p:spTree>
    <p:extLst>
      <p:ext uri="{BB962C8B-B14F-4D97-AF65-F5344CB8AC3E}">
        <p14:creationId xmlns:p14="http://schemas.microsoft.com/office/powerpoint/2010/main" val="101644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Details</a:t>
            </a:r>
          </a:p>
        </p:txBody>
      </p:sp>
      <p:cxnSp>
        <p:nvCxnSpPr>
          <p:cNvPr id="4" name="Straight Connector 3">
            <a:extLst>
              <a:ext uri="{FF2B5EF4-FFF2-40B4-BE49-F238E27FC236}">
                <a16:creationId xmlns:a16="http://schemas.microsoft.com/office/drawing/2014/main" id="{BB0DCF3D-CC08-4D06-B9CD-2DEC9E01E13B}"/>
              </a:ext>
            </a:extLst>
          </p:cNvPr>
          <p:cNvCxnSpPr>
            <a:cxnSpLocks/>
          </p:cNvCxnSpPr>
          <p:nvPr/>
        </p:nvCxnSpPr>
        <p:spPr>
          <a:xfrm>
            <a:off x="0" y="981398"/>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B4C0BDF1-0EC3-48E5-8DC0-A3A8DC4CEAF9}"/>
              </a:ext>
            </a:extLst>
          </p:cNvPr>
          <p:cNvGraphicFramePr>
            <a:graphicFrameLocks/>
          </p:cNvGraphicFramePr>
          <p:nvPr>
            <p:extLst>
              <p:ext uri="{D42A27DB-BD31-4B8C-83A1-F6EECF244321}">
                <p14:modId xmlns:p14="http://schemas.microsoft.com/office/powerpoint/2010/main" val="678744626"/>
              </p:ext>
            </p:extLst>
          </p:nvPr>
        </p:nvGraphicFramePr>
        <p:xfrm>
          <a:off x="227349" y="1104900"/>
          <a:ext cx="4979133" cy="294458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148D1D30-0AE9-4185-9AA2-83994B86123D}"/>
              </a:ext>
            </a:extLst>
          </p:cNvPr>
          <p:cNvGraphicFramePr>
            <a:graphicFrameLocks/>
          </p:cNvGraphicFramePr>
          <p:nvPr>
            <p:extLst>
              <p:ext uri="{D42A27DB-BD31-4B8C-83A1-F6EECF244321}">
                <p14:modId xmlns:p14="http://schemas.microsoft.com/office/powerpoint/2010/main" val="874408749"/>
              </p:ext>
            </p:extLst>
          </p:nvPr>
        </p:nvGraphicFramePr>
        <p:xfrm>
          <a:off x="6295357" y="1104899"/>
          <a:ext cx="4979133" cy="294458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4BE918E-13DF-4E92-9953-BDE69CA2CEA6}"/>
              </a:ext>
            </a:extLst>
          </p:cNvPr>
          <p:cNvGraphicFramePr>
            <a:graphicFrameLocks/>
          </p:cNvGraphicFramePr>
          <p:nvPr>
            <p:extLst>
              <p:ext uri="{D42A27DB-BD31-4B8C-83A1-F6EECF244321}">
                <p14:modId xmlns:p14="http://schemas.microsoft.com/office/powerpoint/2010/main" val="4230159019"/>
              </p:ext>
            </p:extLst>
          </p:nvPr>
        </p:nvGraphicFramePr>
        <p:xfrm>
          <a:off x="2146041" y="4469363"/>
          <a:ext cx="7333862" cy="18101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17247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D7ACC06-D484-470A-92A8-B26E3971CE84}"/>
              </a:ext>
            </a:extLst>
          </p:cNvPr>
          <p:cNvSpPr>
            <a:spLocks noGrp="1"/>
          </p:cNvSpPr>
          <p:nvPr>
            <p:ph type="title"/>
          </p:nvPr>
        </p:nvSpPr>
        <p:spPr/>
        <p:txBody>
          <a:bodyPr>
            <a:normAutofit/>
          </a:bodyPr>
          <a:lstStyle/>
          <a:p>
            <a:r>
              <a:rPr lang="en-US" dirty="0"/>
              <a:t>Delivery Excellence Value Adds 2021-2022</a:t>
            </a:r>
          </a:p>
        </p:txBody>
      </p:sp>
      <p:cxnSp>
        <p:nvCxnSpPr>
          <p:cNvPr id="12" name="Straight Connector 11">
            <a:extLst>
              <a:ext uri="{FF2B5EF4-FFF2-40B4-BE49-F238E27FC236}">
                <a16:creationId xmlns:a16="http://schemas.microsoft.com/office/drawing/2014/main" id="{DC9D5CB2-F86C-4581-A1E7-5361CD40AFCC}"/>
              </a:ext>
            </a:extLst>
          </p:cNvPr>
          <p:cNvCxnSpPr>
            <a:cxnSpLocks/>
          </p:cNvCxnSpPr>
          <p:nvPr/>
        </p:nvCxnSpPr>
        <p:spPr>
          <a:xfrm>
            <a:off x="0" y="86709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05FD71-F363-4392-AB8B-F69611610CC2}"/>
              </a:ext>
            </a:extLst>
          </p:cNvPr>
          <p:cNvCxnSpPr>
            <a:cxnSpLocks/>
          </p:cNvCxnSpPr>
          <p:nvPr/>
        </p:nvCxnSpPr>
        <p:spPr>
          <a:xfrm>
            <a:off x="9687963" y="1002419"/>
            <a:ext cx="0" cy="5862453"/>
          </a:xfrm>
          <a:prstGeom prst="line">
            <a:avLst/>
          </a:prstGeom>
          <a:noFill/>
          <a:ln w="19050" cap="flat" cmpd="sng" algn="ctr">
            <a:solidFill>
              <a:srgbClr val="0070AD"/>
            </a:solidFill>
            <a:prstDash val="dash"/>
          </a:ln>
          <a:effectLst/>
        </p:spPr>
      </p:cxnSp>
      <p:graphicFrame>
        <p:nvGraphicFramePr>
          <p:cNvPr id="14" name="Table 13">
            <a:extLst>
              <a:ext uri="{FF2B5EF4-FFF2-40B4-BE49-F238E27FC236}">
                <a16:creationId xmlns:a16="http://schemas.microsoft.com/office/drawing/2014/main" id="{1C3CC7B5-B494-4B75-A0E7-FAD83F39AB49}"/>
              </a:ext>
            </a:extLst>
          </p:cNvPr>
          <p:cNvGraphicFramePr>
            <a:graphicFrameLocks noGrp="1"/>
          </p:cNvGraphicFramePr>
          <p:nvPr>
            <p:extLst>
              <p:ext uri="{D42A27DB-BD31-4B8C-83A1-F6EECF244321}">
                <p14:modId xmlns:p14="http://schemas.microsoft.com/office/powerpoint/2010/main" val="3247797877"/>
              </p:ext>
            </p:extLst>
          </p:nvPr>
        </p:nvGraphicFramePr>
        <p:xfrm>
          <a:off x="10436293" y="1448092"/>
          <a:ext cx="1434990" cy="1202343"/>
        </p:xfrm>
        <a:graphic>
          <a:graphicData uri="http://schemas.openxmlformats.org/drawingml/2006/table">
            <a:tbl>
              <a:tblPr firstRow="1">
                <a:effectLst>
                  <a:outerShdw blurRad="50800" dist="38100" dir="5400000" algn="t" rotWithShape="0">
                    <a:prstClr val="black">
                      <a:alpha val="40000"/>
                    </a:prstClr>
                  </a:outerShdw>
                </a:effectLst>
                <a:tableStyleId>{72833802-FEF1-4C79-8D5D-14CF1EAF98D9}</a:tableStyleId>
              </a:tblPr>
              <a:tblGrid>
                <a:gridCol w="1434990">
                  <a:extLst>
                    <a:ext uri="{9D8B030D-6E8A-4147-A177-3AD203B41FA5}">
                      <a16:colId xmlns:a16="http://schemas.microsoft.com/office/drawing/2014/main" val="585594771"/>
                    </a:ext>
                  </a:extLst>
                </a:gridCol>
              </a:tblGrid>
              <a:tr h="7778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effectLst/>
                          <a:latin typeface="Segoe UI" panose="020B0502040204020203" pitchFamily="34" charset="0"/>
                        </a:rPr>
                        <a:t>Total Savings</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dirty="0">
                          <a:effectLst/>
                          <a:latin typeface="Segoe UI" panose="020B0502040204020203" pitchFamily="34" charset="0"/>
                        </a:rPr>
                        <a:t>from Accelerators</a:t>
                      </a:r>
                      <a:endParaRPr lang="en-IN" sz="1200" b="0" dirty="0">
                        <a:effectLst/>
                        <a:latin typeface="Segoe UI" panose="020B0502040204020203" pitchFamily="34" charset="0"/>
                        <a:ea typeface="Calibri" panose="020F0502020204030204" pitchFamily="34" charset="0"/>
                      </a:endParaRPr>
                    </a:p>
                  </a:txBody>
                  <a:tcPr/>
                </a:tc>
                <a:extLst>
                  <a:ext uri="{0D108BD9-81ED-4DB2-BD59-A6C34878D82A}">
                    <a16:rowId xmlns:a16="http://schemas.microsoft.com/office/drawing/2014/main" val="1719733720"/>
                  </a:ext>
                </a:extLst>
              </a:tr>
              <a:tr h="4244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Segoe UI" panose="020B0502040204020203" pitchFamily="34" charset="0"/>
                        </a:rPr>
                        <a:t>2717 Hrs</a:t>
                      </a:r>
                      <a:endParaRPr lang="en-IN" sz="1200" b="1" dirty="0">
                        <a:effectLst/>
                        <a:latin typeface="Segoe UI" panose="020B0502040204020203" pitchFamily="34" charset="0"/>
                        <a:ea typeface="Calibri" panose="020F0502020204030204" pitchFamily="34" charset="0"/>
                      </a:endParaRPr>
                    </a:p>
                  </a:txBody>
                  <a:tcPr anchor="ctr"/>
                </a:tc>
                <a:extLst>
                  <a:ext uri="{0D108BD9-81ED-4DB2-BD59-A6C34878D82A}">
                    <a16:rowId xmlns:a16="http://schemas.microsoft.com/office/drawing/2014/main" val="2392787079"/>
                  </a:ext>
                </a:extLst>
              </a:tr>
            </a:tbl>
          </a:graphicData>
        </a:graphic>
      </p:graphicFrame>
      <p:sp>
        <p:nvSpPr>
          <p:cNvPr id="15" name="Speech Bubble: Oval 14">
            <a:extLst>
              <a:ext uri="{FF2B5EF4-FFF2-40B4-BE49-F238E27FC236}">
                <a16:creationId xmlns:a16="http://schemas.microsoft.com/office/drawing/2014/main" id="{EE61CD91-4181-4780-9DD8-5ECB8E27AA50}"/>
              </a:ext>
            </a:extLst>
          </p:cNvPr>
          <p:cNvSpPr/>
          <p:nvPr/>
        </p:nvSpPr>
        <p:spPr>
          <a:xfrm>
            <a:off x="10154001" y="1002420"/>
            <a:ext cx="1999573" cy="2032324"/>
          </a:xfrm>
          <a:prstGeom prst="wedgeEllipseCallout">
            <a:avLst>
              <a:gd name="adj1" fmla="val -80021"/>
              <a:gd name="adj2" fmla="val 42489"/>
            </a:avLst>
          </a:prstGeom>
          <a:noFill/>
          <a:ln w="19050">
            <a:solidFill>
              <a:srgbClr val="008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Segoe UI" panose="020B0502040204020203" pitchFamily="34" charset="0"/>
            </a:endParaRPr>
          </a:p>
        </p:txBody>
      </p:sp>
      <p:graphicFrame>
        <p:nvGraphicFramePr>
          <p:cNvPr id="16" name="Table 15">
            <a:extLst>
              <a:ext uri="{FF2B5EF4-FFF2-40B4-BE49-F238E27FC236}">
                <a16:creationId xmlns:a16="http://schemas.microsoft.com/office/drawing/2014/main" id="{FAC5927A-F4C3-41BA-9CED-89A1633A7E14}"/>
              </a:ext>
            </a:extLst>
          </p:cNvPr>
          <p:cNvGraphicFramePr>
            <a:graphicFrameLocks noGrp="1"/>
          </p:cNvGraphicFramePr>
          <p:nvPr>
            <p:extLst>
              <p:ext uri="{D42A27DB-BD31-4B8C-83A1-F6EECF244321}">
                <p14:modId xmlns:p14="http://schemas.microsoft.com/office/powerpoint/2010/main" val="2333088590"/>
              </p:ext>
            </p:extLst>
          </p:nvPr>
        </p:nvGraphicFramePr>
        <p:xfrm>
          <a:off x="548958" y="961776"/>
          <a:ext cx="8905986" cy="2812954"/>
        </p:xfrm>
        <a:graphic>
          <a:graphicData uri="http://schemas.openxmlformats.org/drawingml/2006/table">
            <a:tbl>
              <a:tblPr firstRow="1" firstCol="1" bandRow="1">
                <a:effectLst>
                  <a:outerShdw blurRad="101600" sx="101000" sy="101000" algn="ctr" rotWithShape="0">
                    <a:schemeClr val="tx1">
                      <a:lumMod val="50000"/>
                      <a:lumOff val="50000"/>
                      <a:alpha val="40000"/>
                    </a:schemeClr>
                  </a:outerShdw>
                </a:effectLst>
                <a:tableStyleId>{9DCAF9ED-07DC-4A11-8D7F-57B35C25682E}</a:tableStyleId>
              </a:tblPr>
              <a:tblGrid>
                <a:gridCol w="800051">
                  <a:extLst>
                    <a:ext uri="{9D8B030D-6E8A-4147-A177-3AD203B41FA5}">
                      <a16:colId xmlns:a16="http://schemas.microsoft.com/office/drawing/2014/main" val="127222922"/>
                    </a:ext>
                  </a:extLst>
                </a:gridCol>
                <a:gridCol w="4637574">
                  <a:extLst>
                    <a:ext uri="{9D8B030D-6E8A-4147-A177-3AD203B41FA5}">
                      <a16:colId xmlns:a16="http://schemas.microsoft.com/office/drawing/2014/main" val="186569731"/>
                    </a:ext>
                  </a:extLst>
                </a:gridCol>
                <a:gridCol w="2157938">
                  <a:extLst>
                    <a:ext uri="{9D8B030D-6E8A-4147-A177-3AD203B41FA5}">
                      <a16:colId xmlns:a16="http://schemas.microsoft.com/office/drawing/2014/main" val="3854495190"/>
                    </a:ext>
                  </a:extLst>
                </a:gridCol>
                <a:gridCol w="1310423">
                  <a:extLst>
                    <a:ext uri="{9D8B030D-6E8A-4147-A177-3AD203B41FA5}">
                      <a16:colId xmlns:a16="http://schemas.microsoft.com/office/drawing/2014/main" val="3839016437"/>
                    </a:ext>
                  </a:extLst>
                </a:gridCol>
              </a:tblGrid>
              <a:tr h="370417">
                <a:tc>
                  <a:txBody>
                    <a:bodyPr/>
                    <a:lstStyle/>
                    <a:p>
                      <a:pPr algn="ctr">
                        <a:spcAft>
                          <a:spcPts val="0"/>
                        </a:spcAft>
                      </a:pPr>
                      <a:r>
                        <a:rPr lang="en-IN" sz="1200" dirty="0">
                          <a:effectLst/>
                          <a:latin typeface="Segoe UI" panose="020B0502040204020203" pitchFamily="34" charset="0"/>
                        </a:rPr>
                        <a:t>#</a:t>
                      </a:r>
                      <a:endParaRPr lang="en-IN" sz="1200" dirty="0">
                        <a:effectLst/>
                        <a:latin typeface="Segoe UI" panose="020B0502040204020203" pitchFamily="34" charset="0"/>
                        <a:ea typeface="Calibri" panose="020F0502020204030204" pitchFamily="34" charset="0"/>
                      </a:endParaRPr>
                    </a:p>
                  </a:txBody>
                  <a:tcPr marL="9454" marR="9454" marT="9454"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083CC"/>
                    </a:solidFill>
                  </a:tcPr>
                </a:tc>
                <a:tc>
                  <a:txBody>
                    <a:bodyPr/>
                    <a:lstStyle/>
                    <a:p>
                      <a:pPr algn="ctr">
                        <a:spcAft>
                          <a:spcPts val="0"/>
                        </a:spcAft>
                      </a:pPr>
                      <a:r>
                        <a:rPr lang="en-IN" sz="1200" dirty="0">
                          <a:effectLst/>
                          <a:latin typeface="Segoe UI" panose="020B0502040204020203" pitchFamily="34" charset="0"/>
                        </a:rPr>
                        <a:t>Test Accelerators</a:t>
                      </a:r>
                      <a:endParaRPr lang="en-IN" sz="1200" dirty="0">
                        <a:effectLst/>
                        <a:latin typeface="Segoe UI" panose="020B0502040204020203" pitchFamily="34" charset="0"/>
                        <a:ea typeface="Calibri" panose="020F0502020204030204" pitchFamily="34" charset="0"/>
                      </a:endParaRPr>
                    </a:p>
                  </a:txBody>
                  <a:tcPr marL="9454" marR="9454" marT="9454"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083CC"/>
                    </a:solidFill>
                  </a:tcPr>
                </a:tc>
                <a:tc>
                  <a:txBody>
                    <a:bodyPr/>
                    <a:lstStyle/>
                    <a:p>
                      <a:pPr algn="ctr">
                        <a:spcAft>
                          <a:spcPts val="0"/>
                        </a:spcAft>
                      </a:pPr>
                      <a:r>
                        <a:rPr lang="en-IN" sz="1200" dirty="0">
                          <a:effectLst/>
                          <a:latin typeface="Segoe UI" panose="020B0502040204020203" pitchFamily="34" charset="0"/>
                        </a:rPr>
                        <a:t>Project</a:t>
                      </a:r>
                      <a:endParaRPr lang="en-IN" sz="1200" dirty="0">
                        <a:effectLst/>
                        <a:latin typeface="Segoe UI" panose="020B0502040204020203" pitchFamily="34" charset="0"/>
                        <a:ea typeface="Calibri" panose="020F0502020204030204" pitchFamily="34" charset="0"/>
                      </a:endParaRPr>
                    </a:p>
                  </a:txBody>
                  <a:tcPr marL="9454" marR="9454" marT="9454"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083CC"/>
                    </a:solidFill>
                  </a:tcPr>
                </a:tc>
                <a:tc>
                  <a:txBody>
                    <a:bodyPr/>
                    <a:lstStyle/>
                    <a:p>
                      <a:pPr algn="ctr">
                        <a:spcAft>
                          <a:spcPts val="0"/>
                        </a:spcAft>
                      </a:pPr>
                      <a:r>
                        <a:rPr lang="en-IN" sz="1200" dirty="0">
                          <a:effectLst/>
                          <a:latin typeface="Segoe UI" panose="020B0502040204020203" pitchFamily="34" charset="0"/>
                        </a:rPr>
                        <a:t>Efforts Saved (Hrs.)</a:t>
                      </a:r>
                      <a:endParaRPr lang="en-IN" sz="1200" dirty="0">
                        <a:effectLst/>
                        <a:latin typeface="Segoe UI" panose="020B0502040204020203" pitchFamily="34" charset="0"/>
                        <a:ea typeface="Calibri" panose="020F0502020204030204" pitchFamily="34" charset="0"/>
                      </a:endParaRPr>
                    </a:p>
                  </a:txBody>
                  <a:tcPr marL="9454" marR="9454" marT="9454"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rgbClr val="0083CC"/>
                    </a:solidFill>
                  </a:tcPr>
                </a:tc>
                <a:extLst>
                  <a:ext uri="{0D108BD9-81ED-4DB2-BD59-A6C34878D82A}">
                    <a16:rowId xmlns:a16="http://schemas.microsoft.com/office/drawing/2014/main" val="2615279661"/>
                  </a:ext>
                </a:extLst>
              </a:tr>
              <a:tr h="406290">
                <a:tc>
                  <a:txBody>
                    <a:bodyPr/>
                    <a:lstStyle/>
                    <a:p>
                      <a:pPr marL="0" algn="ctr" defTabSz="914400" rtl="0" eaLnBrk="1" fontAlgn="ctr" latinLnBrk="0" hangingPunct="1"/>
                      <a:r>
                        <a:rPr lang="en-US" sz="1200" b="0" u="none" strike="noStrike" kern="1200" dirty="0">
                          <a:solidFill>
                            <a:schemeClr val="dk1"/>
                          </a:solidFill>
                          <a:effectLst/>
                          <a:latin typeface="Segoe UI" panose="020B0502040204020203" pitchFamily="34" charset="0"/>
                          <a:ea typeface="+mn-ea"/>
                          <a:cs typeface="+mn-cs"/>
                        </a:rPr>
                        <a:t>1</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1200" b="0" u="none" strike="noStrike" kern="1200" dirty="0">
                          <a:solidFill>
                            <a:schemeClr val="dk1"/>
                          </a:solidFill>
                          <a:effectLst/>
                          <a:latin typeface="Segoe UI" panose="020B0502040204020203" pitchFamily="34" charset="0"/>
                          <a:ea typeface="+mn-ea"/>
                          <a:cs typeface="+mn-cs"/>
                        </a:rPr>
                        <a:t> </a:t>
                      </a:r>
                      <a:r>
                        <a:rPr lang="en-US" altLang="en-US" sz="1200" b="0" u="none" strike="noStrike" kern="1200" dirty="0">
                          <a:solidFill>
                            <a:schemeClr val="dk1"/>
                          </a:solidFill>
                          <a:effectLst/>
                          <a:latin typeface="Segoe UI" panose="020B0502040204020203" pitchFamily="34" charset="0"/>
                          <a:ea typeface="+mn-ea"/>
                          <a:cs typeface="+mn-cs"/>
                        </a:rPr>
                        <a:t>Graph validation with Reports</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u="none" strike="noStrike" kern="1200" dirty="0">
                          <a:solidFill>
                            <a:schemeClr val="accent1"/>
                          </a:solidFill>
                          <a:effectLst/>
                          <a:latin typeface="Segoe UI" panose="020B0502040204020203" pitchFamily="34" charset="0"/>
                          <a:ea typeface="+mn-ea"/>
                          <a:cs typeface="+mn-cs"/>
                        </a:rPr>
                        <a:t>Risk Gameboard</a:t>
                      </a:r>
                      <a:endParaRPr lang="en-IN" sz="1200" u="none" strike="noStrike" kern="1200" dirty="0">
                        <a:solidFill>
                          <a:schemeClr val="accent1"/>
                        </a:solidFill>
                        <a:effectLst/>
                        <a:latin typeface="Segoe UI" panose="020B0502040204020203" pitchFamily="34" charset="0"/>
                        <a:ea typeface="+mn-ea"/>
                        <a:cs typeface="+mn-cs"/>
                      </a:endParaRP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200" b="0" u="none" strike="noStrike" kern="1200" dirty="0">
                          <a:solidFill>
                            <a:schemeClr val="dk1"/>
                          </a:solidFill>
                          <a:effectLst/>
                          <a:latin typeface="Segoe UI" panose="020B0502040204020203" pitchFamily="34" charset="0"/>
                          <a:ea typeface="+mn-ea"/>
                          <a:cs typeface="+mn-cs"/>
                        </a:rPr>
                        <a:t>100</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7491749"/>
                  </a:ext>
                </a:extLst>
              </a:tr>
              <a:tr h="4062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en-US" sz="1200" b="0" u="none" strike="noStrike" kern="1200" dirty="0">
                          <a:solidFill>
                            <a:schemeClr val="dk1"/>
                          </a:solidFill>
                          <a:effectLst/>
                          <a:latin typeface="Segoe UI" panose="020B0502040204020203" pitchFamily="34" charset="0"/>
                          <a:ea typeface="+mn-ea"/>
                          <a:cs typeface="+mn-cs"/>
                        </a:rPr>
                        <a:t>Run multiple suite file in Jenkins</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u="none" strike="noStrike" kern="1200" dirty="0">
                          <a:solidFill>
                            <a:schemeClr val="accent1"/>
                          </a:solidFill>
                          <a:effectLst/>
                          <a:latin typeface="Segoe UI" panose="020B0502040204020203" pitchFamily="34" charset="0"/>
                          <a:ea typeface="+mn-ea"/>
                          <a:cs typeface="+mn-cs"/>
                        </a:rPr>
                        <a:t>Digital Strategy</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200" b="0" u="none" strike="noStrike" kern="1200" dirty="0">
                          <a:solidFill>
                            <a:schemeClr val="dk1"/>
                          </a:solidFill>
                          <a:effectLst/>
                          <a:latin typeface="Segoe UI" panose="020B0502040204020203" pitchFamily="34" charset="0"/>
                          <a:ea typeface="+mn-ea"/>
                          <a:cs typeface="+mn-cs"/>
                        </a:rPr>
                        <a:t>104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7764623"/>
                  </a:ext>
                </a:extLst>
              </a:tr>
              <a:tr h="4062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3</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en-US" sz="1200" b="0" u="none" strike="noStrike" kern="1200" dirty="0">
                          <a:solidFill>
                            <a:schemeClr val="dk1"/>
                          </a:solidFill>
                          <a:effectLst/>
                          <a:latin typeface="Segoe UI" panose="020B0502040204020203" pitchFamily="34" charset="0"/>
                          <a:ea typeface="+mn-ea"/>
                          <a:cs typeface="+mn-cs"/>
                        </a:rPr>
                        <a:t>CSV to Excel Mapping</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u="none" strike="noStrike" kern="1200" dirty="0">
                          <a:solidFill>
                            <a:schemeClr val="accent1"/>
                          </a:solidFill>
                          <a:effectLst/>
                          <a:latin typeface="Segoe UI" panose="020B0502040204020203" pitchFamily="34" charset="0"/>
                          <a:ea typeface="+mn-ea"/>
                          <a:cs typeface="+mn-cs"/>
                        </a:rPr>
                        <a:t>Thread Connect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200" b="0" u="none" strike="noStrike" kern="1200" dirty="0">
                          <a:solidFill>
                            <a:schemeClr val="dk1"/>
                          </a:solidFill>
                          <a:effectLst/>
                          <a:latin typeface="Segoe UI" panose="020B0502040204020203" pitchFamily="34" charset="0"/>
                          <a:ea typeface="+mn-ea"/>
                          <a:cs typeface="+mn-cs"/>
                        </a:rPr>
                        <a:t>102</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1765406"/>
                  </a:ext>
                </a:extLst>
              </a:tr>
              <a:tr h="4062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eaLnBrk="1" hangingPunct="1">
                        <a:spcBef>
                          <a:spcPct val="0"/>
                        </a:spcBef>
                        <a:buFontTx/>
                        <a:buNone/>
                      </a:pPr>
                      <a:r>
                        <a:rPr lang="en-US" altLang="en-US" sz="1200" b="0" u="none" strike="noStrike" kern="1200" dirty="0">
                          <a:solidFill>
                            <a:schemeClr val="dk1"/>
                          </a:solidFill>
                          <a:effectLst/>
                          <a:latin typeface="Segoe UI" panose="020B0502040204020203" pitchFamily="34" charset="0"/>
                          <a:ea typeface="+mn-ea"/>
                          <a:cs typeface="+mn-cs"/>
                        </a:rPr>
                        <a:t>Utility for health check of the application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u="none" strike="noStrike" kern="1200" dirty="0">
                          <a:solidFill>
                            <a:schemeClr val="accent1"/>
                          </a:solidFill>
                          <a:effectLst/>
                          <a:latin typeface="Segoe UI" panose="020B0502040204020203" pitchFamily="34" charset="0"/>
                          <a:ea typeface="+mn-ea"/>
                          <a:cs typeface="+mn-cs"/>
                        </a:rPr>
                        <a:t>PGE</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IN" sz="1200" b="0" u="none" strike="noStrike" kern="1200" dirty="0">
                          <a:solidFill>
                            <a:schemeClr val="dk1"/>
                          </a:solidFill>
                          <a:effectLst/>
                          <a:latin typeface="Segoe UI" panose="020B0502040204020203" pitchFamily="34" charset="0"/>
                          <a:ea typeface="+mn-ea"/>
                          <a:cs typeface="+mn-cs"/>
                        </a:rPr>
                        <a:t>1004</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7081873"/>
                  </a:ext>
                </a:extLst>
              </a:tr>
              <a:tr h="4062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5</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eaLnBrk="1" hangingPunct="1">
                        <a:spcBef>
                          <a:spcPct val="0"/>
                        </a:spcBef>
                        <a:buFontTx/>
                        <a:buNone/>
                      </a:pPr>
                      <a:r>
                        <a:rPr lang="en-US" altLang="en-US" sz="1200" b="0" u="none" strike="noStrike" kern="1200" dirty="0">
                          <a:solidFill>
                            <a:schemeClr val="dk1"/>
                          </a:solidFill>
                          <a:effectLst/>
                          <a:latin typeface="Segoe UI" panose="020B0502040204020203" pitchFamily="34" charset="0"/>
                          <a:ea typeface="+mn-ea"/>
                          <a:cs typeface="+mn-cs"/>
                        </a:rPr>
                        <a:t>JSON Parameterization</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u="none" strike="noStrike" kern="1200" dirty="0">
                          <a:solidFill>
                            <a:schemeClr val="accent1"/>
                          </a:solidFill>
                          <a:effectLst/>
                          <a:latin typeface="Segoe UI" panose="020B0502040204020203" pitchFamily="34" charset="0"/>
                          <a:ea typeface="+mn-ea"/>
                          <a:cs typeface="+mn-cs"/>
                        </a:rPr>
                        <a:t>Digital Connect</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u="none" strike="noStrike" kern="1200" dirty="0">
                          <a:solidFill>
                            <a:schemeClr val="dk1"/>
                          </a:solidFill>
                          <a:effectLst/>
                          <a:latin typeface="Segoe UI" panose="020B0502040204020203" pitchFamily="34" charset="0"/>
                          <a:ea typeface="+mn-ea"/>
                          <a:cs typeface="+mn-cs"/>
                        </a:rPr>
                        <a:t>1</a:t>
                      </a:r>
                      <a:r>
                        <a:rPr lang="en-IN" sz="1200" b="0" u="none" strike="noStrike" kern="1200" dirty="0">
                          <a:solidFill>
                            <a:schemeClr val="dk1"/>
                          </a:solidFill>
                          <a:effectLst/>
                          <a:latin typeface="Segoe UI" panose="020B0502040204020203" pitchFamily="34" charset="0"/>
                          <a:ea typeface="+mn-ea"/>
                          <a:cs typeface="+mn-cs"/>
                        </a:rPr>
                        <a:t>99</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95352015"/>
                  </a:ext>
                </a:extLst>
              </a:tr>
              <a:tr h="40629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6</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eaLnBrk="1" hangingPunct="1">
                        <a:spcBef>
                          <a:spcPct val="0"/>
                        </a:spcBef>
                        <a:buFontTx/>
                        <a:buNone/>
                      </a:pPr>
                      <a:r>
                        <a:rPr lang="en-US" altLang="en-US" sz="1200" b="0" u="none" strike="noStrike" kern="1200" dirty="0">
                          <a:solidFill>
                            <a:schemeClr val="dk1"/>
                          </a:solidFill>
                          <a:effectLst/>
                          <a:latin typeface="Segoe UI" panose="020B0502040204020203" pitchFamily="34" charset="0"/>
                          <a:ea typeface="+mn-ea"/>
                          <a:cs typeface="+mn-cs"/>
                        </a:rPr>
                        <a:t>SSO Lookup</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200" u="none" strike="noStrike" kern="1200" dirty="0">
                          <a:solidFill>
                            <a:schemeClr val="accent1"/>
                          </a:solidFill>
                          <a:effectLst/>
                          <a:latin typeface="Segoe UI" panose="020B0502040204020203" pitchFamily="34" charset="0"/>
                          <a:ea typeface="+mn-ea"/>
                          <a:cs typeface="+mn-cs"/>
                        </a:rPr>
                        <a:t>SSO Lookup</a:t>
                      </a: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ctr" latinLnBrk="0" hangingPunct="1"/>
                      <a:r>
                        <a:rPr lang="en-US" sz="1200" b="0" u="none" strike="noStrike" kern="1200" dirty="0">
                          <a:solidFill>
                            <a:schemeClr val="dk1"/>
                          </a:solidFill>
                          <a:effectLst/>
                          <a:latin typeface="Segoe UI" panose="020B0502040204020203" pitchFamily="34" charset="0"/>
                          <a:ea typeface="+mn-ea"/>
                          <a:cs typeface="+mn-cs"/>
                        </a:rPr>
                        <a:t>1208</a:t>
                      </a:r>
                      <a:endParaRPr lang="en-IN" sz="1200" b="0" u="none" strike="noStrike" kern="1200" dirty="0">
                        <a:solidFill>
                          <a:schemeClr val="dk1"/>
                        </a:solidFill>
                        <a:effectLst/>
                        <a:latin typeface="Segoe UI" panose="020B0502040204020203" pitchFamily="34" charset="0"/>
                        <a:ea typeface="+mn-ea"/>
                        <a:cs typeface="+mn-cs"/>
                      </a:endParaRPr>
                    </a:p>
                  </a:txBody>
                  <a:tcPr marL="9525" marR="9525" marT="9525"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7507854"/>
                  </a:ext>
                </a:extLst>
              </a:tr>
            </a:tbl>
          </a:graphicData>
        </a:graphic>
      </p:graphicFrame>
    </p:spTree>
    <p:extLst>
      <p:ext uri="{BB962C8B-B14F-4D97-AF65-F5344CB8AC3E}">
        <p14:creationId xmlns:p14="http://schemas.microsoft.com/office/powerpoint/2010/main" val="901900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AE74A-0504-49C7-8ACB-8F307E4AD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37" y="2351411"/>
            <a:ext cx="4489219" cy="4378272"/>
          </a:xfrm>
          <a:prstGeom prst="rect">
            <a:avLst/>
          </a:prstGeom>
          <a:ln>
            <a:noFill/>
          </a:ln>
          <a:effectLst/>
          <a:scene3d>
            <a:camera prst="orthographicFront">
              <a:rot lat="0" lon="0" rev="0"/>
            </a:camera>
            <a:lightRig rig="chilly" dir="t">
              <a:rot lat="0" lon="0" rev="18480000"/>
            </a:lightRig>
          </a:scene3d>
          <a:sp3d prstMaterial="clear">
            <a:bevelT h="63500"/>
          </a:sp3d>
        </p:spPr>
      </p:pic>
      <p:sp>
        <p:nvSpPr>
          <p:cNvPr id="4" name="Footer Placeholder 2">
            <a:extLst>
              <a:ext uri="{FF2B5EF4-FFF2-40B4-BE49-F238E27FC236}">
                <a16:creationId xmlns:a16="http://schemas.microsoft.com/office/drawing/2014/main" id="{F4D4134E-FA32-45F0-B7FB-3478AADC110A}"/>
              </a:ext>
            </a:extLst>
          </p:cNvPr>
          <p:cNvSpPr txBox="1">
            <a:spLocks/>
          </p:cNvSpPr>
          <p:nvPr/>
        </p:nvSpPr>
        <p:spPr>
          <a:xfrm>
            <a:off x="5284396" y="6323888"/>
            <a:ext cx="1406961" cy="1623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dirty="0">
                <a:ln>
                  <a:noFill/>
                </a:ln>
                <a:solidFill>
                  <a:srgbClr val="000000">
                    <a:tint val="75000"/>
                  </a:srgbClr>
                </a:solidFill>
                <a:effectLst/>
                <a:uLnTx/>
                <a:uFillTx/>
                <a:latin typeface="Segoe UI" panose="020B0502040204020203" pitchFamily="34" charset="0"/>
                <a:ea typeface="+mn-ea"/>
                <a:cs typeface="+mn-cs"/>
              </a:rPr>
              <a:t>GE</a:t>
            </a:r>
            <a:r>
              <a:rPr kumimoji="0" lang="en-IN" sz="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IN" sz="800" b="0" i="0" u="none" strike="noStrike" kern="1200" cap="none" spc="0" normalizeH="0" baseline="0" noProof="0" dirty="0">
                <a:ln>
                  <a:noFill/>
                </a:ln>
                <a:solidFill>
                  <a:srgbClr val="000000">
                    <a:tint val="75000"/>
                  </a:srgbClr>
                </a:solidFill>
                <a:effectLst/>
                <a:uLnTx/>
                <a:uFillTx/>
                <a:latin typeface="Segoe UI" panose="020B0502040204020203" pitchFamily="34" charset="0"/>
                <a:ea typeface="+mn-ea"/>
                <a:cs typeface="+mn-cs"/>
              </a:rPr>
              <a:t>Capgemini</a:t>
            </a:r>
            <a:r>
              <a:rPr kumimoji="0" lang="en-IN" sz="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r>
              <a:rPr kumimoji="0" lang="en-IN" sz="800" b="0" i="0" u="none" strike="noStrike" kern="1200" cap="none" spc="0" normalizeH="0" baseline="0" noProof="0" dirty="0">
                <a:ln>
                  <a:noFill/>
                </a:ln>
                <a:solidFill>
                  <a:srgbClr val="000000">
                    <a:tint val="75000"/>
                  </a:srgbClr>
                </a:solidFill>
                <a:effectLst/>
                <a:uLnTx/>
                <a:uFillTx/>
                <a:latin typeface="Segoe UI" panose="020B0502040204020203" pitchFamily="34" charset="0"/>
                <a:ea typeface="+mn-ea"/>
                <a:cs typeface="+mn-cs"/>
              </a:rPr>
              <a:t>Internal</a:t>
            </a:r>
          </a:p>
        </p:txBody>
      </p:sp>
      <p:sp>
        <p:nvSpPr>
          <p:cNvPr id="6" name="Text Placeholder 5">
            <a:extLst>
              <a:ext uri="{FF2B5EF4-FFF2-40B4-BE49-F238E27FC236}">
                <a16:creationId xmlns:a16="http://schemas.microsoft.com/office/drawing/2014/main" id="{DA9CC3AC-59B2-4342-A5EE-8DCE104A9654}"/>
              </a:ext>
            </a:extLst>
          </p:cNvPr>
          <p:cNvSpPr>
            <a:spLocks noGrp="1"/>
          </p:cNvSpPr>
          <p:nvPr>
            <p:ph type="body" sz="quarter" idx="33"/>
          </p:nvPr>
        </p:nvSpPr>
        <p:spPr/>
        <p:txBody>
          <a:bodyPr/>
          <a:lstStyle/>
          <a:p>
            <a:r>
              <a:rPr lang="en-IN" sz="2000" dirty="0"/>
              <a:t>GE Corporate/Global ALM –</a:t>
            </a:r>
          </a:p>
          <a:p>
            <a:r>
              <a:rPr lang="en-IN" sz="2000" dirty="0"/>
              <a:t> </a:t>
            </a:r>
            <a:br>
              <a:rPr lang="en-IN" sz="2000" dirty="0"/>
            </a:br>
            <a:r>
              <a:rPr lang="en-IN" sz="2000" dirty="0"/>
              <a:t>Monthly Business Review</a:t>
            </a:r>
          </a:p>
        </p:txBody>
      </p:sp>
    </p:spTree>
    <p:extLst>
      <p:ext uri="{BB962C8B-B14F-4D97-AF65-F5344CB8AC3E}">
        <p14:creationId xmlns:p14="http://schemas.microsoft.com/office/powerpoint/2010/main" val="2820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6EF7038C-ED31-442F-BE51-8C7D8926CD39}"/>
              </a:ext>
            </a:extLst>
          </p:cNvPr>
          <p:cNvSpPr>
            <a:spLocks noGrp="1"/>
          </p:cNvSpPr>
          <p:nvPr>
            <p:ph type="title"/>
          </p:nvPr>
        </p:nvSpPr>
        <p:spPr>
          <a:xfrm>
            <a:off x="3941685" y="0"/>
            <a:ext cx="4239988" cy="498779"/>
          </a:xfrm>
        </p:spPr>
        <p:txBody>
          <a:bodyPr>
            <a:normAutofit/>
          </a:bodyPr>
          <a:lstStyle/>
          <a:p>
            <a:pPr algn="ctr"/>
            <a:r>
              <a:rPr lang="en-US" dirty="0"/>
              <a:t>KPIs – Global ALM/Octane</a:t>
            </a:r>
          </a:p>
        </p:txBody>
      </p:sp>
      <p:sp>
        <p:nvSpPr>
          <p:cNvPr id="12" name="Text Placeholder 5">
            <a:extLst>
              <a:ext uri="{FF2B5EF4-FFF2-40B4-BE49-F238E27FC236}">
                <a16:creationId xmlns:a16="http://schemas.microsoft.com/office/drawing/2014/main" id="{46737319-ED14-4DC3-9DE6-71296C2FC08B}"/>
              </a:ext>
            </a:extLst>
          </p:cNvPr>
          <p:cNvSpPr txBox="1">
            <a:spLocks/>
          </p:cNvSpPr>
          <p:nvPr/>
        </p:nvSpPr>
        <p:spPr>
          <a:xfrm>
            <a:off x="2005839" y="270769"/>
            <a:ext cx="2202691" cy="630578"/>
          </a:xfrm>
          <a:prstGeom prst="rect">
            <a:avLst/>
          </a:prstGeom>
        </p:spPr>
        <p:txBody>
          <a:bodyPr vert="horz" lIns="0" tIns="0" rIns="0" bIns="0" rtlCol="0">
            <a:noAutofit/>
          </a:bodyPr>
          <a:lstStyle>
            <a:lvl1pPr marL="0" indent="0" algn="l" defTabSz="914400" rtl="0" eaLnBrk="1" latinLnBrk="0" hangingPunct="1">
              <a:lnSpc>
                <a:spcPts val="1600"/>
              </a:lnSpc>
              <a:spcBef>
                <a:spcPts val="1000"/>
              </a:spcBef>
              <a:buFont typeface="Arial" panose="020B0604020202020204" pitchFamily="34" charset="0"/>
              <a:buNone/>
              <a:defRPr sz="1400" b="1"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173038" indent="-168275" algn="l" defTabSz="914400" rtl="0" eaLnBrk="1" latinLnBrk="0" hangingPunct="1">
              <a:lnSpc>
                <a:spcPts val="1400"/>
              </a:lnSpc>
              <a:spcBef>
                <a:spcPts val="500"/>
              </a:spcBef>
              <a:buClr>
                <a:schemeClr val="accent1"/>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47663" indent="-174625" algn="l" defTabSz="914400" rtl="0" eaLnBrk="1" latinLnBrk="0" hangingPunct="1">
              <a:lnSpc>
                <a:spcPts val="1400"/>
              </a:lnSpc>
              <a:spcBef>
                <a:spcPts val="500"/>
              </a:spcBef>
              <a:buClr>
                <a:schemeClr val="accent1"/>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09588" indent="-161925" algn="l" defTabSz="914400" rtl="0" eaLnBrk="1" latinLnBrk="0" hangingPunct="1">
              <a:lnSpc>
                <a:spcPts val="1200"/>
              </a:lnSpc>
              <a:spcBef>
                <a:spcPts val="500"/>
              </a:spcBef>
              <a:buClr>
                <a:schemeClr val="accent1"/>
              </a:buClr>
              <a:buFont typeface="Arial" panose="020B0604020202020204"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Service Requests</a:t>
            </a:r>
          </a:p>
        </p:txBody>
      </p:sp>
      <p:sp>
        <p:nvSpPr>
          <p:cNvPr id="13" name="Text Placeholder 5">
            <a:extLst>
              <a:ext uri="{FF2B5EF4-FFF2-40B4-BE49-F238E27FC236}">
                <a16:creationId xmlns:a16="http://schemas.microsoft.com/office/drawing/2014/main" id="{D0E7E78A-C370-4FF5-A595-59ED4143FD04}"/>
              </a:ext>
            </a:extLst>
          </p:cNvPr>
          <p:cNvSpPr txBox="1">
            <a:spLocks/>
          </p:cNvSpPr>
          <p:nvPr/>
        </p:nvSpPr>
        <p:spPr>
          <a:xfrm>
            <a:off x="7917852" y="270769"/>
            <a:ext cx="2202692" cy="331790"/>
          </a:xfrm>
          <a:prstGeom prst="rect">
            <a:avLst/>
          </a:prstGeom>
        </p:spPr>
        <p:txBody>
          <a:bodyPr vert="horz" lIns="0" tIns="0" rIns="0" bIns="0" rtlCol="0">
            <a:noAutofit/>
          </a:bodyPr>
          <a:lstStyle>
            <a:lvl1pPr marL="0" indent="0" algn="l" defTabSz="914400" rtl="0" eaLnBrk="1" latinLnBrk="0" hangingPunct="1">
              <a:lnSpc>
                <a:spcPts val="1600"/>
              </a:lnSpc>
              <a:spcBef>
                <a:spcPts val="1000"/>
              </a:spcBef>
              <a:buFont typeface="Arial" panose="020B0604020202020204" pitchFamily="34" charset="0"/>
              <a:buNone/>
              <a:defRPr sz="1400" b="1"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173038" indent="-168275" algn="l" defTabSz="914400" rtl="0" eaLnBrk="1" latinLnBrk="0" hangingPunct="1">
              <a:lnSpc>
                <a:spcPts val="1400"/>
              </a:lnSpc>
              <a:spcBef>
                <a:spcPts val="500"/>
              </a:spcBef>
              <a:buClr>
                <a:schemeClr val="accent1"/>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347663" indent="-174625" algn="l" defTabSz="914400" rtl="0" eaLnBrk="1" latinLnBrk="0" hangingPunct="1">
              <a:lnSpc>
                <a:spcPts val="1400"/>
              </a:lnSpc>
              <a:spcBef>
                <a:spcPts val="500"/>
              </a:spcBef>
              <a:buClr>
                <a:schemeClr val="accent1"/>
              </a:buClr>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509588" indent="-161925" algn="l" defTabSz="914400" rtl="0" eaLnBrk="1" latinLnBrk="0" hangingPunct="1">
              <a:lnSpc>
                <a:spcPts val="1200"/>
              </a:lnSpc>
              <a:spcBef>
                <a:spcPts val="500"/>
              </a:spcBef>
              <a:buClr>
                <a:schemeClr val="accent1"/>
              </a:buClr>
              <a:buFont typeface="Arial" panose="020B0604020202020204" pitchFamily="34" charset="0"/>
              <a:buChar char="•"/>
              <a:defRPr sz="11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Resolution Times</a:t>
            </a:r>
          </a:p>
        </p:txBody>
      </p:sp>
      <p:sp>
        <p:nvSpPr>
          <p:cNvPr id="14" name="Rectangle 13">
            <a:extLst>
              <a:ext uri="{FF2B5EF4-FFF2-40B4-BE49-F238E27FC236}">
                <a16:creationId xmlns:a16="http://schemas.microsoft.com/office/drawing/2014/main" id="{36D1FCD8-7E19-475C-B856-B6F0D54079F2}"/>
              </a:ext>
            </a:extLst>
          </p:cNvPr>
          <p:cNvSpPr/>
          <p:nvPr/>
        </p:nvSpPr>
        <p:spPr>
          <a:xfrm>
            <a:off x="3806687" y="3497858"/>
            <a:ext cx="4780723" cy="307777"/>
          </a:xfrm>
          <a:prstGeom prst="rect">
            <a:avLst/>
          </a:prstGeom>
        </p:spPr>
        <p:txBody>
          <a:bodyPr wrap="square">
            <a:spAutoFit/>
          </a:bodyPr>
          <a:lstStyle/>
          <a:p>
            <a:pPr algn="ctr"/>
            <a:r>
              <a:rPr lang="en-US" sz="1400" b="1" dirty="0">
                <a:solidFill>
                  <a:schemeClr val="tx2"/>
                </a:solidFill>
                <a:latin typeface="Verdana" panose="020B0604030504040204" pitchFamily="34" charset="0"/>
                <a:ea typeface="Verdana" panose="020B0604030504040204" pitchFamily="34" charset="0"/>
              </a:rPr>
              <a:t>Last 3 Months Trend comparing previous year</a:t>
            </a:r>
          </a:p>
        </p:txBody>
      </p:sp>
      <p:graphicFrame>
        <p:nvGraphicFramePr>
          <p:cNvPr id="15" name="Chart 14">
            <a:extLst>
              <a:ext uri="{FF2B5EF4-FFF2-40B4-BE49-F238E27FC236}">
                <a16:creationId xmlns:a16="http://schemas.microsoft.com/office/drawing/2014/main" id="{86DEA17B-26D6-45A7-9837-75B705C0F16C}"/>
              </a:ext>
            </a:extLst>
          </p:cNvPr>
          <p:cNvGraphicFramePr>
            <a:graphicFrameLocks/>
          </p:cNvGraphicFramePr>
          <p:nvPr/>
        </p:nvGraphicFramePr>
        <p:xfrm>
          <a:off x="6144375" y="535205"/>
          <a:ext cx="5454589" cy="29262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FF976040-78D8-46CF-919A-D4A5E0735D7B}"/>
              </a:ext>
            </a:extLst>
          </p:cNvPr>
          <p:cNvGraphicFramePr>
            <a:graphicFrameLocks/>
          </p:cNvGraphicFramePr>
          <p:nvPr/>
        </p:nvGraphicFramePr>
        <p:xfrm>
          <a:off x="2524538" y="3805634"/>
          <a:ext cx="7146235" cy="2781597"/>
        </p:xfrm>
        <a:graphic>
          <a:graphicData uri="http://schemas.openxmlformats.org/drawingml/2006/chart">
            <c:chart xmlns:c="http://schemas.openxmlformats.org/drawingml/2006/chart" xmlns:r="http://schemas.openxmlformats.org/officeDocument/2006/relationships" r:id="rId4"/>
          </a:graphicData>
        </a:graphic>
      </p:graphicFrame>
      <p:pic>
        <p:nvPicPr>
          <p:cNvPr id="3" name="Picture 2">
            <a:extLst>
              <a:ext uri="{FF2B5EF4-FFF2-40B4-BE49-F238E27FC236}">
                <a16:creationId xmlns:a16="http://schemas.microsoft.com/office/drawing/2014/main" id="{24ED4F0D-091D-4D70-B9D0-937B0A9856A3}"/>
              </a:ext>
            </a:extLst>
          </p:cNvPr>
          <p:cNvPicPr>
            <a:picLocks noChangeAspect="1"/>
          </p:cNvPicPr>
          <p:nvPr/>
        </p:nvPicPr>
        <p:blipFill>
          <a:blip r:embed="rId5"/>
          <a:stretch>
            <a:fillRect/>
          </a:stretch>
        </p:blipFill>
        <p:spPr>
          <a:xfrm>
            <a:off x="593036" y="535205"/>
            <a:ext cx="5083115" cy="2962652"/>
          </a:xfrm>
          <a:prstGeom prst="rect">
            <a:avLst/>
          </a:prstGeom>
          <a:ln>
            <a:solidFill>
              <a:schemeClr val="accent1"/>
            </a:solidFill>
          </a:ln>
        </p:spPr>
      </p:pic>
    </p:spTree>
    <p:extLst>
      <p:ext uri="{BB962C8B-B14F-4D97-AF65-F5344CB8AC3E}">
        <p14:creationId xmlns:p14="http://schemas.microsoft.com/office/powerpoint/2010/main" val="2490846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763E8DF7-A0DA-4CF2-B804-E32054D26562}"/>
              </a:ext>
            </a:extLst>
          </p:cNvPr>
          <p:cNvSpPr>
            <a:spLocks noGrp="1"/>
          </p:cNvSpPr>
          <p:nvPr>
            <p:ph type="title"/>
          </p:nvPr>
        </p:nvSpPr>
        <p:spPr>
          <a:xfrm>
            <a:off x="3302758" y="0"/>
            <a:ext cx="6182436" cy="366811"/>
          </a:xfrm>
        </p:spPr>
        <p:txBody>
          <a:bodyPr>
            <a:noAutofit/>
          </a:bodyPr>
          <a:lstStyle/>
          <a:p>
            <a:pPr algn="ctr"/>
            <a:r>
              <a:rPr lang="en-US" sz="1800" b="1" dirty="0"/>
              <a:t>Request Categories/Resolution Time</a:t>
            </a:r>
          </a:p>
        </p:txBody>
      </p:sp>
      <p:graphicFrame>
        <p:nvGraphicFramePr>
          <p:cNvPr id="3" name="Table 2">
            <a:extLst>
              <a:ext uri="{FF2B5EF4-FFF2-40B4-BE49-F238E27FC236}">
                <a16:creationId xmlns:a16="http://schemas.microsoft.com/office/drawing/2014/main" id="{91205671-1EE6-4502-AC5C-AF2F47F029B5}"/>
              </a:ext>
            </a:extLst>
          </p:cNvPr>
          <p:cNvGraphicFramePr>
            <a:graphicFrameLocks noGrp="1"/>
          </p:cNvGraphicFramePr>
          <p:nvPr/>
        </p:nvGraphicFramePr>
        <p:xfrm>
          <a:off x="1047750" y="3344862"/>
          <a:ext cx="9946807" cy="3276600"/>
        </p:xfrm>
        <a:graphic>
          <a:graphicData uri="http://schemas.openxmlformats.org/drawingml/2006/table">
            <a:tbl>
              <a:tblPr/>
              <a:tblGrid>
                <a:gridCol w="765139">
                  <a:extLst>
                    <a:ext uri="{9D8B030D-6E8A-4147-A177-3AD203B41FA5}">
                      <a16:colId xmlns:a16="http://schemas.microsoft.com/office/drawing/2014/main" val="3334347321"/>
                    </a:ext>
                  </a:extLst>
                </a:gridCol>
                <a:gridCol w="765139">
                  <a:extLst>
                    <a:ext uri="{9D8B030D-6E8A-4147-A177-3AD203B41FA5}">
                      <a16:colId xmlns:a16="http://schemas.microsoft.com/office/drawing/2014/main" val="446491327"/>
                    </a:ext>
                  </a:extLst>
                </a:gridCol>
                <a:gridCol w="765139">
                  <a:extLst>
                    <a:ext uri="{9D8B030D-6E8A-4147-A177-3AD203B41FA5}">
                      <a16:colId xmlns:a16="http://schemas.microsoft.com/office/drawing/2014/main" val="2209528898"/>
                    </a:ext>
                  </a:extLst>
                </a:gridCol>
                <a:gridCol w="765139">
                  <a:extLst>
                    <a:ext uri="{9D8B030D-6E8A-4147-A177-3AD203B41FA5}">
                      <a16:colId xmlns:a16="http://schemas.microsoft.com/office/drawing/2014/main" val="3635350245"/>
                    </a:ext>
                  </a:extLst>
                </a:gridCol>
                <a:gridCol w="765139">
                  <a:extLst>
                    <a:ext uri="{9D8B030D-6E8A-4147-A177-3AD203B41FA5}">
                      <a16:colId xmlns:a16="http://schemas.microsoft.com/office/drawing/2014/main" val="4268757102"/>
                    </a:ext>
                  </a:extLst>
                </a:gridCol>
                <a:gridCol w="765139">
                  <a:extLst>
                    <a:ext uri="{9D8B030D-6E8A-4147-A177-3AD203B41FA5}">
                      <a16:colId xmlns:a16="http://schemas.microsoft.com/office/drawing/2014/main" val="2113621586"/>
                    </a:ext>
                  </a:extLst>
                </a:gridCol>
                <a:gridCol w="765139">
                  <a:extLst>
                    <a:ext uri="{9D8B030D-6E8A-4147-A177-3AD203B41FA5}">
                      <a16:colId xmlns:a16="http://schemas.microsoft.com/office/drawing/2014/main" val="3940681219"/>
                    </a:ext>
                  </a:extLst>
                </a:gridCol>
                <a:gridCol w="765139">
                  <a:extLst>
                    <a:ext uri="{9D8B030D-6E8A-4147-A177-3AD203B41FA5}">
                      <a16:colId xmlns:a16="http://schemas.microsoft.com/office/drawing/2014/main" val="1944614518"/>
                    </a:ext>
                  </a:extLst>
                </a:gridCol>
                <a:gridCol w="765139">
                  <a:extLst>
                    <a:ext uri="{9D8B030D-6E8A-4147-A177-3AD203B41FA5}">
                      <a16:colId xmlns:a16="http://schemas.microsoft.com/office/drawing/2014/main" val="816692809"/>
                    </a:ext>
                  </a:extLst>
                </a:gridCol>
                <a:gridCol w="765139">
                  <a:extLst>
                    <a:ext uri="{9D8B030D-6E8A-4147-A177-3AD203B41FA5}">
                      <a16:colId xmlns:a16="http://schemas.microsoft.com/office/drawing/2014/main" val="156626887"/>
                    </a:ext>
                  </a:extLst>
                </a:gridCol>
                <a:gridCol w="765139">
                  <a:extLst>
                    <a:ext uri="{9D8B030D-6E8A-4147-A177-3AD203B41FA5}">
                      <a16:colId xmlns:a16="http://schemas.microsoft.com/office/drawing/2014/main" val="1008345067"/>
                    </a:ext>
                  </a:extLst>
                </a:gridCol>
                <a:gridCol w="765139">
                  <a:extLst>
                    <a:ext uri="{9D8B030D-6E8A-4147-A177-3AD203B41FA5}">
                      <a16:colId xmlns:a16="http://schemas.microsoft.com/office/drawing/2014/main" val="220218110"/>
                    </a:ext>
                  </a:extLst>
                </a:gridCol>
                <a:gridCol w="765139">
                  <a:extLst>
                    <a:ext uri="{9D8B030D-6E8A-4147-A177-3AD203B41FA5}">
                      <a16:colId xmlns:a16="http://schemas.microsoft.com/office/drawing/2014/main" val="2722956332"/>
                    </a:ext>
                  </a:extLst>
                </a:gridCol>
              </a:tblGrid>
              <a:tr h="1082040">
                <a:tc>
                  <a:txBody>
                    <a:bodyPr/>
                    <a:lstStyle/>
                    <a:p>
                      <a:pPr algn="l" fontAlgn="b"/>
                      <a:r>
                        <a:rPr lang="en-US" sz="1100" b="0" i="0" u="none" strike="noStrike">
                          <a:solidFill>
                            <a:srgbClr val="000000"/>
                          </a:solidFill>
                          <a:effectLst/>
                          <a:latin typeface="Calibri" panose="020F0502020204030204" pitchFamily="34" charset="0"/>
                        </a:rPr>
                        <a:t> </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800" b="1" i="0" u="none" strike="noStrike">
                          <a:solidFill>
                            <a:srgbClr val="000000"/>
                          </a:solidFill>
                          <a:effectLst/>
                          <a:latin typeface="GE Inspira"/>
                        </a:rPr>
                        <a:t>Project Creation</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ctr" fontAlgn="b"/>
                      <a:r>
                        <a:rPr lang="en-US" sz="800" b="1" i="0" u="none" strike="noStrike">
                          <a:solidFill>
                            <a:srgbClr val="000000"/>
                          </a:solidFill>
                          <a:effectLst/>
                          <a:latin typeface="GE Inspira"/>
                        </a:rPr>
                        <a:t>Assign User</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800" b="1" i="0" u="none" strike="noStrike">
                          <a:solidFill>
                            <a:srgbClr val="000000"/>
                          </a:solidFill>
                          <a:effectLst/>
                          <a:latin typeface="GE Inspira"/>
                        </a:rPr>
                        <a:t>Delete User</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ctr" fontAlgn="b"/>
                      <a:r>
                        <a:rPr lang="en-US" sz="800" b="1" i="0" u="none" strike="noStrike">
                          <a:solidFill>
                            <a:srgbClr val="000000"/>
                          </a:solidFill>
                          <a:effectLst/>
                          <a:latin typeface="GE Inspira"/>
                        </a:rPr>
                        <a:t>Modify Access</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B7B7B"/>
                    </a:solidFill>
                  </a:tcPr>
                </a:tc>
                <a:tc>
                  <a:txBody>
                    <a:bodyPr/>
                    <a:lstStyle/>
                    <a:p>
                      <a:pPr algn="ctr" fontAlgn="b"/>
                      <a:r>
                        <a:rPr lang="en-US" sz="800" b="1" i="0" u="none" strike="noStrike">
                          <a:solidFill>
                            <a:srgbClr val="000000"/>
                          </a:solidFill>
                          <a:effectLst/>
                          <a:latin typeface="GE Inspira"/>
                        </a:rPr>
                        <a:t>Troubleshooting</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CCCC"/>
                    </a:solidFill>
                  </a:tcPr>
                </a:tc>
                <a:tc>
                  <a:txBody>
                    <a:bodyPr/>
                    <a:lstStyle/>
                    <a:p>
                      <a:pPr algn="ctr" fontAlgn="b"/>
                      <a:r>
                        <a:rPr lang="en-US" sz="800" b="1" i="0" u="none" strike="noStrike">
                          <a:solidFill>
                            <a:srgbClr val="000000"/>
                          </a:solidFill>
                          <a:effectLst/>
                          <a:latin typeface="GE Inspira"/>
                        </a:rPr>
                        <a:t>Special Requirement</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33"/>
                    </a:solidFill>
                  </a:tcPr>
                </a:tc>
                <a:tc>
                  <a:txBody>
                    <a:bodyPr/>
                    <a:lstStyle/>
                    <a:p>
                      <a:pPr algn="ctr" fontAlgn="b"/>
                      <a:r>
                        <a:rPr lang="en-US" sz="800" b="1" i="0" u="none" strike="noStrike">
                          <a:solidFill>
                            <a:srgbClr val="000000"/>
                          </a:solidFill>
                          <a:effectLst/>
                          <a:latin typeface="GE Inspira"/>
                        </a:rPr>
                        <a:t>Create User</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30A0"/>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800" b="1" i="0" u="none" strike="noStrike">
                          <a:solidFill>
                            <a:srgbClr val="000000"/>
                          </a:solidFill>
                          <a:effectLst/>
                          <a:latin typeface="GE Inspira"/>
                        </a:rPr>
                        <a:t>&lt; 2 hours</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800" b="1" i="0" u="none" strike="noStrike">
                          <a:solidFill>
                            <a:srgbClr val="000000"/>
                          </a:solidFill>
                          <a:effectLst/>
                          <a:latin typeface="GE Inspira"/>
                        </a:rPr>
                        <a:t>&lt; 8 hours</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800" b="1" i="0" u="none" strike="noStrike">
                          <a:solidFill>
                            <a:srgbClr val="000000"/>
                          </a:solidFill>
                          <a:effectLst/>
                          <a:latin typeface="GE Inspira"/>
                        </a:rPr>
                        <a:t>&lt; 24 hours</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ctr" fontAlgn="b"/>
                      <a:r>
                        <a:rPr lang="en-US" sz="800" b="1" i="0" u="none" strike="noStrike">
                          <a:solidFill>
                            <a:srgbClr val="000000"/>
                          </a:solidFill>
                          <a:effectLst/>
                          <a:latin typeface="GE Inspira"/>
                        </a:rPr>
                        <a:t>&gt; 24 hours</a:t>
                      </a:r>
                    </a:p>
                  </a:txBody>
                  <a:tcPr marL="7620" marR="7620" marT="762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28E08"/>
                    </a:solidFill>
                  </a:tcPr>
                </a:tc>
                <a:extLst>
                  <a:ext uri="{0D108BD9-81ED-4DB2-BD59-A6C34878D82A}">
                    <a16:rowId xmlns:a16="http://schemas.microsoft.com/office/drawing/2014/main" val="188949288"/>
                  </a:ext>
                </a:extLst>
              </a:tr>
              <a:tr h="182880">
                <a:tc>
                  <a:txBody>
                    <a:bodyPr/>
                    <a:lstStyle/>
                    <a:p>
                      <a:pPr algn="ctr" fontAlgn="b"/>
                      <a:r>
                        <a:rPr lang="en-US" sz="800" b="0" i="0" u="none" strike="noStrike" dirty="0">
                          <a:solidFill>
                            <a:srgbClr val="000000"/>
                          </a:solidFill>
                          <a:effectLst/>
                          <a:latin typeface="GE Inspira"/>
                        </a:rPr>
                        <a:t>Mar-21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Mar-21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60783561"/>
                  </a:ext>
                </a:extLst>
              </a:tr>
              <a:tr h="182880">
                <a:tc>
                  <a:txBody>
                    <a:bodyPr/>
                    <a:lstStyle/>
                    <a:p>
                      <a:pPr algn="ctr" fontAlgn="b"/>
                      <a:r>
                        <a:rPr lang="en-US" sz="800" b="0" i="0" u="none" strike="noStrike">
                          <a:solidFill>
                            <a:srgbClr val="000000"/>
                          </a:solidFill>
                          <a:effectLst/>
                          <a:latin typeface="GE Inspira"/>
                        </a:rPr>
                        <a:t>April-21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April-21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19868127"/>
                  </a:ext>
                </a:extLst>
              </a:tr>
              <a:tr h="182880">
                <a:tc>
                  <a:txBody>
                    <a:bodyPr/>
                    <a:lstStyle/>
                    <a:p>
                      <a:pPr algn="ctr" fontAlgn="b"/>
                      <a:r>
                        <a:rPr lang="en-US" sz="800" b="0" i="0" u="none" strike="noStrike">
                          <a:solidFill>
                            <a:srgbClr val="000000"/>
                          </a:solidFill>
                          <a:effectLst/>
                          <a:latin typeface="GE Inspira"/>
                        </a:rPr>
                        <a:t>May-21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May-21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50479077"/>
                  </a:ext>
                </a:extLst>
              </a:tr>
              <a:tr h="182880">
                <a:tc>
                  <a:txBody>
                    <a:bodyPr/>
                    <a:lstStyle/>
                    <a:p>
                      <a:pPr algn="ctr" fontAlgn="b"/>
                      <a:r>
                        <a:rPr lang="en-US" sz="800" b="0" i="0" u="none" strike="noStrike">
                          <a:solidFill>
                            <a:srgbClr val="000000"/>
                          </a:solidFill>
                          <a:effectLst/>
                          <a:latin typeface="GE Inspira"/>
                        </a:rPr>
                        <a:t>June-21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June-21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79431109"/>
                  </a:ext>
                </a:extLst>
              </a:tr>
              <a:tr h="182880">
                <a:tc>
                  <a:txBody>
                    <a:bodyPr/>
                    <a:lstStyle/>
                    <a:p>
                      <a:pPr algn="ctr" fontAlgn="b"/>
                      <a:r>
                        <a:rPr lang="en-US" sz="800" b="0" i="0" u="none" strike="noStrike">
                          <a:solidFill>
                            <a:srgbClr val="000000"/>
                          </a:solidFill>
                          <a:effectLst/>
                          <a:latin typeface="GE Inspira"/>
                        </a:rPr>
                        <a:t>July-21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July-21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39904"/>
                  </a:ext>
                </a:extLst>
              </a:tr>
              <a:tr h="182880">
                <a:tc>
                  <a:txBody>
                    <a:bodyPr/>
                    <a:lstStyle/>
                    <a:p>
                      <a:pPr algn="ctr" fontAlgn="b"/>
                      <a:r>
                        <a:rPr lang="en-US" sz="800" b="0" i="0" u="none" strike="noStrike">
                          <a:solidFill>
                            <a:srgbClr val="000000"/>
                          </a:solidFill>
                          <a:effectLst/>
                          <a:latin typeface="GE Inspira"/>
                        </a:rPr>
                        <a:t>Aug-21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Aug-21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5565020"/>
                  </a:ext>
                </a:extLst>
              </a:tr>
              <a:tr h="182880">
                <a:tc>
                  <a:txBody>
                    <a:bodyPr/>
                    <a:lstStyle/>
                    <a:p>
                      <a:pPr algn="ctr" fontAlgn="b"/>
                      <a:r>
                        <a:rPr lang="en-US" sz="800" b="0" i="0" u="none" strike="noStrike">
                          <a:solidFill>
                            <a:srgbClr val="000000"/>
                          </a:solidFill>
                          <a:effectLst/>
                          <a:latin typeface="GE Inspira"/>
                        </a:rPr>
                        <a:t>Sep-21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Sep-21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418611"/>
                  </a:ext>
                </a:extLst>
              </a:tr>
              <a:tr h="182880">
                <a:tc>
                  <a:txBody>
                    <a:bodyPr/>
                    <a:lstStyle/>
                    <a:p>
                      <a:pPr algn="ctr" fontAlgn="b"/>
                      <a:r>
                        <a:rPr lang="en-US" sz="800" b="0" i="0" u="none" strike="noStrike">
                          <a:solidFill>
                            <a:srgbClr val="000000"/>
                          </a:solidFill>
                          <a:effectLst/>
                          <a:latin typeface="GE Inspira"/>
                        </a:rPr>
                        <a:t>Oct-21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Oct-21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43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1654397"/>
                  </a:ext>
                </a:extLst>
              </a:tr>
              <a:tr h="182880">
                <a:tc>
                  <a:txBody>
                    <a:bodyPr/>
                    <a:lstStyle/>
                    <a:p>
                      <a:pPr algn="ctr" fontAlgn="b"/>
                      <a:r>
                        <a:rPr lang="en-US" sz="800" b="0" i="0" u="none" strike="noStrike">
                          <a:solidFill>
                            <a:srgbClr val="000000"/>
                          </a:solidFill>
                          <a:effectLst/>
                          <a:latin typeface="GE Inspira"/>
                        </a:rPr>
                        <a:t>Nov-21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Nov-21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801715"/>
                  </a:ext>
                </a:extLst>
              </a:tr>
              <a:tr h="182880">
                <a:tc>
                  <a:txBody>
                    <a:bodyPr/>
                    <a:lstStyle/>
                    <a:p>
                      <a:pPr algn="ctr" fontAlgn="b"/>
                      <a:r>
                        <a:rPr lang="en-US" sz="800" b="0" i="0" u="none" strike="noStrike">
                          <a:solidFill>
                            <a:srgbClr val="000000"/>
                          </a:solidFill>
                          <a:effectLst/>
                          <a:latin typeface="GE Inspira"/>
                        </a:rPr>
                        <a:t>Dec-21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Dec-21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4978569"/>
                  </a:ext>
                </a:extLst>
              </a:tr>
              <a:tr h="182880">
                <a:tc>
                  <a:txBody>
                    <a:bodyPr/>
                    <a:lstStyle/>
                    <a:p>
                      <a:pPr algn="ctr" fontAlgn="b"/>
                      <a:r>
                        <a:rPr lang="en-US" sz="800" b="0" i="0" u="none" strike="noStrike">
                          <a:solidFill>
                            <a:srgbClr val="000000"/>
                          </a:solidFill>
                          <a:effectLst/>
                          <a:latin typeface="GE Inspira"/>
                        </a:rPr>
                        <a:t>Jan-22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30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Jan-22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8076147"/>
                  </a:ext>
                </a:extLst>
              </a:tr>
              <a:tr h="182880">
                <a:tc>
                  <a:txBody>
                    <a:bodyPr/>
                    <a:lstStyle/>
                    <a:p>
                      <a:pPr algn="ctr" fontAlgn="b"/>
                      <a:r>
                        <a:rPr lang="en-US" sz="800" b="0" i="0" u="none" strike="noStrike">
                          <a:solidFill>
                            <a:srgbClr val="000000"/>
                          </a:solidFill>
                          <a:effectLst/>
                          <a:latin typeface="GE Inspira"/>
                        </a:rPr>
                        <a:t>Feb-22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GE Inspira"/>
                        </a:rPr>
                        <a:t>Feb-22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a:txBody>
                    <a:bodyPr/>
                    <a:lstStyle/>
                    <a:p>
                      <a:pPr algn="ctr" fontAlgn="b"/>
                      <a:r>
                        <a:rPr lang="en-US" sz="700" b="0" i="0" u="none" strike="noStrike">
                          <a:solidFill>
                            <a:srgbClr val="000000"/>
                          </a:solidFill>
                          <a:effectLst/>
                          <a:latin typeface="GE Inspira"/>
                        </a:rPr>
                        <a:t>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a:solidFill>
                            <a:srgbClr val="000000"/>
                          </a:solidFill>
                          <a:effectLst/>
                          <a:latin typeface="GE Inspira"/>
                        </a:rPr>
                        <a:t>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700" b="0" i="0" u="none" strike="noStrike" dirty="0">
                          <a:solidFill>
                            <a:srgbClr val="000000"/>
                          </a:solidFill>
                          <a:effectLst/>
                          <a:latin typeface="GE Inspira"/>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00770085"/>
                  </a:ext>
                </a:extLst>
              </a:tr>
            </a:tbl>
          </a:graphicData>
        </a:graphic>
      </p:graphicFrame>
      <p:graphicFrame>
        <p:nvGraphicFramePr>
          <p:cNvPr id="6" name="Chart 5">
            <a:extLst>
              <a:ext uri="{FF2B5EF4-FFF2-40B4-BE49-F238E27FC236}">
                <a16:creationId xmlns:a16="http://schemas.microsoft.com/office/drawing/2014/main" id="{A2A986A6-43FE-44CD-9D4B-1C917DB56C3C}"/>
              </a:ext>
            </a:extLst>
          </p:cNvPr>
          <p:cNvGraphicFramePr>
            <a:graphicFrameLocks/>
          </p:cNvGraphicFramePr>
          <p:nvPr/>
        </p:nvGraphicFramePr>
        <p:xfrm>
          <a:off x="981075" y="366811"/>
          <a:ext cx="10007973" cy="29097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1579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7E4A23D8-CB38-419F-9A75-441C0641DBDC}"/>
              </a:ext>
            </a:extLst>
          </p:cNvPr>
          <p:cNvSpPr>
            <a:spLocks noGrp="1"/>
          </p:cNvSpPr>
          <p:nvPr>
            <p:ph type="title"/>
          </p:nvPr>
        </p:nvSpPr>
        <p:spPr>
          <a:xfrm>
            <a:off x="1910687" y="219282"/>
            <a:ext cx="8516203" cy="456579"/>
          </a:xfrm>
        </p:spPr>
        <p:txBody>
          <a:bodyPr>
            <a:normAutofit/>
          </a:bodyPr>
          <a:lstStyle/>
          <a:p>
            <a:pPr algn="ctr"/>
            <a:r>
              <a:rPr lang="en-US" dirty="0"/>
              <a:t>Users Count on November Month – By Domain &amp; Project</a:t>
            </a:r>
          </a:p>
        </p:txBody>
      </p:sp>
      <p:graphicFrame>
        <p:nvGraphicFramePr>
          <p:cNvPr id="3" name="Table 2">
            <a:extLst>
              <a:ext uri="{FF2B5EF4-FFF2-40B4-BE49-F238E27FC236}">
                <a16:creationId xmlns:a16="http://schemas.microsoft.com/office/drawing/2014/main" id="{D61B06DD-4069-4562-A1E1-AC33897B17A8}"/>
              </a:ext>
            </a:extLst>
          </p:cNvPr>
          <p:cNvGraphicFramePr>
            <a:graphicFrameLocks noGrp="1"/>
          </p:cNvGraphicFramePr>
          <p:nvPr/>
        </p:nvGraphicFramePr>
        <p:xfrm>
          <a:off x="7201090" y="785607"/>
          <a:ext cx="3225800" cy="2202180"/>
        </p:xfrm>
        <a:graphic>
          <a:graphicData uri="http://schemas.openxmlformats.org/drawingml/2006/table">
            <a:tbl>
              <a:tblPr/>
              <a:tblGrid>
                <a:gridCol w="939800">
                  <a:extLst>
                    <a:ext uri="{9D8B030D-6E8A-4147-A177-3AD203B41FA5}">
                      <a16:colId xmlns:a16="http://schemas.microsoft.com/office/drawing/2014/main" val="3665484018"/>
                    </a:ext>
                  </a:extLst>
                </a:gridCol>
                <a:gridCol w="1587500">
                  <a:extLst>
                    <a:ext uri="{9D8B030D-6E8A-4147-A177-3AD203B41FA5}">
                      <a16:colId xmlns:a16="http://schemas.microsoft.com/office/drawing/2014/main" val="4034498517"/>
                    </a:ext>
                  </a:extLst>
                </a:gridCol>
                <a:gridCol w="698500">
                  <a:extLst>
                    <a:ext uri="{9D8B030D-6E8A-4147-A177-3AD203B41FA5}">
                      <a16:colId xmlns:a16="http://schemas.microsoft.com/office/drawing/2014/main" val="3399615197"/>
                    </a:ext>
                  </a:extLst>
                </a:gridCol>
              </a:tblGrid>
              <a:tr h="228600">
                <a:tc>
                  <a:txBody>
                    <a:bodyPr/>
                    <a:lstStyle/>
                    <a:p>
                      <a:pPr algn="l" fontAlgn="ctr"/>
                      <a:r>
                        <a:rPr lang="en-US" sz="1200" b="1" i="0" u="none" strike="noStrike">
                          <a:solidFill>
                            <a:srgbClr val="FFFFFF"/>
                          </a:solidFill>
                          <a:effectLst/>
                          <a:latin typeface="Calibri" panose="020F0502020204030204" pitchFamily="34" charset="0"/>
                        </a:rPr>
                        <a:t>Application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Domain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No of Users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3405007166"/>
                  </a:ext>
                </a:extLst>
              </a:tr>
              <a:tr h="228600">
                <a:tc>
                  <a:txBody>
                    <a:bodyPr/>
                    <a:lstStyle/>
                    <a:p>
                      <a:pPr algn="l" fontAlgn="t"/>
                      <a:r>
                        <a:rPr lang="en-US" sz="1200" b="0" i="0" u="none" strike="noStrike">
                          <a:solidFill>
                            <a:srgbClr val="000000"/>
                          </a:solidFill>
                          <a:effectLst/>
                          <a:latin typeface="Calibri" panose="020F0502020204030204" pitchFamily="34" charset="0"/>
                        </a:rPr>
                        <a:t>Global ALM</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POWERANDWATER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76</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0070694"/>
                  </a:ext>
                </a:extLst>
              </a:tr>
              <a:tr h="228600">
                <a:tc>
                  <a:txBody>
                    <a:bodyPr/>
                    <a:lstStyle/>
                    <a:p>
                      <a:pPr algn="l" fontAlgn="t"/>
                      <a:r>
                        <a:rPr lang="en-US" sz="1200" b="0" i="0" u="none" strike="noStrike">
                          <a:solidFill>
                            <a:srgbClr val="000000"/>
                          </a:solidFill>
                          <a:effectLst/>
                          <a:latin typeface="Calibri" panose="020F0502020204030204" pitchFamily="34" charset="0"/>
                        </a:rPr>
                        <a:t>Global ALM</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Energy</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32</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19312"/>
                  </a:ext>
                </a:extLst>
              </a:tr>
              <a:tr h="228600">
                <a:tc>
                  <a:txBody>
                    <a:bodyPr/>
                    <a:lstStyle/>
                    <a:p>
                      <a:pPr algn="l" fontAlgn="t"/>
                      <a:r>
                        <a:rPr lang="en-US" sz="1200" b="0" i="0" u="none" strike="noStrike">
                          <a:solidFill>
                            <a:srgbClr val="000000"/>
                          </a:solidFill>
                          <a:effectLst/>
                          <a:latin typeface="Calibri" panose="020F0502020204030204" pitchFamily="34" charset="0"/>
                        </a:rPr>
                        <a:t>Global ALM</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RENEWABLES</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11</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9719474"/>
                  </a:ext>
                </a:extLst>
              </a:tr>
              <a:tr h="228600">
                <a:tc>
                  <a:txBody>
                    <a:bodyPr/>
                    <a:lstStyle/>
                    <a:p>
                      <a:pPr algn="l" fontAlgn="t"/>
                      <a:r>
                        <a:rPr lang="en-US" sz="1200" b="0" i="0" u="none" strike="noStrike">
                          <a:solidFill>
                            <a:srgbClr val="000000"/>
                          </a:solidFill>
                          <a:effectLst/>
                          <a:latin typeface="Calibri" panose="020F0502020204030204" pitchFamily="34" charset="0"/>
                        </a:rPr>
                        <a:t>Global ALM</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16</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287145"/>
                  </a:ext>
                </a:extLst>
              </a:tr>
              <a:tr h="228600">
                <a:tc>
                  <a:txBody>
                    <a:bodyPr/>
                    <a:lstStyle/>
                    <a:p>
                      <a:pPr algn="l" fontAlgn="t"/>
                      <a:r>
                        <a:rPr lang="en-US" sz="1200" b="0" i="0" u="none" strike="noStrike">
                          <a:solidFill>
                            <a:srgbClr val="000000"/>
                          </a:solidFill>
                          <a:effectLst/>
                          <a:latin typeface="Calibri" panose="020F0502020204030204" pitchFamily="34" charset="0"/>
                        </a:rPr>
                        <a:t>ALM Octane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47</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6037052"/>
                  </a:ext>
                </a:extLst>
              </a:tr>
              <a:tr h="228600">
                <a:tc>
                  <a:txBody>
                    <a:bodyPr/>
                    <a:lstStyle/>
                    <a:p>
                      <a:pPr algn="l" fontAlgn="t"/>
                      <a:r>
                        <a:rPr lang="en-US" sz="1200" b="0" i="0" u="none" strike="noStrike">
                          <a:solidFill>
                            <a:srgbClr val="000000"/>
                          </a:solidFill>
                          <a:effectLst/>
                          <a:latin typeface="Calibri" panose="020F0502020204030204" pitchFamily="34" charset="0"/>
                        </a:rPr>
                        <a:t>ALM Octane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RENEWABLES</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35</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2207358"/>
                  </a:ext>
                </a:extLst>
              </a:tr>
              <a:tr h="228600">
                <a:tc>
                  <a:txBody>
                    <a:bodyPr/>
                    <a:lstStyle/>
                    <a:p>
                      <a:pPr algn="l" fontAlgn="t"/>
                      <a:r>
                        <a:rPr lang="en-US" sz="1200" b="0" i="0" u="none" strike="noStrike">
                          <a:solidFill>
                            <a:srgbClr val="000000"/>
                          </a:solidFill>
                          <a:effectLst/>
                          <a:latin typeface="Calibri" panose="020F0502020204030204" pitchFamily="34" charset="0"/>
                        </a:rPr>
                        <a:t>ALM Octane</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GE_Aviation</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038535"/>
                  </a:ext>
                </a:extLst>
              </a:tr>
              <a:tr h="228600">
                <a:tc>
                  <a:txBody>
                    <a:bodyPr/>
                    <a:lstStyle/>
                    <a:p>
                      <a:pPr algn="l" fontAlgn="t"/>
                      <a:r>
                        <a:rPr lang="en-US" sz="1200" b="0" i="0" u="none" strike="noStrike">
                          <a:solidFill>
                            <a:srgbClr val="000000"/>
                          </a:solidFill>
                          <a:effectLst/>
                          <a:latin typeface="Calibri" panose="020F0502020204030204" pitchFamily="34" charset="0"/>
                        </a:rPr>
                        <a:t> </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Grand Total</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dirty="0">
                          <a:solidFill>
                            <a:srgbClr val="000000"/>
                          </a:solidFill>
                          <a:effectLst/>
                          <a:latin typeface="Calibri" panose="020F0502020204030204" pitchFamily="34" charset="0"/>
                        </a:rPr>
                        <a:t>218</a:t>
                      </a:r>
                    </a:p>
                  </a:txBody>
                  <a:tcPr marL="7620" marR="7620" marT="762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6712651"/>
                  </a:ext>
                </a:extLst>
              </a:tr>
            </a:tbl>
          </a:graphicData>
        </a:graphic>
      </p:graphicFrame>
      <p:graphicFrame>
        <p:nvGraphicFramePr>
          <p:cNvPr id="4" name="Table 3">
            <a:extLst>
              <a:ext uri="{FF2B5EF4-FFF2-40B4-BE49-F238E27FC236}">
                <a16:creationId xmlns:a16="http://schemas.microsoft.com/office/drawing/2014/main" id="{238940E9-0DC2-4FE1-A265-0A36B995764D}"/>
              </a:ext>
            </a:extLst>
          </p:cNvPr>
          <p:cNvGraphicFramePr>
            <a:graphicFrameLocks noGrp="1"/>
          </p:cNvGraphicFramePr>
          <p:nvPr/>
        </p:nvGraphicFramePr>
        <p:xfrm>
          <a:off x="7010400" y="3429000"/>
          <a:ext cx="4114800" cy="2659380"/>
        </p:xfrm>
        <a:graphic>
          <a:graphicData uri="http://schemas.openxmlformats.org/drawingml/2006/table">
            <a:tbl>
              <a:tblPr/>
              <a:tblGrid>
                <a:gridCol w="756611">
                  <a:extLst>
                    <a:ext uri="{9D8B030D-6E8A-4147-A177-3AD203B41FA5}">
                      <a16:colId xmlns:a16="http://schemas.microsoft.com/office/drawing/2014/main" val="556200956"/>
                    </a:ext>
                  </a:extLst>
                </a:gridCol>
                <a:gridCol w="759521">
                  <a:extLst>
                    <a:ext uri="{9D8B030D-6E8A-4147-A177-3AD203B41FA5}">
                      <a16:colId xmlns:a16="http://schemas.microsoft.com/office/drawing/2014/main" val="3670483121"/>
                    </a:ext>
                  </a:extLst>
                </a:gridCol>
                <a:gridCol w="881743">
                  <a:extLst>
                    <a:ext uri="{9D8B030D-6E8A-4147-A177-3AD203B41FA5}">
                      <a16:colId xmlns:a16="http://schemas.microsoft.com/office/drawing/2014/main" val="1244038661"/>
                    </a:ext>
                  </a:extLst>
                </a:gridCol>
                <a:gridCol w="785711">
                  <a:extLst>
                    <a:ext uri="{9D8B030D-6E8A-4147-A177-3AD203B41FA5}">
                      <a16:colId xmlns:a16="http://schemas.microsoft.com/office/drawing/2014/main" val="2106604964"/>
                    </a:ext>
                  </a:extLst>
                </a:gridCol>
                <a:gridCol w="931214">
                  <a:extLst>
                    <a:ext uri="{9D8B030D-6E8A-4147-A177-3AD203B41FA5}">
                      <a16:colId xmlns:a16="http://schemas.microsoft.com/office/drawing/2014/main" val="1180121235"/>
                    </a:ext>
                  </a:extLst>
                </a:gridCol>
              </a:tblGrid>
              <a:tr h="228600">
                <a:tc rowSpan="2">
                  <a:txBody>
                    <a:bodyPr/>
                    <a:lstStyle/>
                    <a:p>
                      <a:pPr algn="ctr" fontAlgn="ctr"/>
                      <a:r>
                        <a:rPr lang="en-US" sz="1200" b="1" i="0" u="none" strike="noStrike">
                          <a:solidFill>
                            <a:srgbClr val="FFFFFF"/>
                          </a:solidFill>
                          <a:effectLst/>
                          <a:latin typeface="Calibri" panose="020F0502020204030204" pitchFamily="34" charset="0"/>
                        </a:rPr>
                        <a:t>Month</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gridSpan="3">
                  <a:txBody>
                    <a:bodyPr/>
                    <a:lstStyle/>
                    <a:p>
                      <a:pPr algn="ctr" fontAlgn="ctr"/>
                      <a:r>
                        <a:rPr lang="en-US" sz="1200" b="1" i="0" u="none" strike="noStrike">
                          <a:solidFill>
                            <a:srgbClr val="FFFFFF"/>
                          </a:solidFill>
                          <a:effectLst/>
                          <a:latin typeface="Calibri" panose="020F0502020204030204" pitchFamily="34" charset="0"/>
                        </a:rPr>
                        <a:t>Application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hMerge="1">
                  <a:txBody>
                    <a:bodyPr/>
                    <a:lstStyle/>
                    <a:p>
                      <a:endParaRPr lang="en-US"/>
                    </a:p>
                  </a:txBody>
                  <a:tcPr/>
                </a:tc>
                <a:tc hMerge="1">
                  <a:txBody>
                    <a:bodyPr/>
                    <a:lstStyle/>
                    <a:p>
                      <a:endParaRPr lang="en-US"/>
                    </a:p>
                  </a:txBody>
                  <a:tcPr/>
                </a:tc>
                <a:tc rowSpan="2">
                  <a:txBody>
                    <a:bodyPr/>
                    <a:lstStyle/>
                    <a:p>
                      <a:pPr algn="ctr" fontAlgn="ctr"/>
                      <a:r>
                        <a:rPr lang="en-US" sz="1200" b="1" i="0" u="none" strike="noStrike">
                          <a:solidFill>
                            <a:srgbClr val="FFFFFF"/>
                          </a:solidFill>
                          <a:effectLst/>
                          <a:latin typeface="Calibri" panose="020F0502020204030204" pitchFamily="34" charset="0"/>
                        </a:rPr>
                        <a:t>No of Users</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3489313636"/>
                  </a:ext>
                </a:extLst>
              </a:tr>
              <a:tr h="228600">
                <a:tc vMerge="1">
                  <a:txBody>
                    <a:bodyPr/>
                    <a:lstStyle/>
                    <a:p>
                      <a:endParaRPr lang="en-US"/>
                    </a:p>
                  </a:txBody>
                  <a:tcPr/>
                </a:tc>
                <a:tc>
                  <a:txBody>
                    <a:bodyPr/>
                    <a:lstStyle/>
                    <a:p>
                      <a:pPr algn="l" fontAlgn="ctr"/>
                      <a:r>
                        <a:rPr lang="en-US" sz="1200" b="1" i="0" u="none" strike="noStrike">
                          <a:solidFill>
                            <a:srgbClr val="FFFFFF"/>
                          </a:solidFill>
                          <a:effectLst/>
                          <a:latin typeface="Calibri" panose="020F0502020204030204" pitchFamily="34" charset="0"/>
                        </a:rPr>
                        <a:t>Global ALM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EC Global ALM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ALM Octane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vMerge="1">
                  <a:txBody>
                    <a:bodyPr/>
                    <a:lstStyle/>
                    <a:p>
                      <a:endParaRPr lang="en-US"/>
                    </a:p>
                  </a:txBody>
                  <a:tcPr/>
                </a:tc>
                <a:extLst>
                  <a:ext uri="{0D108BD9-81ED-4DB2-BD59-A6C34878D82A}">
                    <a16:rowId xmlns:a16="http://schemas.microsoft.com/office/drawing/2014/main" val="3116826132"/>
                  </a:ext>
                </a:extLst>
              </a:tr>
              <a:tr h="228600">
                <a:tc>
                  <a:txBody>
                    <a:bodyPr/>
                    <a:lstStyle/>
                    <a:p>
                      <a:pPr algn="l" fontAlgn="ctr"/>
                      <a:r>
                        <a:rPr lang="en-US" sz="1200" b="0" i="0" u="none" strike="noStrike">
                          <a:solidFill>
                            <a:srgbClr val="000000"/>
                          </a:solidFill>
                          <a:effectLst/>
                          <a:latin typeface="Calibri" panose="020F0502020204030204" pitchFamily="34" charset="0"/>
                        </a:rPr>
                        <a:t>Jun-21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237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668025"/>
                  </a:ext>
                </a:extLst>
              </a:tr>
              <a:tr h="228600">
                <a:tc>
                  <a:txBody>
                    <a:bodyPr/>
                    <a:lstStyle/>
                    <a:p>
                      <a:pPr algn="l" fontAlgn="ctr"/>
                      <a:r>
                        <a:rPr lang="en-US" sz="1200" b="0" i="0" u="none" strike="noStrike">
                          <a:solidFill>
                            <a:srgbClr val="000000"/>
                          </a:solidFill>
                          <a:effectLst/>
                          <a:latin typeface="Calibri" panose="020F0502020204030204" pitchFamily="34" charset="0"/>
                        </a:rPr>
                        <a:t>Jul-21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3987647"/>
                  </a:ext>
                </a:extLst>
              </a:tr>
              <a:tr h="228600">
                <a:tc>
                  <a:txBody>
                    <a:bodyPr/>
                    <a:lstStyle/>
                    <a:p>
                      <a:pPr algn="l" fontAlgn="ctr"/>
                      <a:r>
                        <a:rPr lang="en-US" sz="1200" b="0" i="0" u="none" strike="noStrike">
                          <a:solidFill>
                            <a:srgbClr val="000000"/>
                          </a:solidFill>
                          <a:effectLst/>
                          <a:latin typeface="Calibri" panose="020F0502020204030204" pitchFamily="34" charset="0"/>
                        </a:rPr>
                        <a:t>Aug-21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607750"/>
                  </a:ext>
                </a:extLst>
              </a:tr>
              <a:tr h="228600">
                <a:tc>
                  <a:txBody>
                    <a:bodyPr/>
                    <a:lstStyle/>
                    <a:p>
                      <a:pPr algn="l" fontAlgn="ctr"/>
                      <a:r>
                        <a:rPr lang="en-US" sz="1200" b="0" i="0" u="none" strike="noStrike">
                          <a:solidFill>
                            <a:srgbClr val="000000"/>
                          </a:solidFill>
                          <a:effectLst/>
                          <a:latin typeface="Calibri" panose="020F0502020204030204" pitchFamily="34" charset="0"/>
                        </a:rPr>
                        <a:t>Sep-21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775806"/>
                  </a:ext>
                </a:extLst>
              </a:tr>
              <a:tr h="228600">
                <a:tc>
                  <a:txBody>
                    <a:bodyPr/>
                    <a:lstStyle/>
                    <a:p>
                      <a:pPr algn="l" fontAlgn="ctr"/>
                      <a:r>
                        <a:rPr lang="en-US" sz="1200" b="0" i="0" u="none" strike="noStrike">
                          <a:solidFill>
                            <a:srgbClr val="000000"/>
                          </a:solidFill>
                          <a:effectLst/>
                          <a:latin typeface="Calibri" panose="020F0502020204030204" pitchFamily="34" charset="0"/>
                        </a:rPr>
                        <a:t>Oct-21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9281578"/>
                  </a:ext>
                </a:extLst>
              </a:tr>
              <a:tr h="228600">
                <a:tc>
                  <a:txBody>
                    <a:bodyPr/>
                    <a:lstStyle/>
                    <a:p>
                      <a:pPr algn="l" fontAlgn="ctr"/>
                      <a:r>
                        <a:rPr lang="en-US" sz="1200" b="0" i="0" u="none" strike="noStrike">
                          <a:solidFill>
                            <a:srgbClr val="000000"/>
                          </a:solidFill>
                          <a:effectLst/>
                          <a:latin typeface="Calibri" panose="020F0502020204030204" pitchFamily="34" charset="0"/>
                        </a:rPr>
                        <a:t>Nov-21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96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402010"/>
                  </a:ext>
                </a:extLst>
              </a:tr>
              <a:tr h="228600">
                <a:tc>
                  <a:txBody>
                    <a:bodyPr/>
                    <a:lstStyle/>
                    <a:p>
                      <a:pPr algn="l" fontAlgn="ctr"/>
                      <a:r>
                        <a:rPr lang="en-US" sz="1200" b="0" i="0" u="none" strike="noStrike">
                          <a:solidFill>
                            <a:srgbClr val="000000"/>
                          </a:solidFill>
                          <a:effectLst/>
                          <a:latin typeface="Calibri" panose="020F0502020204030204" pitchFamily="34" charset="0"/>
                        </a:rPr>
                        <a:t>Dec-21</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3846208"/>
                  </a:ext>
                </a:extLst>
              </a:tr>
              <a:tr h="228600">
                <a:tc>
                  <a:txBody>
                    <a:bodyPr/>
                    <a:lstStyle/>
                    <a:p>
                      <a:pPr algn="l" fontAlgn="ctr"/>
                      <a:r>
                        <a:rPr lang="en-US" sz="1200" b="0" i="0" u="none" strike="noStrike">
                          <a:solidFill>
                            <a:srgbClr val="000000"/>
                          </a:solidFill>
                          <a:effectLst/>
                          <a:latin typeface="Calibri" panose="020F0502020204030204" pitchFamily="34" charset="0"/>
                        </a:rPr>
                        <a:t>Jan-22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760271"/>
                  </a:ext>
                </a:extLst>
              </a:tr>
              <a:tr h="228600">
                <a:tc>
                  <a:txBody>
                    <a:bodyPr/>
                    <a:lstStyle/>
                    <a:p>
                      <a:pPr algn="l" fontAlgn="ctr"/>
                      <a:r>
                        <a:rPr lang="en-US" sz="1200" b="0" i="0" u="none" strike="noStrike">
                          <a:solidFill>
                            <a:srgbClr val="000000"/>
                          </a:solidFill>
                          <a:effectLst/>
                          <a:latin typeface="Calibri" panose="020F0502020204030204" pitchFamily="34" charset="0"/>
                        </a:rPr>
                        <a:t>Feb-22</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135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panose="020F0502020204030204" pitchFamily="34" charset="0"/>
                        </a:rPr>
                        <a:t>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panose="020F0502020204030204" pitchFamily="34" charset="0"/>
                        </a:rPr>
                        <a:t>218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9149539"/>
                  </a:ext>
                </a:extLst>
              </a:tr>
            </a:tbl>
          </a:graphicData>
        </a:graphic>
      </p:graphicFrame>
      <p:graphicFrame>
        <p:nvGraphicFramePr>
          <p:cNvPr id="5" name="Table 4">
            <a:extLst>
              <a:ext uri="{FF2B5EF4-FFF2-40B4-BE49-F238E27FC236}">
                <a16:creationId xmlns:a16="http://schemas.microsoft.com/office/drawing/2014/main" id="{7A3819E6-CE8E-4E37-8F90-4FD71FA6833A}"/>
              </a:ext>
            </a:extLst>
          </p:cNvPr>
          <p:cNvGraphicFramePr>
            <a:graphicFrameLocks noGrp="1"/>
          </p:cNvGraphicFramePr>
          <p:nvPr/>
        </p:nvGraphicFramePr>
        <p:xfrm>
          <a:off x="800701" y="953598"/>
          <a:ext cx="5295300" cy="4735413"/>
        </p:xfrm>
        <a:graphic>
          <a:graphicData uri="http://schemas.openxmlformats.org/drawingml/2006/table">
            <a:tbl>
              <a:tblPr/>
              <a:tblGrid>
                <a:gridCol w="1026513">
                  <a:extLst>
                    <a:ext uri="{9D8B030D-6E8A-4147-A177-3AD203B41FA5}">
                      <a16:colId xmlns:a16="http://schemas.microsoft.com/office/drawing/2014/main" val="453251264"/>
                    </a:ext>
                  </a:extLst>
                </a:gridCol>
                <a:gridCol w="1589842">
                  <a:extLst>
                    <a:ext uri="{9D8B030D-6E8A-4147-A177-3AD203B41FA5}">
                      <a16:colId xmlns:a16="http://schemas.microsoft.com/office/drawing/2014/main" val="359970510"/>
                    </a:ext>
                  </a:extLst>
                </a:gridCol>
                <a:gridCol w="1715026">
                  <a:extLst>
                    <a:ext uri="{9D8B030D-6E8A-4147-A177-3AD203B41FA5}">
                      <a16:colId xmlns:a16="http://schemas.microsoft.com/office/drawing/2014/main" val="1319253505"/>
                    </a:ext>
                  </a:extLst>
                </a:gridCol>
                <a:gridCol w="963919">
                  <a:extLst>
                    <a:ext uri="{9D8B030D-6E8A-4147-A177-3AD203B41FA5}">
                      <a16:colId xmlns:a16="http://schemas.microsoft.com/office/drawing/2014/main" val="3654388155"/>
                    </a:ext>
                  </a:extLst>
                </a:gridCol>
              </a:tblGrid>
              <a:tr h="227921">
                <a:tc>
                  <a:txBody>
                    <a:bodyPr/>
                    <a:lstStyle/>
                    <a:p>
                      <a:pPr algn="l" fontAlgn="ctr"/>
                      <a:r>
                        <a:rPr lang="en-US" sz="1200" b="1" i="0" u="none" strike="noStrike">
                          <a:solidFill>
                            <a:srgbClr val="FFFFFF"/>
                          </a:solidFill>
                          <a:effectLst/>
                          <a:latin typeface="Calibri" panose="020F0502020204030204" pitchFamily="34" charset="0"/>
                        </a:rPr>
                        <a:t>Application</a:t>
                      </a:r>
                    </a:p>
                  </a:txBody>
                  <a:tcPr marL="7381" marR="7381" marT="738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Domain </a:t>
                      </a:r>
                    </a:p>
                  </a:txBody>
                  <a:tcPr marL="7381" marR="7381" marT="73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Project</a:t>
                      </a:r>
                    </a:p>
                  </a:txBody>
                  <a:tcPr marL="7381" marR="7381" marT="738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l" fontAlgn="ctr"/>
                      <a:r>
                        <a:rPr lang="en-US" sz="1200" b="1" i="0" u="none" strike="noStrike">
                          <a:solidFill>
                            <a:srgbClr val="FFFFFF"/>
                          </a:solidFill>
                          <a:effectLst/>
                          <a:latin typeface="Calibri" panose="020F0502020204030204" pitchFamily="34" charset="0"/>
                        </a:rPr>
                        <a:t>No of Users</a:t>
                      </a:r>
                    </a:p>
                  </a:txBody>
                  <a:tcPr marL="7381" marR="7381" marT="738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386764137"/>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POWERANDWATER </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Calibri" panose="020F0502020204030204" pitchFamily="34" charset="0"/>
                        </a:rPr>
                        <a:t>PMx</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73</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3816762"/>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Energy</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Alpha</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31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5486173"/>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OASIS_SAP_ERP_GLOBAL</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12</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2922032"/>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RENEWABLES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Renewables_R12</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018085"/>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SystemsERP</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3</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762929"/>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POWERANDWATER</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EventVision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0703735"/>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POWERANDWATER</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LCOE_OTM_Genesis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2376449"/>
                  </a:ext>
                </a:extLst>
              </a:tr>
              <a:tr h="384080">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POWERANDWATER</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GEPC_Teamcenter_Implementation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6368953"/>
                  </a:ext>
                </a:extLst>
              </a:tr>
              <a:tr h="227921">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Brilliant_Manufacturing</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8243651"/>
                  </a:ext>
                </a:extLst>
              </a:tr>
              <a:tr h="248755">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Calibri" panose="020F0502020204030204" pitchFamily="34" charset="0"/>
                        </a:rPr>
                        <a:t>ENERGY</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dirty="0">
                          <a:solidFill>
                            <a:srgbClr val="000000"/>
                          </a:solidFill>
                          <a:effectLst/>
                          <a:latin typeface="Calibri" panose="020F0502020204030204" pitchFamily="34" charset="0"/>
                        </a:rPr>
                        <a:t>Energy_Services_ERP_Apps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9672287"/>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Dowty_Whittle_ERP</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43</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5700785"/>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RENEWABLES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LM Bladecenter</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35</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8217158"/>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Centerpiece</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2</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828108"/>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ONEMES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4754415"/>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GE_Aviation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ONEMES</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2070390"/>
                  </a:ext>
                </a:extLst>
              </a:tr>
              <a:tr h="227921">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AVIATION</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ETQ</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206177"/>
                  </a:ext>
                </a:extLst>
              </a:tr>
              <a:tr h="227921">
                <a:tc>
                  <a:txBody>
                    <a:bodyPr/>
                    <a:lstStyle/>
                    <a:p>
                      <a:pPr algn="l" fontAlgn="t"/>
                      <a:r>
                        <a:rPr lang="en-US" sz="1200" b="0" i="0" u="none" strike="noStrike">
                          <a:solidFill>
                            <a:srgbClr val="000000"/>
                          </a:solidFill>
                          <a:effectLst/>
                          <a:latin typeface="Calibri" panose="020F0502020204030204" pitchFamily="34" charset="0"/>
                        </a:rPr>
                        <a:t> </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Global ALM</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Total</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135</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386236"/>
                  </a:ext>
                </a:extLst>
              </a:tr>
              <a:tr h="227921">
                <a:tc>
                  <a:txBody>
                    <a:bodyPr/>
                    <a:lstStyle/>
                    <a:p>
                      <a:pPr algn="l" fontAlgn="t"/>
                      <a:r>
                        <a:rPr lang="en-US" sz="1200" b="0" i="0" u="none" strike="noStrike">
                          <a:solidFill>
                            <a:srgbClr val="000000"/>
                          </a:solidFill>
                          <a:effectLst/>
                          <a:latin typeface="Calibri" panose="020F0502020204030204" pitchFamily="34" charset="0"/>
                        </a:rPr>
                        <a:t> </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ALM Octane</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Total</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a:solidFill>
                            <a:srgbClr val="000000"/>
                          </a:solidFill>
                          <a:effectLst/>
                          <a:latin typeface="Calibri" panose="020F0502020204030204" pitchFamily="34" charset="0"/>
                        </a:rPr>
                        <a:t>83</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190490"/>
                  </a:ext>
                </a:extLst>
              </a:tr>
              <a:tr h="227921">
                <a:tc>
                  <a:txBody>
                    <a:bodyPr/>
                    <a:lstStyle/>
                    <a:p>
                      <a:pPr algn="l" fontAlgn="t"/>
                      <a:r>
                        <a:rPr lang="en-US" sz="1200" b="0" i="0" u="none" strike="noStrike">
                          <a:solidFill>
                            <a:srgbClr val="000000"/>
                          </a:solidFill>
                          <a:effectLst/>
                          <a:latin typeface="Calibri" panose="020F0502020204030204" pitchFamily="34" charset="0"/>
                        </a:rPr>
                        <a:t> </a:t>
                      </a:r>
                    </a:p>
                  </a:txBody>
                  <a:tcPr marL="7381" marR="7381" marT="7381"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 </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200" b="0" i="0" u="none" strike="noStrike">
                          <a:solidFill>
                            <a:srgbClr val="000000"/>
                          </a:solidFill>
                          <a:effectLst/>
                          <a:latin typeface="Calibri" panose="020F0502020204030204" pitchFamily="34" charset="0"/>
                        </a:rPr>
                        <a:t>Grand Total</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sz="1200" b="0" i="0" u="none" strike="noStrike" dirty="0">
                          <a:solidFill>
                            <a:srgbClr val="000000"/>
                          </a:solidFill>
                          <a:effectLst/>
                          <a:latin typeface="Calibri" panose="020F0502020204030204" pitchFamily="34" charset="0"/>
                        </a:rPr>
                        <a:t>218</a:t>
                      </a:r>
                    </a:p>
                  </a:txBody>
                  <a:tcPr marL="7381" marR="7381" marT="738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5101328"/>
                  </a:ext>
                </a:extLst>
              </a:tr>
            </a:tbl>
          </a:graphicData>
        </a:graphic>
      </p:graphicFrame>
    </p:spTree>
    <p:extLst>
      <p:ext uri="{BB962C8B-B14F-4D97-AF65-F5344CB8AC3E}">
        <p14:creationId xmlns:p14="http://schemas.microsoft.com/office/powerpoint/2010/main" val="225011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4C0618AC-4E06-4854-8061-40B25DDDE1D1}"/>
              </a:ext>
            </a:extLst>
          </p:cNvPr>
          <p:cNvSpPr>
            <a:spLocks noGrp="1"/>
          </p:cNvSpPr>
          <p:nvPr>
            <p:ph type="title"/>
          </p:nvPr>
        </p:nvSpPr>
        <p:spPr>
          <a:xfrm>
            <a:off x="1695719" y="263670"/>
            <a:ext cx="8516203" cy="456579"/>
          </a:xfrm>
        </p:spPr>
        <p:txBody>
          <a:bodyPr>
            <a:normAutofit/>
          </a:bodyPr>
          <a:lstStyle/>
          <a:p>
            <a:pPr algn="ctr"/>
            <a:r>
              <a:rPr lang="en-US" dirty="0"/>
              <a:t>App/Server Availability</a:t>
            </a:r>
          </a:p>
        </p:txBody>
      </p:sp>
      <p:sp>
        <p:nvSpPr>
          <p:cNvPr id="8" name="Rectangle 7">
            <a:extLst>
              <a:ext uri="{FF2B5EF4-FFF2-40B4-BE49-F238E27FC236}">
                <a16:creationId xmlns:a16="http://schemas.microsoft.com/office/drawing/2014/main" id="{5F8619CA-23FA-4AF9-A499-95BF2E2337E4}"/>
              </a:ext>
            </a:extLst>
          </p:cNvPr>
          <p:cNvSpPr/>
          <p:nvPr/>
        </p:nvSpPr>
        <p:spPr>
          <a:xfrm>
            <a:off x="2752078" y="5072994"/>
            <a:ext cx="7341833" cy="738664"/>
          </a:xfrm>
          <a:prstGeom prst="rect">
            <a:avLst/>
          </a:prstGeom>
        </p:spPr>
        <p:txBody>
          <a:bodyPr wrap="square">
            <a:spAutoFit/>
          </a:bodyPr>
          <a:lstStyle/>
          <a:p>
            <a:pPr marL="413126" indent="-413126">
              <a:buFont typeface="Wingdings" panose="05000000000000000000" pitchFamily="2" charset="2"/>
              <a:buChar char="q"/>
            </a:pPr>
            <a:r>
              <a:rPr lang="en-IN" sz="1400" dirty="0">
                <a:solidFill>
                  <a:schemeClr val="accent2">
                    <a:lumMod val="75000"/>
                  </a:schemeClr>
                </a:solidFill>
              </a:rPr>
              <a:t>ALM Octane: Due to monthly Server Patching, upgrade of octane version and new relic monitors scripts failures </a:t>
            </a:r>
          </a:p>
          <a:p>
            <a:pPr marL="413126" indent="-413126">
              <a:buFont typeface="Wingdings" panose="05000000000000000000" pitchFamily="2" charset="2"/>
              <a:buChar char="q"/>
            </a:pPr>
            <a:r>
              <a:rPr lang="en-IN" sz="1400" dirty="0">
                <a:solidFill>
                  <a:srgbClr val="92D050"/>
                </a:solidFill>
              </a:rPr>
              <a:t>Global ALM: Due to monthly Server Patching</a:t>
            </a:r>
            <a:endParaRPr lang="en-US" sz="1400" dirty="0">
              <a:solidFill>
                <a:srgbClr val="92D050"/>
              </a:solidFill>
            </a:endParaRPr>
          </a:p>
        </p:txBody>
      </p:sp>
      <p:graphicFrame>
        <p:nvGraphicFramePr>
          <p:cNvPr id="6" name="Chart 5">
            <a:extLst>
              <a:ext uri="{FF2B5EF4-FFF2-40B4-BE49-F238E27FC236}">
                <a16:creationId xmlns:a16="http://schemas.microsoft.com/office/drawing/2014/main" id="{00000000-0008-0000-0000-000006000000}"/>
              </a:ext>
            </a:extLst>
          </p:cNvPr>
          <p:cNvGraphicFramePr>
            <a:graphicFrameLocks/>
          </p:cNvGraphicFramePr>
          <p:nvPr/>
        </p:nvGraphicFramePr>
        <p:xfrm>
          <a:off x="279414" y="1171850"/>
          <a:ext cx="5638787" cy="34445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00000000-0008-0000-0100-000002000000}"/>
              </a:ext>
            </a:extLst>
          </p:cNvPr>
          <p:cNvGraphicFramePr>
            <a:graphicFrameLocks/>
          </p:cNvGraphicFramePr>
          <p:nvPr/>
        </p:nvGraphicFramePr>
        <p:xfrm>
          <a:off x="6273800" y="1171850"/>
          <a:ext cx="5638785" cy="34445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23442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5FA75167-DC4D-4AE2-BEC5-DF8AA8C4560A}"/>
              </a:ext>
            </a:extLst>
          </p:cNvPr>
          <p:cNvSpPr>
            <a:spLocks noGrp="1"/>
          </p:cNvSpPr>
          <p:nvPr>
            <p:ph type="title"/>
          </p:nvPr>
        </p:nvSpPr>
        <p:spPr>
          <a:xfrm>
            <a:off x="1910687" y="219282"/>
            <a:ext cx="8516203" cy="456579"/>
          </a:xfrm>
        </p:spPr>
        <p:txBody>
          <a:bodyPr>
            <a:normAutofit/>
          </a:bodyPr>
          <a:lstStyle/>
          <a:p>
            <a:pPr algn="ctr"/>
            <a:r>
              <a:rPr lang="en-US" dirty="0"/>
              <a:t>Apdex Index</a:t>
            </a:r>
          </a:p>
        </p:txBody>
      </p:sp>
      <p:sp>
        <p:nvSpPr>
          <p:cNvPr id="10" name="Rectangle 9">
            <a:extLst>
              <a:ext uri="{FF2B5EF4-FFF2-40B4-BE49-F238E27FC236}">
                <a16:creationId xmlns:a16="http://schemas.microsoft.com/office/drawing/2014/main" id="{6B805565-A2B9-472D-AEC9-91B141790C68}"/>
              </a:ext>
            </a:extLst>
          </p:cNvPr>
          <p:cNvSpPr/>
          <p:nvPr/>
        </p:nvSpPr>
        <p:spPr>
          <a:xfrm>
            <a:off x="1710175" y="4652012"/>
            <a:ext cx="9509308" cy="1200329"/>
          </a:xfrm>
          <a:prstGeom prst="rect">
            <a:avLst/>
          </a:prstGeom>
        </p:spPr>
        <p:txBody>
          <a:bodyPr wrap="square" lIns="91440" tIns="45720" rIns="91440" bIns="45720" anchor="t">
            <a:spAutoFit/>
          </a:bodyPr>
          <a:lstStyle/>
          <a:p>
            <a:pPr marL="413126" indent="-413126">
              <a:buFont typeface="Wingdings" panose="05000000000000000000" pitchFamily="2" charset="2"/>
              <a:buChar char="q"/>
            </a:pPr>
            <a:r>
              <a:rPr lang="en-US" sz="1400" dirty="0">
                <a:solidFill>
                  <a:srgbClr val="92D050"/>
                </a:solidFill>
              </a:rPr>
              <a:t>Global ALM: This is due to following activities:</a:t>
            </a:r>
          </a:p>
          <a:p>
            <a:pPr marL="800100" lvl="1" indent="-342900">
              <a:buAutoNum type="arabicParenR"/>
            </a:pPr>
            <a:r>
              <a:rPr lang="en-US" sz="1100" dirty="0">
                <a:solidFill>
                  <a:srgbClr val="92D050"/>
                </a:solidFill>
              </a:rPr>
              <a:t>Loading ALM components in End users/Client PC. This a connection between ALM servers and End users PC.</a:t>
            </a:r>
          </a:p>
          <a:p>
            <a:pPr marL="800100" lvl="1" indent="-342900">
              <a:buAutoNum type="arabicParenR"/>
            </a:pPr>
            <a:r>
              <a:rPr lang="en-US" sz="1100" dirty="0">
                <a:solidFill>
                  <a:srgbClr val="92D050"/>
                </a:solidFill>
              </a:rPr>
              <a:t>Delay</a:t>
            </a:r>
            <a:r>
              <a:rPr lang="en-IN" sz="1100" dirty="0">
                <a:solidFill>
                  <a:srgbClr val="92D050"/>
                </a:solidFill>
              </a:rPr>
              <a:t> in loading Service Provider (MF) metadata and causing IDP (GE) SSO authentication failed.   </a:t>
            </a:r>
          </a:p>
          <a:p>
            <a:pPr marL="413126" indent="-413126">
              <a:buFont typeface="Wingdings" panose="05000000000000000000" pitchFamily="2" charset="2"/>
              <a:buChar char="q"/>
            </a:pPr>
            <a:r>
              <a:rPr lang="en-US" sz="1400" dirty="0">
                <a:solidFill>
                  <a:schemeClr val="accent1">
                    <a:lumMod val="75000"/>
                  </a:schemeClr>
                </a:solidFill>
              </a:rPr>
              <a:t>Global Octane: This is due to following activity:</a:t>
            </a:r>
          </a:p>
          <a:p>
            <a:pPr marL="800100" lvl="1" indent="-342900">
              <a:buAutoNum type="arabicParenR"/>
            </a:pPr>
            <a:r>
              <a:rPr lang="en-US" sz="1100" dirty="0">
                <a:solidFill>
                  <a:schemeClr val="accent1">
                    <a:lumMod val="75000"/>
                  </a:schemeClr>
                </a:solidFill>
              </a:rPr>
              <a:t>Delay</a:t>
            </a:r>
            <a:r>
              <a:rPr lang="en-IN" sz="1100" dirty="0">
                <a:solidFill>
                  <a:schemeClr val="accent1">
                    <a:lumMod val="75000"/>
                  </a:schemeClr>
                </a:solidFill>
              </a:rPr>
              <a:t> in loading GE SSO page and Service Provider (MF) metadata.</a:t>
            </a:r>
          </a:p>
          <a:p>
            <a:pPr marL="800100" lvl="1" indent="-342900">
              <a:buAutoNum type="arabicParenR"/>
            </a:pPr>
            <a:endParaRPr lang="en-IN" sz="1100" dirty="0">
              <a:solidFill>
                <a:srgbClr val="92D050"/>
              </a:solidFill>
            </a:endParaRPr>
          </a:p>
        </p:txBody>
      </p:sp>
      <p:sp>
        <p:nvSpPr>
          <p:cNvPr id="11" name="TextBox 10">
            <a:extLst>
              <a:ext uri="{FF2B5EF4-FFF2-40B4-BE49-F238E27FC236}">
                <a16:creationId xmlns:a16="http://schemas.microsoft.com/office/drawing/2014/main" id="{E420EFE9-0712-49BD-AAFD-7B817C8FBF22}"/>
              </a:ext>
            </a:extLst>
          </p:cNvPr>
          <p:cNvSpPr txBox="1"/>
          <p:nvPr/>
        </p:nvSpPr>
        <p:spPr>
          <a:xfrm>
            <a:off x="1710175" y="5786035"/>
            <a:ext cx="8509245" cy="492443"/>
          </a:xfrm>
          <a:prstGeom prst="rect">
            <a:avLst/>
          </a:prstGeom>
          <a:noFill/>
        </p:spPr>
        <p:txBody>
          <a:bodyPr wrap="square" rtlCol="0">
            <a:spAutoFit/>
          </a:bodyPr>
          <a:lstStyle/>
          <a:p>
            <a:r>
              <a:rPr lang="en-US" sz="1400" b="1" dirty="0">
                <a:solidFill>
                  <a:schemeClr val="tx2"/>
                </a:solidFill>
              </a:rPr>
              <a:t>Note: </a:t>
            </a:r>
            <a:r>
              <a:rPr lang="en-US" sz="1200" dirty="0">
                <a:solidFill>
                  <a:schemeClr val="tx2"/>
                </a:solidFill>
              </a:rPr>
              <a:t>The Apdex Index on the applications are calculated based on the End user tier, application servers, SSO Login page. Hence the Apdex score is less than 100%.</a:t>
            </a:r>
          </a:p>
        </p:txBody>
      </p:sp>
      <p:graphicFrame>
        <p:nvGraphicFramePr>
          <p:cNvPr id="7" name="Chart 6">
            <a:extLst>
              <a:ext uri="{FF2B5EF4-FFF2-40B4-BE49-F238E27FC236}">
                <a16:creationId xmlns:a16="http://schemas.microsoft.com/office/drawing/2014/main" id="{00000000-0008-0000-0200-000004000000}"/>
              </a:ext>
            </a:extLst>
          </p:cNvPr>
          <p:cNvGraphicFramePr>
            <a:graphicFrameLocks/>
          </p:cNvGraphicFramePr>
          <p:nvPr/>
        </p:nvGraphicFramePr>
        <p:xfrm>
          <a:off x="354843" y="905525"/>
          <a:ext cx="5608635" cy="33912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00000000-0008-0000-0300-000002000000}"/>
              </a:ext>
            </a:extLst>
          </p:cNvPr>
          <p:cNvGraphicFramePr>
            <a:graphicFrameLocks/>
          </p:cNvGraphicFramePr>
          <p:nvPr/>
        </p:nvGraphicFramePr>
        <p:xfrm>
          <a:off x="6096000" y="905525"/>
          <a:ext cx="5741157" cy="33912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58948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74186" y="151096"/>
            <a:ext cx="11125236" cy="566988"/>
          </a:xfrm>
        </p:spPr>
        <p:txBody>
          <a:bodyPr/>
          <a:lstStyle/>
          <a:p>
            <a:r>
              <a:rPr lang="en-US" u="sng" dirty="0">
                <a:solidFill>
                  <a:schemeClr val="accent1"/>
                </a:solidFill>
              </a:rPr>
              <a:t>Agenda</a:t>
            </a:r>
            <a:endParaRPr lang="en-US" u="sng" dirty="0"/>
          </a:p>
        </p:txBody>
      </p:sp>
      <p:sp>
        <p:nvSpPr>
          <p:cNvPr id="5" name="Line 4">
            <a:extLst>
              <a:ext uri="{FF2B5EF4-FFF2-40B4-BE49-F238E27FC236}">
                <a16:creationId xmlns:a16="http://schemas.microsoft.com/office/drawing/2014/main" id="{F71EDB86-2CC5-4E10-92C3-4B30E5B5D2CA}"/>
              </a:ext>
            </a:extLst>
          </p:cNvPr>
          <p:cNvSpPr>
            <a:spLocks noChangeShapeType="1"/>
          </p:cNvSpPr>
          <p:nvPr/>
        </p:nvSpPr>
        <p:spPr bwMode="auto">
          <a:xfrm rot="21540000" flipH="1">
            <a:off x="3843382" y="1381059"/>
            <a:ext cx="11015" cy="4150242"/>
          </a:xfrm>
          <a:prstGeom prst="line">
            <a:avLst/>
          </a:prstGeom>
          <a:noFill/>
          <a:ln w="12700">
            <a:solidFill>
              <a:srgbClr val="4D4D4D"/>
            </a:solidFill>
            <a:prstDash val="sysDot"/>
            <a:round/>
            <a:headEnd type="oval" w="sm" len="sm"/>
            <a:tailEnd type="oval" w="sm" len="sm"/>
          </a:ln>
        </p:spPr>
        <p:txBody>
          <a:bodyPr/>
          <a:lstStyle/>
          <a:p>
            <a:r>
              <a:rPr lang="en-US" sz="1600" dirty="0">
                <a:latin typeface="Segoe UI" panose="020B0502040204020203" pitchFamily="34" charset="0"/>
              </a:rPr>
              <a:t> </a:t>
            </a:r>
          </a:p>
        </p:txBody>
      </p:sp>
      <p:sp>
        <p:nvSpPr>
          <p:cNvPr id="6" name="AutoShape 10">
            <a:extLst>
              <a:ext uri="{FF2B5EF4-FFF2-40B4-BE49-F238E27FC236}">
                <a16:creationId xmlns:a16="http://schemas.microsoft.com/office/drawing/2014/main" id="{7006F576-A126-4F19-AF1B-12CA0E0BDA67}"/>
              </a:ext>
            </a:extLst>
          </p:cNvPr>
          <p:cNvSpPr>
            <a:spLocks noChangeArrowheads="1"/>
          </p:cNvSpPr>
          <p:nvPr/>
        </p:nvSpPr>
        <p:spPr bwMode="auto">
          <a:xfrm>
            <a:off x="2658790" y="2114273"/>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2</a:t>
            </a:r>
          </a:p>
        </p:txBody>
      </p:sp>
      <p:sp>
        <p:nvSpPr>
          <p:cNvPr id="7" name="Line 5">
            <a:extLst>
              <a:ext uri="{FF2B5EF4-FFF2-40B4-BE49-F238E27FC236}">
                <a16:creationId xmlns:a16="http://schemas.microsoft.com/office/drawing/2014/main" id="{E5531537-992E-499F-9D90-515AC9E64106}"/>
              </a:ext>
            </a:extLst>
          </p:cNvPr>
          <p:cNvSpPr>
            <a:spLocks noChangeShapeType="1"/>
          </p:cNvSpPr>
          <p:nvPr/>
        </p:nvSpPr>
        <p:spPr bwMode="auto">
          <a:xfrm flipV="1">
            <a:off x="2578101" y="2021350"/>
            <a:ext cx="6878044" cy="12691"/>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8" name="AutoShape 7">
            <a:extLst>
              <a:ext uri="{FF2B5EF4-FFF2-40B4-BE49-F238E27FC236}">
                <a16:creationId xmlns:a16="http://schemas.microsoft.com/office/drawing/2014/main" id="{B2A6EE52-B3D2-4575-9356-EFBA6F437FC4}"/>
              </a:ext>
            </a:extLst>
          </p:cNvPr>
          <p:cNvSpPr>
            <a:spLocks noChangeArrowheads="1"/>
          </p:cNvSpPr>
          <p:nvPr/>
        </p:nvSpPr>
        <p:spPr bwMode="auto">
          <a:xfrm>
            <a:off x="2658791" y="1672509"/>
            <a:ext cx="1076325"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1</a:t>
            </a:r>
          </a:p>
        </p:txBody>
      </p:sp>
      <p:sp>
        <p:nvSpPr>
          <p:cNvPr id="9" name="Line 23">
            <a:extLst>
              <a:ext uri="{FF2B5EF4-FFF2-40B4-BE49-F238E27FC236}">
                <a16:creationId xmlns:a16="http://schemas.microsoft.com/office/drawing/2014/main" id="{4FB42C7B-4894-42BF-A2D8-375D2FD51A76}"/>
              </a:ext>
            </a:extLst>
          </p:cNvPr>
          <p:cNvSpPr>
            <a:spLocks noChangeShapeType="1"/>
          </p:cNvSpPr>
          <p:nvPr/>
        </p:nvSpPr>
        <p:spPr bwMode="auto">
          <a:xfrm flipV="1">
            <a:off x="2578101" y="1564396"/>
            <a:ext cx="6878044" cy="14087"/>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10" name="Rectangle 28">
            <a:extLst>
              <a:ext uri="{FF2B5EF4-FFF2-40B4-BE49-F238E27FC236}">
                <a16:creationId xmlns:a16="http://schemas.microsoft.com/office/drawing/2014/main" id="{1C99F85A-CCB6-4F0F-80E7-EA65AF9FA137}"/>
              </a:ext>
            </a:extLst>
          </p:cNvPr>
          <p:cNvSpPr>
            <a:spLocks noChangeArrowheads="1"/>
          </p:cNvSpPr>
          <p:nvPr/>
        </p:nvSpPr>
        <p:spPr bwMode="auto">
          <a:xfrm>
            <a:off x="3850126" y="2079480"/>
            <a:ext cx="5334000"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Delivery Updates: Corporate &amp; Performance Engineering</a:t>
            </a:r>
          </a:p>
        </p:txBody>
      </p:sp>
      <p:sp>
        <p:nvSpPr>
          <p:cNvPr id="11" name="Line 23">
            <a:extLst>
              <a:ext uri="{FF2B5EF4-FFF2-40B4-BE49-F238E27FC236}">
                <a16:creationId xmlns:a16="http://schemas.microsoft.com/office/drawing/2014/main" id="{E37F8583-55D5-4BE1-B433-DCC43FDCE93F}"/>
              </a:ext>
            </a:extLst>
          </p:cNvPr>
          <p:cNvSpPr>
            <a:spLocks noChangeShapeType="1"/>
          </p:cNvSpPr>
          <p:nvPr/>
        </p:nvSpPr>
        <p:spPr bwMode="auto">
          <a:xfrm flipV="1">
            <a:off x="2578100" y="2432093"/>
            <a:ext cx="6879600" cy="2611"/>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12" name="AutoShape 10">
            <a:extLst>
              <a:ext uri="{FF2B5EF4-FFF2-40B4-BE49-F238E27FC236}">
                <a16:creationId xmlns:a16="http://schemas.microsoft.com/office/drawing/2014/main" id="{A93EC3E0-A42B-4AB2-8D76-2168814CCEB1}"/>
              </a:ext>
            </a:extLst>
          </p:cNvPr>
          <p:cNvSpPr>
            <a:spLocks noChangeArrowheads="1"/>
          </p:cNvSpPr>
          <p:nvPr/>
        </p:nvSpPr>
        <p:spPr bwMode="auto">
          <a:xfrm>
            <a:off x="2658790" y="2520673"/>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3</a:t>
            </a:r>
          </a:p>
        </p:txBody>
      </p:sp>
      <p:sp>
        <p:nvSpPr>
          <p:cNvPr id="13" name="Rectangle 28">
            <a:extLst>
              <a:ext uri="{FF2B5EF4-FFF2-40B4-BE49-F238E27FC236}">
                <a16:creationId xmlns:a16="http://schemas.microsoft.com/office/drawing/2014/main" id="{736995ED-A550-49B5-86CF-C576CC7C1AC5}"/>
              </a:ext>
            </a:extLst>
          </p:cNvPr>
          <p:cNvSpPr>
            <a:spLocks noChangeArrowheads="1"/>
          </p:cNvSpPr>
          <p:nvPr/>
        </p:nvSpPr>
        <p:spPr bwMode="auto">
          <a:xfrm>
            <a:off x="3850126" y="2480242"/>
            <a:ext cx="5334000"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Corporate Metrics</a:t>
            </a:r>
          </a:p>
        </p:txBody>
      </p:sp>
      <p:sp>
        <p:nvSpPr>
          <p:cNvPr id="14" name="Line 23">
            <a:extLst>
              <a:ext uri="{FF2B5EF4-FFF2-40B4-BE49-F238E27FC236}">
                <a16:creationId xmlns:a16="http://schemas.microsoft.com/office/drawing/2014/main" id="{6FD8E8D8-4411-4A7A-A615-69726A032489}"/>
              </a:ext>
            </a:extLst>
          </p:cNvPr>
          <p:cNvSpPr>
            <a:spLocks noChangeShapeType="1"/>
          </p:cNvSpPr>
          <p:nvPr/>
        </p:nvSpPr>
        <p:spPr bwMode="auto">
          <a:xfrm flipV="1">
            <a:off x="2579048" y="2828699"/>
            <a:ext cx="6879600" cy="12404"/>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15" name="AutoShape 10">
            <a:extLst>
              <a:ext uri="{FF2B5EF4-FFF2-40B4-BE49-F238E27FC236}">
                <a16:creationId xmlns:a16="http://schemas.microsoft.com/office/drawing/2014/main" id="{554EAF60-BB43-4E33-8F5B-FC86DB2CE3E3}"/>
              </a:ext>
            </a:extLst>
          </p:cNvPr>
          <p:cNvSpPr>
            <a:spLocks noChangeArrowheads="1"/>
          </p:cNvSpPr>
          <p:nvPr/>
        </p:nvSpPr>
        <p:spPr bwMode="auto">
          <a:xfrm>
            <a:off x="2658790" y="2914373"/>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4</a:t>
            </a:r>
          </a:p>
        </p:txBody>
      </p:sp>
      <p:sp>
        <p:nvSpPr>
          <p:cNvPr id="16" name="Rectangle 28">
            <a:extLst>
              <a:ext uri="{FF2B5EF4-FFF2-40B4-BE49-F238E27FC236}">
                <a16:creationId xmlns:a16="http://schemas.microsoft.com/office/drawing/2014/main" id="{9E1EB674-C14F-4DC7-8CBF-D0EFB87B4863}"/>
              </a:ext>
            </a:extLst>
          </p:cNvPr>
          <p:cNvSpPr>
            <a:spLocks noChangeArrowheads="1"/>
          </p:cNvSpPr>
          <p:nvPr/>
        </p:nvSpPr>
        <p:spPr bwMode="auto">
          <a:xfrm>
            <a:off x="3850126" y="2884362"/>
            <a:ext cx="5334000" cy="523220"/>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Demands  fulfilment view</a:t>
            </a:r>
          </a:p>
          <a:p>
            <a:endParaRPr lang="en-US" sz="1400" b="1" dirty="0">
              <a:latin typeface="Segoe UI" panose="020B0502040204020203" pitchFamily="34" charset="0"/>
            </a:endParaRPr>
          </a:p>
        </p:txBody>
      </p:sp>
      <p:sp>
        <p:nvSpPr>
          <p:cNvPr id="17" name="Line 23">
            <a:extLst>
              <a:ext uri="{FF2B5EF4-FFF2-40B4-BE49-F238E27FC236}">
                <a16:creationId xmlns:a16="http://schemas.microsoft.com/office/drawing/2014/main" id="{98F99220-1BE8-4671-880B-C8B7259BD521}"/>
              </a:ext>
            </a:extLst>
          </p:cNvPr>
          <p:cNvSpPr>
            <a:spLocks noChangeShapeType="1"/>
          </p:cNvSpPr>
          <p:nvPr/>
        </p:nvSpPr>
        <p:spPr bwMode="auto">
          <a:xfrm>
            <a:off x="2579997" y="3248451"/>
            <a:ext cx="6879600" cy="1520"/>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18" name="AutoShape 10">
            <a:extLst>
              <a:ext uri="{FF2B5EF4-FFF2-40B4-BE49-F238E27FC236}">
                <a16:creationId xmlns:a16="http://schemas.microsoft.com/office/drawing/2014/main" id="{EBA82506-3F33-4FCF-ABC7-8F5D98ED4874}"/>
              </a:ext>
            </a:extLst>
          </p:cNvPr>
          <p:cNvSpPr>
            <a:spLocks noChangeArrowheads="1"/>
          </p:cNvSpPr>
          <p:nvPr/>
        </p:nvSpPr>
        <p:spPr bwMode="auto">
          <a:xfrm>
            <a:off x="2658790" y="3333473"/>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5</a:t>
            </a:r>
          </a:p>
        </p:txBody>
      </p:sp>
      <p:sp>
        <p:nvSpPr>
          <p:cNvPr id="19" name="Rectangle 28">
            <a:extLst>
              <a:ext uri="{FF2B5EF4-FFF2-40B4-BE49-F238E27FC236}">
                <a16:creationId xmlns:a16="http://schemas.microsoft.com/office/drawing/2014/main" id="{A90FFB78-1C75-46E5-9957-FAB46CF8E629}"/>
              </a:ext>
            </a:extLst>
          </p:cNvPr>
          <p:cNvSpPr>
            <a:spLocks noChangeArrowheads="1"/>
          </p:cNvSpPr>
          <p:nvPr/>
        </p:nvSpPr>
        <p:spPr bwMode="auto">
          <a:xfrm>
            <a:off x="3819434" y="3285121"/>
            <a:ext cx="5334000" cy="276999"/>
          </a:xfrm>
          <a:prstGeom prst="rect">
            <a:avLst/>
          </a:prstGeom>
          <a:noFill/>
          <a:ln w="9525">
            <a:noFill/>
            <a:miter lim="800000"/>
            <a:headEnd/>
            <a:tailEnd/>
          </a:ln>
        </p:spPr>
        <p:txBody>
          <a:bodyPr>
            <a:spAutoFit/>
          </a:bodyPr>
          <a:lstStyle/>
          <a:p>
            <a:pPr>
              <a:spcBef>
                <a:spcPct val="20000"/>
              </a:spcBef>
            </a:pPr>
            <a:endParaRPr lang="en-US" sz="1200" dirty="0">
              <a:latin typeface="Segoe UI" panose="020B0502040204020203" pitchFamily="34" charset="0"/>
            </a:endParaRPr>
          </a:p>
        </p:txBody>
      </p:sp>
      <p:sp>
        <p:nvSpPr>
          <p:cNvPr id="20" name="Line 23">
            <a:extLst>
              <a:ext uri="{FF2B5EF4-FFF2-40B4-BE49-F238E27FC236}">
                <a16:creationId xmlns:a16="http://schemas.microsoft.com/office/drawing/2014/main" id="{73995C77-D55A-49E8-8C64-235EF44ECEF1}"/>
              </a:ext>
            </a:extLst>
          </p:cNvPr>
          <p:cNvSpPr>
            <a:spLocks noChangeShapeType="1"/>
          </p:cNvSpPr>
          <p:nvPr/>
        </p:nvSpPr>
        <p:spPr bwMode="auto">
          <a:xfrm>
            <a:off x="2576205" y="3667551"/>
            <a:ext cx="6879600" cy="0"/>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21" name="Rectangle 28">
            <a:extLst>
              <a:ext uri="{FF2B5EF4-FFF2-40B4-BE49-F238E27FC236}">
                <a16:creationId xmlns:a16="http://schemas.microsoft.com/office/drawing/2014/main" id="{E65F923E-0E3B-4124-A098-C46507071A86}"/>
              </a:ext>
            </a:extLst>
          </p:cNvPr>
          <p:cNvSpPr>
            <a:spLocks noChangeArrowheads="1"/>
          </p:cNvSpPr>
          <p:nvPr/>
        </p:nvSpPr>
        <p:spPr bwMode="auto">
          <a:xfrm>
            <a:off x="3828613" y="3712947"/>
            <a:ext cx="5334000" cy="276999"/>
          </a:xfrm>
          <a:prstGeom prst="rect">
            <a:avLst/>
          </a:prstGeom>
          <a:noFill/>
          <a:ln w="9525">
            <a:noFill/>
            <a:miter lim="800000"/>
            <a:headEnd/>
            <a:tailEnd/>
          </a:ln>
        </p:spPr>
        <p:txBody>
          <a:bodyPr>
            <a:spAutoFit/>
          </a:bodyPr>
          <a:lstStyle/>
          <a:p>
            <a:pPr>
              <a:spcBef>
                <a:spcPct val="20000"/>
              </a:spcBef>
            </a:pPr>
            <a:endParaRPr lang="en-US" sz="1200" dirty="0">
              <a:latin typeface="Segoe UI" panose="020B0502040204020203" pitchFamily="34" charset="0"/>
            </a:endParaRPr>
          </a:p>
        </p:txBody>
      </p:sp>
      <p:sp>
        <p:nvSpPr>
          <p:cNvPr id="22" name="Line 23">
            <a:extLst>
              <a:ext uri="{FF2B5EF4-FFF2-40B4-BE49-F238E27FC236}">
                <a16:creationId xmlns:a16="http://schemas.microsoft.com/office/drawing/2014/main" id="{1EC8457A-CBAE-4A7D-B9F7-3CB6766E2A3D}"/>
              </a:ext>
            </a:extLst>
          </p:cNvPr>
          <p:cNvSpPr>
            <a:spLocks noChangeShapeType="1"/>
          </p:cNvSpPr>
          <p:nvPr/>
        </p:nvSpPr>
        <p:spPr bwMode="auto">
          <a:xfrm>
            <a:off x="2574367" y="4095376"/>
            <a:ext cx="6879600" cy="0"/>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23" name="AutoShape 10">
            <a:extLst>
              <a:ext uri="{FF2B5EF4-FFF2-40B4-BE49-F238E27FC236}">
                <a16:creationId xmlns:a16="http://schemas.microsoft.com/office/drawing/2014/main" id="{A93EBC97-FD0D-42DF-9C4D-06D96C9CC972}"/>
              </a:ext>
            </a:extLst>
          </p:cNvPr>
          <p:cNvSpPr>
            <a:spLocks noChangeArrowheads="1"/>
          </p:cNvSpPr>
          <p:nvPr/>
        </p:nvSpPr>
        <p:spPr bwMode="auto">
          <a:xfrm>
            <a:off x="2664048" y="3759140"/>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6</a:t>
            </a:r>
          </a:p>
        </p:txBody>
      </p:sp>
      <p:sp>
        <p:nvSpPr>
          <p:cNvPr id="24" name="Rectangle 28">
            <a:extLst>
              <a:ext uri="{FF2B5EF4-FFF2-40B4-BE49-F238E27FC236}">
                <a16:creationId xmlns:a16="http://schemas.microsoft.com/office/drawing/2014/main" id="{06A3F382-1E96-493C-A494-E226B0AD2A9F}"/>
              </a:ext>
            </a:extLst>
          </p:cNvPr>
          <p:cNvSpPr>
            <a:spLocks noChangeArrowheads="1"/>
          </p:cNvSpPr>
          <p:nvPr/>
        </p:nvSpPr>
        <p:spPr bwMode="auto">
          <a:xfrm>
            <a:off x="3850126" y="1680409"/>
            <a:ext cx="5334000"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Engagement Summary</a:t>
            </a:r>
          </a:p>
        </p:txBody>
      </p:sp>
      <p:sp>
        <p:nvSpPr>
          <p:cNvPr id="25" name="Rectangle 24">
            <a:extLst>
              <a:ext uri="{FF2B5EF4-FFF2-40B4-BE49-F238E27FC236}">
                <a16:creationId xmlns:a16="http://schemas.microsoft.com/office/drawing/2014/main" id="{DEA80805-6D4B-47AC-A251-EA2D5F28657F}"/>
              </a:ext>
            </a:extLst>
          </p:cNvPr>
          <p:cNvSpPr/>
          <p:nvPr/>
        </p:nvSpPr>
        <p:spPr>
          <a:xfrm>
            <a:off x="3850126" y="3291950"/>
            <a:ext cx="3262559"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Delivery Excellence Value Adds</a:t>
            </a:r>
          </a:p>
        </p:txBody>
      </p:sp>
      <p:sp>
        <p:nvSpPr>
          <p:cNvPr id="27" name="Line 23">
            <a:extLst>
              <a:ext uri="{FF2B5EF4-FFF2-40B4-BE49-F238E27FC236}">
                <a16:creationId xmlns:a16="http://schemas.microsoft.com/office/drawing/2014/main" id="{6B012EC4-10C8-4C83-8C6E-450F1D39BB22}"/>
              </a:ext>
            </a:extLst>
          </p:cNvPr>
          <p:cNvSpPr>
            <a:spLocks noChangeShapeType="1"/>
          </p:cNvSpPr>
          <p:nvPr/>
        </p:nvSpPr>
        <p:spPr bwMode="auto">
          <a:xfrm>
            <a:off x="2582510" y="4557557"/>
            <a:ext cx="6879600" cy="0"/>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28" name="Rectangle 27">
            <a:extLst>
              <a:ext uri="{FF2B5EF4-FFF2-40B4-BE49-F238E27FC236}">
                <a16:creationId xmlns:a16="http://schemas.microsoft.com/office/drawing/2014/main" id="{377FB6B6-CDEF-4D8A-8738-F7540F35942C}"/>
              </a:ext>
            </a:extLst>
          </p:cNvPr>
          <p:cNvSpPr/>
          <p:nvPr/>
        </p:nvSpPr>
        <p:spPr>
          <a:xfrm>
            <a:off x="3850126" y="3758342"/>
            <a:ext cx="3262559"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Voice of Customer</a:t>
            </a:r>
          </a:p>
        </p:txBody>
      </p:sp>
      <p:sp>
        <p:nvSpPr>
          <p:cNvPr id="30" name="Line 23">
            <a:extLst>
              <a:ext uri="{FF2B5EF4-FFF2-40B4-BE49-F238E27FC236}">
                <a16:creationId xmlns:a16="http://schemas.microsoft.com/office/drawing/2014/main" id="{99421FED-4BC9-4468-BE71-D1EBCA0AA9DB}"/>
              </a:ext>
            </a:extLst>
          </p:cNvPr>
          <p:cNvSpPr>
            <a:spLocks noChangeShapeType="1"/>
          </p:cNvSpPr>
          <p:nvPr/>
        </p:nvSpPr>
        <p:spPr bwMode="auto">
          <a:xfrm>
            <a:off x="2596684" y="5036397"/>
            <a:ext cx="6879600" cy="0"/>
          </a:xfrm>
          <a:prstGeom prst="line">
            <a:avLst/>
          </a:prstGeom>
          <a:noFill/>
          <a:ln w="12700">
            <a:solidFill>
              <a:srgbClr val="4D4D4D"/>
            </a:solidFill>
            <a:prstDash val="sysDot"/>
            <a:round/>
            <a:headEnd type="oval" w="med" len="med"/>
            <a:tailEnd type="oval" w="med" len="med"/>
          </a:ln>
        </p:spPr>
        <p:txBody>
          <a:bodyPr/>
          <a:lstStyle/>
          <a:p>
            <a:endParaRPr lang="en-US" sz="1600" dirty="0">
              <a:latin typeface="Segoe UI" panose="020B0502040204020203" pitchFamily="34" charset="0"/>
            </a:endParaRPr>
          </a:p>
        </p:txBody>
      </p:sp>
      <p:sp>
        <p:nvSpPr>
          <p:cNvPr id="31" name="Rectangle 30">
            <a:extLst>
              <a:ext uri="{FF2B5EF4-FFF2-40B4-BE49-F238E27FC236}">
                <a16:creationId xmlns:a16="http://schemas.microsoft.com/office/drawing/2014/main" id="{C1DA02A0-23B5-4D78-85AB-401F6C37C0E0}"/>
              </a:ext>
            </a:extLst>
          </p:cNvPr>
          <p:cNvSpPr/>
          <p:nvPr/>
        </p:nvSpPr>
        <p:spPr>
          <a:xfrm>
            <a:off x="3850126" y="4617848"/>
            <a:ext cx="3262559"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Q&amp;A - Discussions</a:t>
            </a:r>
          </a:p>
        </p:txBody>
      </p:sp>
      <p:sp>
        <p:nvSpPr>
          <p:cNvPr id="32" name="Rectangle 31">
            <a:extLst>
              <a:ext uri="{FF2B5EF4-FFF2-40B4-BE49-F238E27FC236}">
                <a16:creationId xmlns:a16="http://schemas.microsoft.com/office/drawing/2014/main" id="{6C6B5A59-DB78-4EFF-8F85-6F9B5D62DEC0}"/>
              </a:ext>
            </a:extLst>
          </p:cNvPr>
          <p:cNvSpPr/>
          <p:nvPr/>
        </p:nvSpPr>
        <p:spPr>
          <a:xfrm>
            <a:off x="3850126" y="4143987"/>
            <a:ext cx="3262559" cy="307777"/>
          </a:xfrm>
          <a:prstGeom prst="rect">
            <a:avLst/>
          </a:prstGeom>
          <a:noFill/>
          <a:ln w="9525">
            <a:noFill/>
            <a:round/>
            <a:headEnd/>
            <a:tailEnd/>
          </a:ln>
          <a:effectLst/>
          <a:scene3d>
            <a:camera prst="orthographicFront">
              <a:rot lat="0" lon="0" rev="0"/>
            </a:camera>
            <a:lightRig rig="contrasting" dir="t">
              <a:rot lat="0" lon="0" rev="7800000"/>
            </a:lightRig>
          </a:scene3d>
          <a:sp3d>
            <a:bevelT w="139700" h="139700"/>
          </a:sp3d>
        </p:spPr>
        <p:txBody>
          <a:bodyPr>
            <a:spAutoFit/>
          </a:bodyPr>
          <a:lstStyle/>
          <a:p>
            <a:r>
              <a:rPr lang="en-US" sz="1400" b="1" dirty="0">
                <a:latin typeface="Segoe UI" panose="020B0502040204020203" pitchFamily="34" charset="0"/>
              </a:rPr>
              <a:t>ALM Support updates</a:t>
            </a:r>
          </a:p>
        </p:txBody>
      </p:sp>
      <p:sp>
        <p:nvSpPr>
          <p:cNvPr id="33" name="AutoShape 10">
            <a:extLst>
              <a:ext uri="{FF2B5EF4-FFF2-40B4-BE49-F238E27FC236}">
                <a16:creationId xmlns:a16="http://schemas.microsoft.com/office/drawing/2014/main" id="{A22F6EA7-B7B6-4646-9F30-46276B0E5B5C}"/>
              </a:ext>
            </a:extLst>
          </p:cNvPr>
          <p:cNvSpPr>
            <a:spLocks noChangeArrowheads="1"/>
          </p:cNvSpPr>
          <p:nvPr/>
        </p:nvSpPr>
        <p:spPr bwMode="auto">
          <a:xfrm>
            <a:off x="2666320" y="4184500"/>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7</a:t>
            </a:r>
          </a:p>
        </p:txBody>
      </p:sp>
      <p:sp>
        <p:nvSpPr>
          <p:cNvPr id="34" name="AutoShape 10">
            <a:extLst>
              <a:ext uri="{FF2B5EF4-FFF2-40B4-BE49-F238E27FC236}">
                <a16:creationId xmlns:a16="http://schemas.microsoft.com/office/drawing/2014/main" id="{532B2F53-D2D9-4143-B269-16E2D80141E2}"/>
              </a:ext>
            </a:extLst>
          </p:cNvPr>
          <p:cNvSpPr>
            <a:spLocks noChangeArrowheads="1"/>
          </p:cNvSpPr>
          <p:nvPr/>
        </p:nvSpPr>
        <p:spPr bwMode="auto">
          <a:xfrm>
            <a:off x="2682240" y="4637155"/>
            <a:ext cx="1077912" cy="306467"/>
          </a:xfrm>
          <a:prstGeom prst="roundRect">
            <a:avLst>
              <a:gd name="adj" fmla="val 16667"/>
            </a:avLst>
          </a:prstGeom>
          <a:solidFill>
            <a:srgbClr val="0070C0"/>
          </a:soli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a:r>
              <a:rPr lang="en-US" sz="1200" b="1" dirty="0">
                <a:solidFill>
                  <a:schemeClr val="bg1"/>
                </a:solidFill>
                <a:latin typeface="Segoe UI" panose="020B0502040204020203" pitchFamily="34" charset="0"/>
              </a:rPr>
              <a:t>8</a:t>
            </a:r>
          </a:p>
        </p:txBody>
      </p:sp>
    </p:spTree>
    <p:extLst>
      <p:ext uri="{BB962C8B-B14F-4D97-AF65-F5344CB8AC3E}">
        <p14:creationId xmlns:p14="http://schemas.microsoft.com/office/powerpoint/2010/main" val="164079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3">
            <a:extLst>
              <a:ext uri="{FF2B5EF4-FFF2-40B4-BE49-F238E27FC236}">
                <a16:creationId xmlns:a16="http://schemas.microsoft.com/office/drawing/2014/main" id="{D2B9175F-A885-4661-A251-C43E578D7937}"/>
              </a:ext>
            </a:extLst>
          </p:cNvPr>
          <p:cNvSpPr>
            <a:spLocks noGrp="1"/>
          </p:cNvSpPr>
          <p:nvPr>
            <p:ph type="title"/>
          </p:nvPr>
        </p:nvSpPr>
        <p:spPr>
          <a:xfrm>
            <a:off x="407988" y="404813"/>
            <a:ext cx="11376025" cy="863600"/>
          </a:xfrm>
        </p:spPr>
        <p:txBody>
          <a:bodyPr/>
          <a:lstStyle/>
          <a:p>
            <a:pPr algn="ctr"/>
            <a:r>
              <a:rPr lang="en-US" dirty="0"/>
              <a:t>Highlights</a:t>
            </a:r>
          </a:p>
        </p:txBody>
      </p:sp>
      <p:grpSp>
        <p:nvGrpSpPr>
          <p:cNvPr id="195" name="Group 194">
            <a:extLst>
              <a:ext uri="{FF2B5EF4-FFF2-40B4-BE49-F238E27FC236}">
                <a16:creationId xmlns:a16="http://schemas.microsoft.com/office/drawing/2014/main" id="{832787AA-5339-41E9-AAB0-38DB749C9E4F}"/>
              </a:ext>
            </a:extLst>
          </p:cNvPr>
          <p:cNvGrpSpPr/>
          <p:nvPr/>
        </p:nvGrpSpPr>
        <p:grpSpPr>
          <a:xfrm>
            <a:off x="603683" y="1435001"/>
            <a:ext cx="11138484" cy="4010416"/>
            <a:chOff x="733112" y="1692257"/>
            <a:chExt cx="10501215" cy="4010416"/>
          </a:xfrm>
        </p:grpSpPr>
        <p:sp>
          <p:nvSpPr>
            <p:cNvPr id="196" name="Block Arc 195">
              <a:extLst>
                <a:ext uri="{FF2B5EF4-FFF2-40B4-BE49-F238E27FC236}">
                  <a16:creationId xmlns:a16="http://schemas.microsoft.com/office/drawing/2014/main" id="{621C9884-3904-465C-8977-4DAAB5EDD381}"/>
                </a:ext>
              </a:extLst>
            </p:cNvPr>
            <p:cNvSpPr/>
            <p:nvPr/>
          </p:nvSpPr>
          <p:spPr>
            <a:xfrm>
              <a:off x="9341697" y="1694783"/>
              <a:ext cx="1892630" cy="2030694"/>
            </a:xfrm>
            <a:prstGeom prst="blockArc">
              <a:avLst>
                <a:gd name="adj1" fmla="val 16132277"/>
                <a:gd name="adj2" fmla="val 5439486"/>
                <a:gd name="adj3" fmla="val 39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7" name="Rectangle 196">
              <a:extLst>
                <a:ext uri="{FF2B5EF4-FFF2-40B4-BE49-F238E27FC236}">
                  <a16:creationId xmlns:a16="http://schemas.microsoft.com/office/drawing/2014/main" id="{C1AA6E42-B3EB-4446-A5E2-3C914B989846}"/>
                </a:ext>
              </a:extLst>
            </p:cNvPr>
            <p:cNvSpPr/>
            <p:nvPr/>
          </p:nvSpPr>
          <p:spPr>
            <a:xfrm>
              <a:off x="733116" y="1692257"/>
              <a:ext cx="9578250" cy="8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A9FEDD42-9E6E-4C87-8548-8957A037508E}"/>
                </a:ext>
              </a:extLst>
            </p:cNvPr>
            <p:cNvSpPr/>
            <p:nvPr/>
          </p:nvSpPr>
          <p:spPr>
            <a:xfrm>
              <a:off x="1534532" y="3652505"/>
              <a:ext cx="8812839" cy="81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CCCD22A1-0000-4CD7-BA13-1D2581090892}"/>
                </a:ext>
              </a:extLst>
            </p:cNvPr>
            <p:cNvSpPr/>
            <p:nvPr/>
          </p:nvSpPr>
          <p:spPr>
            <a:xfrm>
              <a:off x="1520983" y="5621192"/>
              <a:ext cx="9052560" cy="81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Block Arc 199">
              <a:extLst>
                <a:ext uri="{FF2B5EF4-FFF2-40B4-BE49-F238E27FC236}">
                  <a16:creationId xmlns:a16="http://schemas.microsoft.com/office/drawing/2014/main" id="{5AAF649D-6AB4-46CB-8A11-A4D9ED2766F6}"/>
                </a:ext>
              </a:extLst>
            </p:cNvPr>
            <p:cNvSpPr/>
            <p:nvPr/>
          </p:nvSpPr>
          <p:spPr>
            <a:xfrm flipH="1">
              <a:off x="733112" y="3652505"/>
              <a:ext cx="1812399" cy="2047691"/>
            </a:xfrm>
            <a:prstGeom prst="blockArc">
              <a:avLst>
                <a:gd name="adj1" fmla="val 16132277"/>
                <a:gd name="adj2" fmla="val 5439486"/>
                <a:gd name="adj3" fmla="val 39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1" name="Block Arc 200">
              <a:extLst>
                <a:ext uri="{FF2B5EF4-FFF2-40B4-BE49-F238E27FC236}">
                  <a16:creationId xmlns:a16="http://schemas.microsoft.com/office/drawing/2014/main" id="{B1258BCD-5CCD-4788-B480-F134946AFEC6}"/>
                </a:ext>
              </a:extLst>
            </p:cNvPr>
            <p:cNvSpPr/>
            <p:nvPr/>
          </p:nvSpPr>
          <p:spPr>
            <a:xfrm>
              <a:off x="10354047" y="5261206"/>
              <a:ext cx="438991" cy="438991"/>
            </a:xfrm>
            <a:prstGeom prst="blockArc">
              <a:avLst>
                <a:gd name="adj1" fmla="val 228339"/>
                <a:gd name="adj2" fmla="val 5553148"/>
                <a:gd name="adj3" fmla="val 182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03" name="Group 202">
            <a:extLst>
              <a:ext uri="{FF2B5EF4-FFF2-40B4-BE49-F238E27FC236}">
                <a16:creationId xmlns:a16="http://schemas.microsoft.com/office/drawing/2014/main" id="{585886F6-7839-4C09-A5A3-822AEA5A9001}"/>
              </a:ext>
            </a:extLst>
          </p:cNvPr>
          <p:cNvGrpSpPr/>
          <p:nvPr/>
        </p:nvGrpSpPr>
        <p:grpSpPr>
          <a:xfrm>
            <a:off x="10595565" y="3679641"/>
            <a:ext cx="1596435" cy="1661152"/>
            <a:chOff x="219453" y="2580615"/>
            <a:chExt cx="2625263" cy="2731686"/>
          </a:xfrm>
        </p:grpSpPr>
        <p:grpSp>
          <p:nvGrpSpPr>
            <p:cNvPr id="204" name="Group 203">
              <a:extLst>
                <a:ext uri="{FF2B5EF4-FFF2-40B4-BE49-F238E27FC236}">
                  <a16:creationId xmlns:a16="http://schemas.microsoft.com/office/drawing/2014/main" id="{9AE6D793-7910-4424-958A-E09320597D71}"/>
                </a:ext>
              </a:extLst>
            </p:cNvPr>
            <p:cNvGrpSpPr/>
            <p:nvPr/>
          </p:nvGrpSpPr>
          <p:grpSpPr>
            <a:xfrm>
              <a:off x="885166" y="3186393"/>
              <a:ext cx="1319766" cy="2125908"/>
              <a:chOff x="7271291" y="1882249"/>
              <a:chExt cx="1537011" cy="2475850"/>
            </a:xfrm>
            <a:solidFill>
              <a:schemeClr val="bg1"/>
            </a:solidFill>
          </p:grpSpPr>
          <p:sp>
            <p:nvSpPr>
              <p:cNvPr id="213" name="Freeform: Shape 212">
                <a:extLst>
                  <a:ext uri="{FF2B5EF4-FFF2-40B4-BE49-F238E27FC236}">
                    <a16:creationId xmlns:a16="http://schemas.microsoft.com/office/drawing/2014/main" id="{B4DB176E-B0CC-43D5-B03D-71A843ECBD6D}"/>
                  </a:ext>
                </a:extLst>
              </p:cNvPr>
              <p:cNvSpPr/>
              <p:nvPr/>
            </p:nvSpPr>
            <p:spPr>
              <a:xfrm>
                <a:off x="7271291" y="1882249"/>
                <a:ext cx="1537011" cy="2475850"/>
              </a:xfrm>
              <a:custGeom>
                <a:avLst/>
                <a:gdLst>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69955 w 1537011"/>
                  <a:gd name="connsiteY16" fmla="*/ 2463220 h 2480745"/>
                  <a:gd name="connsiteX17" fmla="*/ 500911 w 1537011"/>
                  <a:gd name="connsiteY17" fmla="*/ 2459508 h 2480745"/>
                  <a:gd name="connsiteX18" fmla="*/ 447457 w 1537011"/>
                  <a:gd name="connsiteY18" fmla="*/ 2446887 h 2480745"/>
                  <a:gd name="connsiteX19" fmla="*/ 391775 w 1537011"/>
                  <a:gd name="connsiteY19" fmla="*/ 2352600 h 2480745"/>
                  <a:gd name="connsiteX20" fmla="*/ 470472 w 1537011"/>
                  <a:gd name="connsiteY20" fmla="*/ 2270192 h 2480745"/>
                  <a:gd name="connsiteX21" fmla="*/ 460819 w 1537011"/>
                  <a:gd name="connsiteY21" fmla="*/ 2117997 h 2480745"/>
                  <a:gd name="connsiteX22" fmla="*/ 417759 w 1537011"/>
                  <a:gd name="connsiteY22" fmla="*/ 2125420 h 2480745"/>
                  <a:gd name="connsiteX23" fmla="*/ 390290 w 1537011"/>
                  <a:gd name="connsiteY23" fmla="*/ 2156602 h 2480745"/>
                  <a:gd name="connsiteX24" fmla="*/ 414047 w 1537011"/>
                  <a:gd name="connsiteY24" fmla="*/ 2190753 h 2480745"/>
                  <a:gd name="connsiteX25" fmla="*/ 458592 w 1537011"/>
                  <a:gd name="connsiteY25" fmla="*/ 2201147 h 2480745"/>
                  <a:gd name="connsiteX26" fmla="*/ 763724 w 1537011"/>
                  <a:gd name="connsiteY26" fmla="*/ 2210798 h 2480745"/>
                  <a:gd name="connsiteX27" fmla="*/ 1054751 w 1537011"/>
                  <a:gd name="connsiteY27" fmla="*/ 2220450 h 2480745"/>
                  <a:gd name="connsiteX28" fmla="*/ 1106721 w 1537011"/>
                  <a:gd name="connsiteY28" fmla="*/ 2215253 h 2480745"/>
                  <a:gd name="connsiteX29" fmla="*/ 1136417 w 1537011"/>
                  <a:gd name="connsiteY29" fmla="*/ 2182586 h 2480745"/>
                  <a:gd name="connsiteX30" fmla="*/ 1110433 w 1537011"/>
                  <a:gd name="connsiteY30" fmla="*/ 2146950 h 2480745"/>
                  <a:gd name="connsiteX31" fmla="*/ 1045100 w 1537011"/>
                  <a:gd name="connsiteY31" fmla="*/ 2136557 h 2480745"/>
                  <a:gd name="connsiteX32" fmla="*/ 460819 w 1537011"/>
                  <a:gd name="connsiteY32" fmla="*/ 2117997 h 2480745"/>
                  <a:gd name="connsiteX33" fmla="*/ 425926 w 1537011"/>
                  <a:gd name="connsiteY33" fmla="*/ 2063800 h 2480745"/>
                  <a:gd name="connsiteX34" fmla="*/ 465274 w 1537011"/>
                  <a:gd name="connsiteY34" fmla="*/ 2065285 h 2480745"/>
                  <a:gd name="connsiteX35" fmla="*/ 506849 w 1537011"/>
                  <a:gd name="connsiteY35" fmla="*/ 2066770 h 2480745"/>
                  <a:gd name="connsiteX36" fmla="*/ 526151 w 1537011"/>
                  <a:gd name="connsiteY36" fmla="*/ 2066770 h 2480745"/>
                  <a:gd name="connsiteX37" fmla="*/ 1096326 w 1537011"/>
                  <a:gd name="connsiteY37" fmla="*/ 2083845 h 2480745"/>
                  <a:gd name="connsiteX38" fmla="*/ 1137159 w 1537011"/>
                  <a:gd name="connsiteY38" fmla="*/ 2097209 h 2480745"/>
                  <a:gd name="connsiteX39" fmla="*/ 1192840 w 1537011"/>
                  <a:gd name="connsiteY39" fmla="*/ 2187041 h 2480745"/>
                  <a:gd name="connsiteX40" fmla="*/ 1128251 w 1537011"/>
                  <a:gd name="connsiteY40" fmla="*/ 2267964 h 2480745"/>
                  <a:gd name="connsiteX41" fmla="*/ 1097811 w 1537011"/>
                  <a:gd name="connsiteY41" fmla="*/ 2276131 h 2480745"/>
                  <a:gd name="connsiteX42" fmla="*/ 443001 w 1537011"/>
                  <a:gd name="connsiteY42" fmla="*/ 2256828 h 2480745"/>
                  <a:gd name="connsiteX43" fmla="*/ 338320 w 1537011"/>
                  <a:gd name="connsiteY43" fmla="*/ 2126163 h 2480745"/>
                  <a:gd name="connsiteX44" fmla="*/ 425926 w 1537011"/>
                  <a:gd name="connsiteY44" fmla="*/ 2063800 h 2480745"/>
                  <a:gd name="connsiteX45" fmla="*/ 446713 w 1537011"/>
                  <a:gd name="connsiteY45" fmla="*/ 1916802 h 2480745"/>
                  <a:gd name="connsiteX46" fmla="*/ 390289 w 1537011"/>
                  <a:gd name="connsiteY46" fmla="*/ 1927939 h 2480745"/>
                  <a:gd name="connsiteX47" fmla="*/ 388062 w 1537011"/>
                  <a:gd name="connsiteY47" fmla="*/ 1982877 h 2480745"/>
                  <a:gd name="connsiteX48" fmla="*/ 440773 w 1537011"/>
                  <a:gd name="connsiteY48" fmla="*/ 1996983 h 2480745"/>
                  <a:gd name="connsiteX49" fmla="*/ 1098555 w 1537011"/>
                  <a:gd name="connsiteY49" fmla="*/ 2018513 h 2480745"/>
                  <a:gd name="connsiteX50" fmla="*/ 1149038 w 1537011"/>
                  <a:gd name="connsiteY50" fmla="*/ 2008119 h 2480745"/>
                  <a:gd name="connsiteX51" fmla="*/ 1151266 w 1537011"/>
                  <a:gd name="connsiteY51" fmla="*/ 1952438 h 2480745"/>
                  <a:gd name="connsiteX52" fmla="*/ 1098555 w 1537011"/>
                  <a:gd name="connsiteY52" fmla="*/ 1937590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65995 w 1537011"/>
                  <a:gd name="connsiteY15" fmla="*/ 2480745 h 2480745"/>
                  <a:gd name="connsiteX16" fmla="*/ 500911 w 1537011"/>
                  <a:gd name="connsiteY16" fmla="*/ 2459508 h 2480745"/>
                  <a:gd name="connsiteX17" fmla="*/ 447457 w 1537011"/>
                  <a:gd name="connsiteY17" fmla="*/ 2446887 h 2480745"/>
                  <a:gd name="connsiteX18" fmla="*/ 391775 w 1537011"/>
                  <a:gd name="connsiteY18" fmla="*/ 2352600 h 2480745"/>
                  <a:gd name="connsiteX19" fmla="*/ 470472 w 1537011"/>
                  <a:gd name="connsiteY19" fmla="*/ 2270192 h 2480745"/>
                  <a:gd name="connsiteX20" fmla="*/ 460819 w 1537011"/>
                  <a:gd name="connsiteY20" fmla="*/ 2117997 h 2480745"/>
                  <a:gd name="connsiteX21" fmla="*/ 417759 w 1537011"/>
                  <a:gd name="connsiteY21" fmla="*/ 2125420 h 2480745"/>
                  <a:gd name="connsiteX22" fmla="*/ 390290 w 1537011"/>
                  <a:gd name="connsiteY22" fmla="*/ 2156602 h 2480745"/>
                  <a:gd name="connsiteX23" fmla="*/ 414047 w 1537011"/>
                  <a:gd name="connsiteY23" fmla="*/ 2190753 h 2480745"/>
                  <a:gd name="connsiteX24" fmla="*/ 458592 w 1537011"/>
                  <a:gd name="connsiteY24" fmla="*/ 2201147 h 2480745"/>
                  <a:gd name="connsiteX25" fmla="*/ 763724 w 1537011"/>
                  <a:gd name="connsiteY25" fmla="*/ 2210798 h 2480745"/>
                  <a:gd name="connsiteX26" fmla="*/ 1054751 w 1537011"/>
                  <a:gd name="connsiteY26" fmla="*/ 2220450 h 2480745"/>
                  <a:gd name="connsiteX27" fmla="*/ 1106721 w 1537011"/>
                  <a:gd name="connsiteY27" fmla="*/ 2215253 h 2480745"/>
                  <a:gd name="connsiteX28" fmla="*/ 1136417 w 1537011"/>
                  <a:gd name="connsiteY28" fmla="*/ 2182586 h 2480745"/>
                  <a:gd name="connsiteX29" fmla="*/ 1110433 w 1537011"/>
                  <a:gd name="connsiteY29" fmla="*/ 2146950 h 2480745"/>
                  <a:gd name="connsiteX30" fmla="*/ 1045100 w 1537011"/>
                  <a:gd name="connsiteY30" fmla="*/ 2136557 h 2480745"/>
                  <a:gd name="connsiteX31" fmla="*/ 460819 w 1537011"/>
                  <a:gd name="connsiteY31" fmla="*/ 2117997 h 2480745"/>
                  <a:gd name="connsiteX32" fmla="*/ 425926 w 1537011"/>
                  <a:gd name="connsiteY32" fmla="*/ 2063800 h 2480745"/>
                  <a:gd name="connsiteX33" fmla="*/ 465274 w 1537011"/>
                  <a:gd name="connsiteY33" fmla="*/ 2065285 h 2480745"/>
                  <a:gd name="connsiteX34" fmla="*/ 506849 w 1537011"/>
                  <a:gd name="connsiteY34" fmla="*/ 2066770 h 2480745"/>
                  <a:gd name="connsiteX35" fmla="*/ 526151 w 1537011"/>
                  <a:gd name="connsiteY35" fmla="*/ 2066770 h 2480745"/>
                  <a:gd name="connsiteX36" fmla="*/ 1096326 w 1537011"/>
                  <a:gd name="connsiteY36" fmla="*/ 2083845 h 2480745"/>
                  <a:gd name="connsiteX37" fmla="*/ 1137159 w 1537011"/>
                  <a:gd name="connsiteY37" fmla="*/ 2097209 h 2480745"/>
                  <a:gd name="connsiteX38" fmla="*/ 1192840 w 1537011"/>
                  <a:gd name="connsiteY38" fmla="*/ 2187041 h 2480745"/>
                  <a:gd name="connsiteX39" fmla="*/ 1128251 w 1537011"/>
                  <a:gd name="connsiteY39" fmla="*/ 2267964 h 2480745"/>
                  <a:gd name="connsiteX40" fmla="*/ 1097811 w 1537011"/>
                  <a:gd name="connsiteY40" fmla="*/ 2276131 h 2480745"/>
                  <a:gd name="connsiteX41" fmla="*/ 443001 w 1537011"/>
                  <a:gd name="connsiteY41" fmla="*/ 2256828 h 2480745"/>
                  <a:gd name="connsiteX42" fmla="*/ 338320 w 1537011"/>
                  <a:gd name="connsiteY42" fmla="*/ 2126163 h 2480745"/>
                  <a:gd name="connsiteX43" fmla="*/ 425926 w 1537011"/>
                  <a:gd name="connsiteY43" fmla="*/ 2063800 h 2480745"/>
                  <a:gd name="connsiteX44" fmla="*/ 446713 w 1537011"/>
                  <a:gd name="connsiteY44" fmla="*/ 1916802 h 2480745"/>
                  <a:gd name="connsiteX45" fmla="*/ 390289 w 1537011"/>
                  <a:gd name="connsiteY45" fmla="*/ 1927939 h 2480745"/>
                  <a:gd name="connsiteX46" fmla="*/ 388062 w 1537011"/>
                  <a:gd name="connsiteY46" fmla="*/ 1982877 h 2480745"/>
                  <a:gd name="connsiteX47" fmla="*/ 440773 w 1537011"/>
                  <a:gd name="connsiteY47" fmla="*/ 1996983 h 2480745"/>
                  <a:gd name="connsiteX48" fmla="*/ 1098555 w 1537011"/>
                  <a:gd name="connsiteY48" fmla="*/ 2018513 h 2480745"/>
                  <a:gd name="connsiteX49" fmla="*/ 1149038 w 1537011"/>
                  <a:gd name="connsiteY49" fmla="*/ 2008119 h 2480745"/>
                  <a:gd name="connsiteX50" fmla="*/ 1151266 w 1537011"/>
                  <a:gd name="connsiteY50" fmla="*/ 1952438 h 2480745"/>
                  <a:gd name="connsiteX51" fmla="*/ 1098555 w 1537011"/>
                  <a:gd name="connsiteY51" fmla="*/ 1937590 h 2480745"/>
                  <a:gd name="connsiteX52" fmla="*/ 446713 w 1537011"/>
                  <a:gd name="connsiteY52" fmla="*/ 1916802 h 2480745"/>
                  <a:gd name="connsiteX53" fmla="*/ 523923 w 1537011"/>
                  <a:gd name="connsiteY53" fmla="*/ 192914 h 2480745"/>
                  <a:gd name="connsiteX54" fmla="*/ 408107 w 1537011"/>
                  <a:gd name="connsiteY54" fmla="*/ 273095 h 2480745"/>
                  <a:gd name="connsiteX55" fmla="*/ 183898 w 1537011"/>
                  <a:gd name="connsiteY55" fmla="*/ 552985 h 2480745"/>
                  <a:gd name="connsiteX56" fmla="*/ 150488 w 1537011"/>
                  <a:gd name="connsiteY56" fmla="*/ 820997 h 2480745"/>
                  <a:gd name="connsiteX57" fmla="*/ 244033 w 1537011"/>
                  <a:gd name="connsiteY57" fmla="*/ 1149145 h 2480745"/>
                  <a:gd name="connsiteX58" fmla="*/ 242548 w 1537011"/>
                  <a:gd name="connsiteY58" fmla="*/ 1156569 h 2480745"/>
                  <a:gd name="connsiteX59" fmla="*/ 154200 w 1537011"/>
                  <a:gd name="connsiteY59" fmla="*/ 950920 h 2480745"/>
                  <a:gd name="connsiteX60" fmla="*/ 131186 w 1537011"/>
                  <a:gd name="connsiteY60" fmla="*/ 648757 h 2480745"/>
                  <a:gd name="connsiteX61" fmla="*/ 215821 w 1537011"/>
                  <a:gd name="connsiteY61" fmla="*/ 443851 h 2480745"/>
                  <a:gd name="connsiteX62" fmla="*/ 500165 w 1537011"/>
                  <a:gd name="connsiteY62" fmla="*/ 201081 h 2480745"/>
                  <a:gd name="connsiteX63" fmla="*/ 523923 w 1537011"/>
                  <a:gd name="connsiteY63" fmla="*/ 192914 h 2480745"/>
                  <a:gd name="connsiteX64" fmla="*/ 800630 w 1537011"/>
                  <a:gd name="connsiteY64" fmla="*/ 46764 h 2480745"/>
                  <a:gd name="connsiteX65" fmla="*/ 713588 w 1537011"/>
                  <a:gd name="connsiteY65" fmla="*/ 47343 h 2480745"/>
                  <a:gd name="connsiteX66" fmla="*/ 595938 w 1537011"/>
                  <a:gd name="connsiteY66" fmla="*/ 67446 h 2480745"/>
                  <a:gd name="connsiteX67" fmla="*/ 175732 w 1537011"/>
                  <a:gd name="connsiteY67" fmla="*/ 344366 h 2480745"/>
                  <a:gd name="connsiteX68" fmla="*/ 49521 w 1537011"/>
                  <a:gd name="connsiteY68" fmla="*/ 655438 h 2480745"/>
                  <a:gd name="connsiteX69" fmla="*/ 137126 w 1537011"/>
                  <a:gd name="connsiteY69" fmla="*/ 1109796 h 2480745"/>
                  <a:gd name="connsiteX70" fmla="*/ 310109 w 1537011"/>
                  <a:gd name="connsiteY70" fmla="*/ 1387460 h 2480745"/>
                  <a:gd name="connsiteX71" fmla="*/ 440773 w 1537011"/>
                  <a:gd name="connsiteY71" fmla="*/ 1695562 h 2480745"/>
                  <a:gd name="connsiteX72" fmla="*/ 460819 w 1537011"/>
                  <a:gd name="connsiteY72" fmla="*/ 1792076 h 2480745"/>
                  <a:gd name="connsiteX73" fmla="*/ 492743 w 1537011"/>
                  <a:gd name="connsiteY73" fmla="*/ 1817318 h 2480745"/>
                  <a:gd name="connsiteX74" fmla="*/ 1065146 w 1537011"/>
                  <a:gd name="connsiteY74" fmla="*/ 1836621 h 2480745"/>
                  <a:gd name="connsiteX75" fmla="*/ 1089645 w 1537011"/>
                  <a:gd name="connsiteY75" fmla="*/ 1818803 h 2480745"/>
                  <a:gd name="connsiteX76" fmla="*/ 1116372 w 1537011"/>
                  <a:gd name="connsiteY76" fmla="*/ 1688138 h 2480745"/>
                  <a:gd name="connsiteX77" fmla="*/ 1268567 w 1537011"/>
                  <a:gd name="connsiteY77" fmla="*/ 1319900 h 2480745"/>
                  <a:gd name="connsiteX78" fmla="*/ 1376960 w 1537011"/>
                  <a:gd name="connsiteY78" fmla="*/ 1166220 h 2480745"/>
                  <a:gd name="connsiteX79" fmla="*/ 1468276 w 1537011"/>
                  <a:gd name="connsiteY79" fmla="*/ 916026 h 2480745"/>
                  <a:gd name="connsiteX80" fmla="*/ 1468276 w 1537011"/>
                  <a:gd name="connsiteY80" fmla="*/ 599015 h 2480745"/>
                  <a:gd name="connsiteX81" fmla="*/ 1056236 w 1537011"/>
                  <a:gd name="connsiteY81" fmla="*/ 110506 h 2480745"/>
                  <a:gd name="connsiteX82" fmla="*/ 800630 w 1537011"/>
                  <a:gd name="connsiteY82" fmla="*/ 46764 h 2480745"/>
                  <a:gd name="connsiteX83" fmla="*/ 794163 w 1537011"/>
                  <a:gd name="connsiteY83" fmla="*/ 814 h 2480745"/>
                  <a:gd name="connsiteX84" fmla="*/ 1036191 w 1537011"/>
                  <a:gd name="connsiteY84" fmla="*/ 52598 h 2480745"/>
                  <a:gd name="connsiteX85" fmla="*/ 1503912 w 1537011"/>
                  <a:gd name="connsiteY85" fmla="*/ 551500 h 2480745"/>
                  <a:gd name="connsiteX86" fmla="*/ 1518761 w 1537011"/>
                  <a:gd name="connsiteY86" fmla="*/ 910830 h 2480745"/>
                  <a:gd name="connsiteX87" fmla="*/ 1377702 w 1537011"/>
                  <a:gd name="connsiteY87" fmla="*/ 1250855 h 2480745"/>
                  <a:gd name="connsiteX88" fmla="*/ 1264855 w 1537011"/>
                  <a:gd name="connsiteY88" fmla="*/ 1406020 h 2480745"/>
                  <a:gd name="connsiteX89" fmla="*/ 1163144 w 1537011"/>
                  <a:gd name="connsiteY89" fmla="*/ 1694078 h 2480745"/>
                  <a:gd name="connsiteX90" fmla="*/ 1115630 w 1537011"/>
                  <a:gd name="connsiteY90" fmla="*/ 1876711 h 2480745"/>
                  <a:gd name="connsiteX91" fmla="*/ 1149781 w 1537011"/>
                  <a:gd name="connsiteY91" fmla="*/ 1887848 h 2480745"/>
                  <a:gd name="connsiteX92" fmla="*/ 1229961 w 1537011"/>
                  <a:gd name="connsiteY92" fmla="*/ 1991044 h 2480745"/>
                  <a:gd name="connsiteX93" fmla="*/ 1126023 w 1537011"/>
                  <a:gd name="connsiteY93" fmla="*/ 2077164 h 2480745"/>
                  <a:gd name="connsiteX94" fmla="*/ 1100038 w 1537011"/>
                  <a:gd name="connsiteY94" fmla="*/ 2077906 h 2480745"/>
                  <a:gd name="connsiteX95" fmla="*/ 423698 w 1537011"/>
                  <a:gd name="connsiteY95" fmla="*/ 2054891 h 2480745"/>
                  <a:gd name="connsiteX96" fmla="*/ 368017 w 1537011"/>
                  <a:gd name="connsiteY96" fmla="*/ 2039300 h 2480745"/>
                  <a:gd name="connsiteX97" fmla="*/ 311594 w 1537011"/>
                  <a:gd name="connsiteY97" fmla="*/ 1951695 h 2480745"/>
                  <a:gd name="connsiteX98" fmla="*/ 382123 w 1537011"/>
                  <a:gd name="connsiteY98" fmla="*/ 1867803 h 2480745"/>
                  <a:gd name="connsiteX99" fmla="*/ 434092 w 1537011"/>
                  <a:gd name="connsiteY99" fmla="*/ 1854439 h 2480745"/>
                  <a:gd name="connsiteX100" fmla="*/ 387320 w 1537011"/>
                  <a:gd name="connsiteY100" fmla="*/ 1655472 h 2480745"/>
                  <a:gd name="connsiteX101" fmla="*/ 301199 w 1537011"/>
                  <a:gd name="connsiteY101" fmla="*/ 1459474 h 2480745"/>
                  <a:gd name="connsiteX102" fmla="*/ 137869 w 1537011"/>
                  <a:gd name="connsiteY102" fmla="*/ 1212992 h 2480745"/>
                  <a:gd name="connsiteX103" fmla="*/ 2748 w 1537011"/>
                  <a:gd name="connsiteY103" fmla="*/ 664348 h 2480745"/>
                  <a:gd name="connsiteX104" fmla="*/ 145292 w 1537011"/>
                  <a:gd name="connsiteY104" fmla="*/ 308730 h 2480745"/>
                  <a:gd name="connsiteX105" fmla="*/ 549909 w 1537011"/>
                  <a:gd name="connsiteY105" fmla="*/ 32552 h 2480745"/>
                  <a:gd name="connsiteX106" fmla="*/ 794163 w 1537011"/>
                  <a:gd name="connsiteY106" fmla="*/ 814 h 2480745"/>
                  <a:gd name="connsiteX0" fmla="*/ 503138 w 1537011"/>
                  <a:gd name="connsiteY0" fmla="*/ 2319191 h 2480745"/>
                  <a:gd name="connsiteX1" fmla="*/ 443744 w 1537011"/>
                  <a:gd name="connsiteY1" fmla="*/ 2360024 h 2480745"/>
                  <a:gd name="connsiteX2" fmla="*/ 501653 w 1537011"/>
                  <a:gd name="connsiteY2" fmla="*/ 2403827 h 2480745"/>
                  <a:gd name="connsiteX3" fmla="*/ 1051782 w 1537011"/>
                  <a:gd name="connsiteY3" fmla="*/ 2420160 h 2480745"/>
                  <a:gd name="connsiteX4" fmla="*/ 1097070 w 1537011"/>
                  <a:gd name="connsiteY4" fmla="*/ 2383040 h 2480745"/>
                  <a:gd name="connsiteX5" fmla="*/ 1058465 w 1537011"/>
                  <a:gd name="connsiteY5" fmla="*/ 2339237 h 2480745"/>
                  <a:gd name="connsiteX6" fmla="*/ 503138 w 1537011"/>
                  <a:gd name="connsiteY6" fmla="*/ 2319191 h 2480745"/>
                  <a:gd name="connsiteX7" fmla="*/ 470472 w 1537011"/>
                  <a:gd name="connsiteY7" fmla="*/ 2270192 h 2480745"/>
                  <a:gd name="connsiteX8" fmla="*/ 525411 w 1537011"/>
                  <a:gd name="connsiteY8" fmla="*/ 2270192 h 2480745"/>
                  <a:gd name="connsiteX9" fmla="*/ 1067374 w 1537011"/>
                  <a:gd name="connsiteY9" fmla="*/ 2287268 h 2480745"/>
                  <a:gd name="connsiteX10" fmla="*/ 1152751 w 1537011"/>
                  <a:gd name="connsiteY10" fmla="*/ 2388236 h 2480745"/>
                  <a:gd name="connsiteX11" fmla="*/ 1054010 w 1537011"/>
                  <a:gd name="connsiteY11" fmla="*/ 2475841 h 2480745"/>
                  <a:gd name="connsiteX12" fmla="*/ 643455 w 1537011"/>
                  <a:gd name="connsiteY12" fmla="*/ 2463963 h 2480745"/>
                  <a:gd name="connsiteX13" fmla="*/ 608445 w 1537011"/>
                  <a:gd name="connsiteY13" fmla="*/ 2467907 h 2480745"/>
                  <a:gd name="connsiteX14" fmla="*/ 588812 w 1537011"/>
                  <a:gd name="connsiteY14" fmla="*/ 2480745 h 2480745"/>
                  <a:gd name="connsiteX15" fmla="*/ 500911 w 1537011"/>
                  <a:gd name="connsiteY15" fmla="*/ 2459508 h 2480745"/>
                  <a:gd name="connsiteX16" fmla="*/ 447457 w 1537011"/>
                  <a:gd name="connsiteY16" fmla="*/ 2446887 h 2480745"/>
                  <a:gd name="connsiteX17" fmla="*/ 391775 w 1537011"/>
                  <a:gd name="connsiteY17" fmla="*/ 2352600 h 2480745"/>
                  <a:gd name="connsiteX18" fmla="*/ 470472 w 1537011"/>
                  <a:gd name="connsiteY18" fmla="*/ 2270192 h 2480745"/>
                  <a:gd name="connsiteX19" fmla="*/ 460819 w 1537011"/>
                  <a:gd name="connsiteY19" fmla="*/ 2117997 h 2480745"/>
                  <a:gd name="connsiteX20" fmla="*/ 417759 w 1537011"/>
                  <a:gd name="connsiteY20" fmla="*/ 2125420 h 2480745"/>
                  <a:gd name="connsiteX21" fmla="*/ 390290 w 1537011"/>
                  <a:gd name="connsiteY21" fmla="*/ 2156602 h 2480745"/>
                  <a:gd name="connsiteX22" fmla="*/ 414047 w 1537011"/>
                  <a:gd name="connsiteY22" fmla="*/ 2190753 h 2480745"/>
                  <a:gd name="connsiteX23" fmla="*/ 458592 w 1537011"/>
                  <a:gd name="connsiteY23" fmla="*/ 2201147 h 2480745"/>
                  <a:gd name="connsiteX24" fmla="*/ 763724 w 1537011"/>
                  <a:gd name="connsiteY24" fmla="*/ 2210798 h 2480745"/>
                  <a:gd name="connsiteX25" fmla="*/ 1054751 w 1537011"/>
                  <a:gd name="connsiteY25" fmla="*/ 2220450 h 2480745"/>
                  <a:gd name="connsiteX26" fmla="*/ 1106721 w 1537011"/>
                  <a:gd name="connsiteY26" fmla="*/ 2215253 h 2480745"/>
                  <a:gd name="connsiteX27" fmla="*/ 1136417 w 1537011"/>
                  <a:gd name="connsiteY27" fmla="*/ 2182586 h 2480745"/>
                  <a:gd name="connsiteX28" fmla="*/ 1110433 w 1537011"/>
                  <a:gd name="connsiteY28" fmla="*/ 2146950 h 2480745"/>
                  <a:gd name="connsiteX29" fmla="*/ 1045100 w 1537011"/>
                  <a:gd name="connsiteY29" fmla="*/ 2136557 h 2480745"/>
                  <a:gd name="connsiteX30" fmla="*/ 460819 w 1537011"/>
                  <a:gd name="connsiteY30" fmla="*/ 2117997 h 2480745"/>
                  <a:gd name="connsiteX31" fmla="*/ 425926 w 1537011"/>
                  <a:gd name="connsiteY31" fmla="*/ 2063800 h 2480745"/>
                  <a:gd name="connsiteX32" fmla="*/ 465274 w 1537011"/>
                  <a:gd name="connsiteY32" fmla="*/ 2065285 h 2480745"/>
                  <a:gd name="connsiteX33" fmla="*/ 506849 w 1537011"/>
                  <a:gd name="connsiteY33" fmla="*/ 2066770 h 2480745"/>
                  <a:gd name="connsiteX34" fmla="*/ 526151 w 1537011"/>
                  <a:gd name="connsiteY34" fmla="*/ 2066770 h 2480745"/>
                  <a:gd name="connsiteX35" fmla="*/ 1096326 w 1537011"/>
                  <a:gd name="connsiteY35" fmla="*/ 2083845 h 2480745"/>
                  <a:gd name="connsiteX36" fmla="*/ 1137159 w 1537011"/>
                  <a:gd name="connsiteY36" fmla="*/ 2097209 h 2480745"/>
                  <a:gd name="connsiteX37" fmla="*/ 1192840 w 1537011"/>
                  <a:gd name="connsiteY37" fmla="*/ 2187041 h 2480745"/>
                  <a:gd name="connsiteX38" fmla="*/ 1128251 w 1537011"/>
                  <a:gd name="connsiteY38" fmla="*/ 2267964 h 2480745"/>
                  <a:gd name="connsiteX39" fmla="*/ 1097811 w 1537011"/>
                  <a:gd name="connsiteY39" fmla="*/ 2276131 h 2480745"/>
                  <a:gd name="connsiteX40" fmla="*/ 443001 w 1537011"/>
                  <a:gd name="connsiteY40" fmla="*/ 2256828 h 2480745"/>
                  <a:gd name="connsiteX41" fmla="*/ 338320 w 1537011"/>
                  <a:gd name="connsiteY41" fmla="*/ 2126163 h 2480745"/>
                  <a:gd name="connsiteX42" fmla="*/ 425926 w 1537011"/>
                  <a:gd name="connsiteY42" fmla="*/ 2063800 h 2480745"/>
                  <a:gd name="connsiteX43" fmla="*/ 446713 w 1537011"/>
                  <a:gd name="connsiteY43" fmla="*/ 1916802 h 2480745"/>
                  <a:gd name="connsiteX44" fmla="*/ 390289 w 1537011"/>
                  <a:gd name="connsiteY44" fmla="*/ 1927939 h 2480745"/>
                  <a:gd name="connsiteX45" fmla="*/ 388062 w 1537011"/>
                  <a:gd name="connsiteY45" fmla="*/ 1982877 h 2480745"/>
                  <a:gd name="connsiteX46" fmla="*/ 440773 w 1537011"/>
                  <a:gd name="connsiteY46" fmla="*/ 1996983 h 2480745"/>
                  <a:gd name="connsiteX47" fmla="*/ 1098555 w 1537011"/>
                  <a:gd name="connsiteY47" fmla="*/ 2018513 h 2480745"/>
                  <a:gd name="connsiteX48" fmla="*/ 1149038 w 1537011"/>
                  <a:gd name="connsiteY48" fmla="*/ 2008119 h 2480745"/>
                  <a:gd name="connsiteX49" fmla="*/ 1151266 w 1537011"/>
                  <a:gd name="connsiteY49" fmla="*/ 1952438 h 2480745"/>
                  <a:gd name="connsiteX50" fmla="*/ 1098555 w 1537011"/>
                  <a:gd name="connsiteY50" fmla="*/ 1937590 h 2480745"/>
                  <a:gd name="connsiteX51" fmla="*/ 446713 w 1537011"/>
                  <a:gd name="connsiteY51" fmla="*/ 1916802 h 2480745"/>
                  <a:gd name="connsiteX52" fmla="*/ 523923 w 1537011"/>
                  <a:gd name="connsiteY52" fmla="*/ 192914 h 2480745"/>
                  <a:gd name="connsiteX53" fmla="*/ 408107 w 1537011"/>
                  <a:gd name="connsiteY53" fmla="*/ 273095 h 2480745"/>
                  <a:gd name="connsiteX54" fmla="*/ 183898 w 1537011"/>
                  <a:gd name="connsiteY54" fmla="*/ 552985 h 2480745"/>
                  <a:gd name="connsiteX55" fmla="*/ 150488 w 1537011"/>
                  <a:gd name="connsiteY55" fmla="*/ 820997 h 2480745"/>
                  <a:gd name="connsiteX56" fmla="*/ 244033 w 1537011"/>
                  <a:gd name="connsiteY56" fmla="*/ 1149145 h 2480745"/>
                  <a:gd name="connsiteX57" fmla="*/ 242548 w 1537011"/>
                  <a:gd name="connsiteY57" fmla="*/ 1156569 h 2480745"/>
                  <a:gd name="connsiteX58" fmla="*/ 154200 w 1537011"/>
                  <a:gd name="connsiteY58" fmla="*/ 950920 h 2480745"/>
                  <a:gd name="connsiteX59" fmla="*/ 131186 w 1537011"/>
                  <a:gd name="connsiteY59" fmla="*/ 648757 h 2480745"/>
                  <a:gd name="connsiteX60" fmla="*/ 215821 w 1537011"/>
                  <a:gd name="connsiteY60" fmla="*/ 443851 h 2480745"/>
                  <a:gd name="connsiteX61" fmla="*/ 500165 w 1537011"/>
                  <a:gd name="connsiteY61" fmla="*/ 201081 h 2480745"/>
                  <a:gd name="connsiteX62" fmla="*/ 523923 w 1537011"/>
                  <a:gd name="connsiteY62" fmla="*/ 192914 h 2480745"/>
                  <a:gd name="connsiteX63" fmla="*/ 800630 w 1537011"/>
                  <a:gd name="connsiteY63" fmla="*/ 46764 h 2480745"/>
                  <a:gd name="connsiteX64" fmla="*/ 713588 w 1537011"/>
                  <a:gd name="connsiteY64" fmla="*/ 47343 h 2480745"/>
                  <a:gd name="connsiteX65" fmla="*/ 595938 w 1537011"/>
                  <a:gd name="connsiteY65" fmla="*/ 67446 h 2480745"/>
                  <a:gd name="connsiteX66" fmla="*/ 175732 w 1537011"/>
                  <a:gd name="connsiteY66" fmla="*/ 344366 h 2480745"/>
                  <a:gd name="connsiteX67" fmla="*/ 49521 w 1537011"/>
                  <a:gd name="connsiteY67" fmla="*/ 655438 h 2480745"/>
                  <a:gd name="connsiteX68" fmla="*/ 137126 w 1537011"/>
                  <a:gd name="connsiteY68" fmla="*/ 1109796 h 2480745"/>
                  <a:gd name="connsiteX69" fmla="*/ 310109 w 1537011"/>
                  <a:gd name="connsiteY69" fmla="*/ 1387460 h 2480745"/>
                  <a:gd name="connsiteX70" fmla="*/ 440773 w 1537011"/>
                  <a:gd name="connsiteY70" fmla="*/ 1695562 h 2480745"/>
                  <a:gd name="connsiteX71" fmla="*/ 460819 w 1537011"/>
                  <a:gd name="connsiteY71" fmla="*/ 1792076 h 2480745"/>
                  <a:gd name="connsiteX72" fmla="*/ 492743 w 1537011"/>
                  <a:gd name="connsiteY72" fmla="*/ 1817318 h 2480745"/>
                  <a:gd name="connsiteX73" fmla="*/ 1065146 w 1537011"/>
                  <a:gd name="connsiteY73" fmla="*/ 1836621 h 2480745"/>
                  <a:gd name="connsiteX74" fmla="*/ 1089645 w 1537011"/>
                  <a:gd name="connsiteY74" fmla="*/ 1818803 h 2480745"/>
                  <a:gd name="connsiteX75" fmla="*/ 1116372 w 1537011"/>
                  <a:gd name="connsiteY75" fmla="*/ 1688138 h 2480745"/>
                  <a:gd name="connsiteX76" fmla="*/ 1268567 w 1537011"/>
                  <a:gd name="connsiteY76" fmla="*/ 1319900 h 2480745"/>
                  <a:gd name="connsiteX77" fmla="*/ 1376960 w 1537011"/>
                  <a:gd name="connsiteY77" fmla="*/ 1166220 h 2480745"/>
                  <a:gd name="connsiteX78" fmla="*/ 1468276 w 1537011"/>
                  <a:gd name="connsiteY78" fmla="*/ 916026 h 2480745"/>
                  <a:gd name="connsiteX79" fmla="*/ 1468276 w 1537011"/>
                  <a:gd name="connsiteY79" fmla="*/ 599015 h 2480745"/>
                  <a:gd name="connsiteX80" fmla="*/ 1056236 w 1537011"/>
                  <a:gd name="connsiteY80" fmla="*/ 110506 h 2480745"/>
                  <a:gd name="connsiteX81" fmla="*/ 800630 w 1537011"/>
                  <a:gd name="connsiteY81" fmla="*/ 46764 h 2480745"/>
                  <a:gd name="connsiteX82" fmla="*/ 794163 w 1537011"/>
                  <a:gd name="connsiteY82" fmla="*/ 814 h 2480745"/>
                  <a:gd name="connsiteX83" fmla="*/ 1036191 w 1537011"/>
                  <a:gd name="connsiteY83" fmla="*/ 52598 h 2480745"/>
                  <a:gd name="connsiteX84" fmla="*/ 1503912 w 1537011"/>
                  <a:gd name="connsiteY84" fmla="*/ 551500 h 2480745"/>
                  <a:gd name="connsiteX85" fmla="*/ 1518761 w 1537011"/>
                  <a:gd name="connsiteY85" fmla="*/ 910830 h 2480745"/>
                  <a:gd name="connsiteX86" fmla="*/ 1377702 w 1537011"/>
                  <a:gd name="connsiteY86" fmla="*/ 1250855 h 2480745"/>
                  <a:gd name="connsiteX87" fmla="*/ 1264855 w 1537011"/>
                  <a:gd name="connsiteY87" fmla="*/ 1406020 h 2480745"/>
                  <a:gd name="connsiteX88" fmla="*/ 1163144 w 1537011"/>
                  <a:gd name="connsiteY88" fmla="*/ 1694078 h 2480745"/>
                  <a:gd name="connsiteX89" fmla="*/ 1115630 w 1537011"/>
                  <a:gd name="connsiteY89" fmla="*/ 1876711 h 2480745"/>
                  <a:gd name="connsiteX90" fmla="*/ 1149781 w 1537011"/>
                  <a:gd name="connsiteY90" fmla="*/ 1887848 h 2480745"/>
                  <a:gd name="connsiteX91" fmla="*/ 1229961 w 1537011"/>
                  <a:gd name="connsiteY91" fmla="*/ 1991044 h 2480745"/>
                  <a:gd name="connsiteX92" fmla="*/ 1126023 w 1537011"/>
                  <a:gd name="connsiteY92" fmla="*/ 2077164 h 2480745"/>
                  <a:gd name="connsiteX93" fmla="*/ 1100038 w 1537011"/>
                  <a:gd name="connsiteY93" fmla="*/ 2077906 h 2480745"/>
                  <a:gd name="connsiteX94" fmla="*/ 423698 w 1537011"/>
                  <a:gd name="connsiteY94" fmla="*/ 2054891 h 2480745"/>
                  <a:gd name="connsiteX95" fmla="*/ 368017 w 1537011"/>
                  <a:gd name="connsiteY95" fmla="*/ 2039300 h 2480745"/>
                  <a:gd name="connsiteX96" fmla="*/ 311594 w 1537011"/>
                  <a:gd name="connsiteY96" fmla="*/ 1951695 h 2480745"/>
                  <a:gd name="connsiteX97" fmla="*/ 382123 w 1537011"/>
                  <a:gd name="connsiteY97" fmla="*/ 1867803 h 2480745"/>
                  <a:gd name="connsiteX98" fmla="*/ 434092 w 1537011"/>
                  <a:gd name="connsiteY98" fmla="*/ 1854439 h 2480745"/>
                  <a:gd name="connsiteX99" fmla="*/ 387320 w 1537011"/>
                  <a:gd name="connsiteY99" fmla="*/ 1655472 h 2480745"/>
                  <a:gd name="connsiteX100" fmla="*/ 301199 w 1537011"/>
                  <a:gd name="connsiteY100" fmla="*/ 1459474 h 2480745"/>
                  <a:gd name="connsiteX101" fmla="*/ 137869 w 1537011"/>
                  <a:gd name="connsiteY101" fmla="*/ 1212992 h 2480745"/>
                  <a:gd name="connsiteX102" fmla="*/ 2748 w 1537011"/>
                  <a:gd name="connsiteY102" fmla="*/ 664348 h 2480745"/>
                  <a:gd name="connsiteX103" fmla="*/ 145292 w 1537011"/>
                  <a:gd name="connsiteY103" fmla="*/ 308730 h 2480745"/>
                  <a:gd name="connsiteX104" fmla="*/ 549909 w 1537011"/>
                  <a:gd name="connsiteY104" fmla="*/ 32552 h 2480745"/>
                  <a:gd name="connsiteX105" fmla="*/ 794163 w 1537011"/>
                  <a:gd name="connsiteY105" fmla="*/ 814 h 2480745"/>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608445 w 1537011"/>
                  <a:gd name="connsiteY13" fmla="*/ 2467907 h 2475850"/>
                  <a:gd name="connsiteX14" fmla="*/ 500911 w 1537011"/>
                  <a:gd name="connsiteY14" fmla="*/ 2459508 h 2475850"/>
                  <a:gd name="connsiteX15" fmla="*/ 447457 w 1537011"/>
                  <a:gd name="connsiteY15" fmla="*/ 2446887 h 2475850"/>
                  <a:gd name="connsiteX16" fmla="*/ 391775 w 1537011"/>
                  <a:gd name="connsiteY16" fmla="*/ 2352600 h 2475850"/>
                  <a:gd name="connsiteX17" fmla="*/ 470472 w 1537011"/>
                  <a:gd name="connsiteY17" fmla="*/ 2270192 h 2475850"/>
                  <a:gd name="connsiteX18" fmla="*/ 460819 w 1537011"/>
                  <a:gd name="connsiteY18" fmla="*/ 2117997 h 2475850"/>
                  <a:gd name="connsiteX19" fmla="*/ 417759 w 1537011"/>
                  <a:gd name="connsiteY19" fmla="*/ 2125420 h 2475850"/>
                  <a:gd name="connsiteX20" fmla="*/ 390290 w 1537011"/>
                  <a:gd name="connsiteY20" fmla="*/ 2156602 h 2475850"/>
                  <a:gd name="connsiteX21" fmla="*/ 414047 w 1537011"/>
                  <a:gd name="connsiteY21" fmla="*/ 2190753 h 2475850"/>
                  <a:gd name="connsiteX22" fmla="*/ 458592 w 1537011"/>
                  <a:gd name="connsiteY22" fmla="*/ 2201147 h 2475850"/>
                  <a:gd name="connsiteX23" fmla="*/ 763724 w 1537011"/>
                  <a:gd name="connsiteY23" fmla="*/ 2210798 h 2475850"/>
                  <a:gd name="connsiteX24" fmla="*/ 1054751 w 1537011"/>
                  <a:gd name="connsiteY24" fmla="*/ 2220450 h 2475850"/>
                  <a:gd name="connsiteX25" fmla="*/ 1106721 w 1537011"/>
                  <a:gd name="connsiteY25" fmla="*/ 2215253 h 2475850"/>
                  <a:gd name="connsiteX26" fmla="*/ 1136417 w 1537011"/>
                  <a:gd name="connsiteY26" fmla="*/ 2182586 h 2475850"/>
                  <a:gd name="connsiteX27" fmla="*/ 1110433 w 1537011"/>
                  <a:gd name="connsiteY27" fmla="*/ 2146950 h 2475850"/>
                  <a:gd name="connsiteX28" fmla="*/ 1045100 w 1537011"/>
                  <a:gd name="connsiteY28" fmla="*/ 2136557 h 2475850"/>
                  <a:gd name="connsiteX29" fmla="*/ 460819 w 1537011"/>
                  <a:gd name="connsiteY29" fmla="*/ 2117997 h 2475850"/>
                  <a:gd name="connsiteX30" fmla="*/ 425926 w 1537011"/>
                  <a:gd name="connsiteY30" fmla="*/ 2063800 h 2475850"/>
                  <a:gd name="connsiteX31" fmla="*/ 465274 w 1537011"/>
                  <a:gd name="connsiteY31" fmla="*/ 2065285 h 2475850"/>
                  <a:gd name="connsiteX32" fmla="*/ 506849 w 1537011"/>
                  <a:gd name="connsiteY32" fmla="*/ 2066770 h 2475850"/>
                  <a:gd name="connsiteX33" fmla="*/ 526151 w 1537011"/>
                  <a:gd name="connsiteY33" fmla="*/ 2066770 h 2475850"/>
                  <a:gd name="connsiteX34" fmla="*/ 1096326 w 1537011"/>
                  <a:gd name="connsiteY34" fmla="*/ 2083845 h 2475850"/>
                  <a:gd name="connsiteX35" fmla="*/ 1137159 w 1537011"/>
                  <a:gd name="connsiteY35" fmla="*/ 2097209 h 2475850"/>
                  <a:gd name="connsiteX36" fmla="*/ 1192840 w 1537011"/>
                  <a:gd name="connsiteY36" fmla="*/ 2187041 h 2475850"/>
                  <a:gd name="connsiteX37" fmla="*/ 1128251 w 1537011"/>
                  <a:gd name="connsiteY37" fmla="*/ 2267964 h 2475850"/>
                  <a:gd name="connsiteX38" fmla="*/ 1097811 w 1537011"/>
                  <a:gd name="connsiteY38" fmla="*/ 2276131 h 2475850"/>
                  <a:gd name="connsiteX39" fmla="*/ 443001 w 1537011"/>
                  <a:gd name="connsiteY39" fmla="*/ 2256828 h 2475850"/>
                  <a:gd name="connsiteX40" fmla="*/ 338320 w 1537011"/>
                  <a:gd name="connsiteY40" fmla="*/ 2126163 h 2475850"/>
                  <a:gd name="connsiteX41" fmla="*/ 425926 w 1537011"/>
                  <a:gd name="connsiteY41" fmla="*/ 2063800 h 2475850"/>
                  <a:gd name="connsiteX42" fmla="*/ 446713 w 1537011"/>
                  <a:gd name="connsiteY42" fmla="*/ 1916802 h 2475850"/>
                  <a:gd name="connsiteX43" fmla="*/ 390289 w 1537011"/>
                  <a:gd name="connsiteY43" fmla="*/ 1927939 h 2475850"/>
                  <a:gd name="connsiteX44" fmla="*/ 388062 w 1537011"/>
                  <a:gd name="connsiteY44" fmla="*/ 1982877 h 2475850"/>
                  <a:gd name="connsiteX45" fmla="*/ 440773 w 1537011"/>
                  <a:gd name="connsiteY45" fmla="*/ 1996983 h 2475850"/>
                  <a:gd name="connsiteX46" fmla="*/ 1098555 w 1537011"/>
                  <a:gd name="connsiteY46" fmla="*/ 2018513 h 2475850"/>
                  <a:gd name="connsiteX47" fmla="*/ 1149038 w 1537011"/>
                  <a:gd name="connsiteY47" fmla="*/ 2008119 h 2475850"/>
                  <a:gd name="connsiteX48" fmla="*/ 1151266 w 1537011"/>
                  <a:gd name="connsiteY48" fmla="*/ 1952438 h 2475850"/>
                  <a:gd name="connsiteX49" fmla="*/ 1098555 w 1537011"/>
                  <a:gd name="connsiteY49" fmla="*/ 1937590 h 2475850"/>
                  <a:gd name="connsiteX50" fmla="*/ 446713 w 1537011"/>
                  <a:gd name="connsiteY50" fmla="*/ 1916802 h 2475850"/>
                  <a:gd name="connsiteX51" fmla="*/ 523923 w 1537011"/>
                  <a:gd name="connsiteY51" fmla="*/ 192914 h 2475850"/>
                  <a:gd name="connsiteX52" fmla="*/ 408107 w 1537011"/>
                  <a:gd name="connsiteY52" fmla="*/ 273095 h 2475850"/>
                  <a:gd name="connsiteX53" fmla="*/ 183898 w 1537011"/>
                  <a:gd name="connsiteY53" fmla="*/ 552985 h 2475850"/>
                  <a:gd name="connsiteX54" fmla="*/ 150488 w 1537011"/>
                  <a:gd name="connsiteY54" fmla="*/ 820997 h 2475850"/>
                  <a:gd name="connsiteX55" fmla="*/ 244033 w 1537011"/>
                  <a:gd name="connsiteY55" fmla="*/ 1149145 h 2475850"/>
                  <a:gd name="connsiteX56" fmla="*/ 242548 w 1537011"/>
                  <a:gd name="connsiteY56" fmla="*/ 1156569 h 2475850"/>
                  <a:gd name="connsiteX57" fmla="*/ 154200 w 1537011"/>
                  <a:gd name="connsiteY57" fmla="*/ 950920 h 2475850"/>
                  <a:gd name="connsiteX58" fmla="*/ 131186 w 1537011"/>
                  <a:gd name="connsiteY58" fmla="*/ 648757 h 2475850"/>
                  <a:gd name="connsiteX59" fmla="*/ 215821 w 1537011"/>
                  <a:gd name="connsiteY59" fmla="*/ 443851 h 2475850"/>
                  <a:gd name="connsiteX60" fmla="*/ 500165 w 1537011"/>
                  <a:gd name="connsiteY60" fmla="*/ 201081 h 2475850"/>
                  <a:gd name="connsiteX61" fmla="*/ 523923 w 1537011"/>
                  <a:gd name="connsiteY61" fmla="*/ 192914 h 2475850"/>
                  <a:gd name="connsiteX62" fmla="*/ 800630 w 1537011"/>
                  <a:gd name="connsiteY62" fmla="*/ 46764 h 2475850"/>
                  <a:gd name="connsiteX63" fmla="*/ 713588 w 1537011"/>
                  <a:gd name="connsiteY63" fmla="*/ 47343 h 2475850"/>
                  <a:gd name="connsiteX64" fmla="*/ 595938 w 1537011"/>
                  <a:gd name="connsiteY64" fmla="*/ 67446 h 2475850"/>
                  <a:gd name="connsiteX65" fmla="*/ 175732 w 1537011"/>
                  <a:gd name="connsiteY65" fmla="*/ 344366 h 2475850"/>
                  <a:gd name="connsiteX66" fmla="*/ 49521 w 1537011"/>
                  <a:gd name="connsiteY66" fmla="*/ 655438 h 2475850"/>
                  <a:gd name="connsiteX67" fmla="*/ 137126 w 1537011"/>
                  <a:gd name="connsiteY67" fmla="*/ 1109796 h 2475850"/>
                  <a:gd name="connsiteX68" fmla="*/ 310109 w 1537011"/>
                  <a:gd name="connsiteY68" fmla="*/ 1387460 h 2475850"/>
                  <a:gd name="connsiteX69" fmla="*/ 440773 w 1537011"/>
                  <a:gd name="connsiteY69" fmla="*/ 1695562 h 2475850"/>
                  <a:gd name="connsiteX70" fmla="*/ 460819 w 1537011"/>
                  <a:gd name="connsiteY70" fmla="*/ 1792076 h 2475850"/>
                  <a:gd name="connsiteX71" fmla="*/ 492743 w 1537011"/>
                  <a:gd name="connsiteY71" fmla="*/ 1817318 h 2475850"/>
                  <a:gd name="connsiteX72" fmla="*/ 1065146 w 1537011"/>
                  <a:gd name="connsiteY72" fmla="*/ 1836621 h 2475850"/>
                  <a:gd name="connsiteX73" fmla="*/ 1089645 w 1537011"/>
                  <a:gd name="connsiteY73" fmla="*/ 1818803 h 2475850"/>
                  <a:gd name="connsiteX74" fmla="*/ 1116372 w 1537011"/>
                  <a:gd name="connsiteY74" fmla="*/ 1688138 h 2475850"/>
                  <a:gd name="connsiteX75" fmla="*/ 1268567 w 1537011"/>
                  <a:gd name="connsiteY75" fmla="*/ 1319900 h 2475850"/>
                  <a:gd name="connsiteX76" fmla="*/ 1376960 w 1537011"/>
                  <a:gd name="connsiteY76" fmla="*/ 1166220 h 2475850"/>
                  <a:gd name="connsiteX77" fmla="*/ 1468276 w 1537011"/>
                  <a:gd name="connsiteY77" fmla="*/ 916026 h 2475850"/>
                  <a:gd name="connsiteX78" fmla="*/ 1468276 w 1537011"/>
                  <a:gd name="connsiteY78" fmla="*/ 599015 h 2475850"/>
                  <a:gd name="connsiteX79" fmla="*/ 1056236 w 1537011"/>
                  <a:gd name="connsiteY79" fmla="*/ 110506 h 2475850"/>
                  <a:gd name="connsiteX80" fmla="*/ 800630 w 1537011"/>
                  <a:gd name="connsiteY80" fmla="*/ 46764 h 2475850"/>
                  <a:gd name="connsiteX81" fmla="*/ 794163 w 1537011"/>
                  <a:gd name="connsiteY81" fmla="*/ 814 h 2475850"/>
                  <a:gd name="connsiteX82" fmla="*/ 1036191 w 1537011"/>
                  <a:gd name="connsiteY82" fmla="*/ 52598 h 2475850"/>
                  <a:gd name="connsiteX83" fmla="*/ 1503912 w 1537011"/>
                  <a:gd name="connsiteY83" fmla="*/ 551500 h 2475850"/>
                  <a:gd name="connsiteX84" fmla="*/ 1518761 w 1537011"/>
                  <a:gd name="connsiteY84" fmla="*/ 910830 h 2475850"/>
                  <a:gd name="connsiteX85" fmla="*/ 1377702 w 1537011"/>
                  <a:gd name="connsiteY85" fmla="*/ 1250855 h 2475850"/>
                  <a:gd name="connsiteX86" fmla="*/ 1264855 w 1537011"/>
                  <a:gd name="connsiteY86" fmla="*/ 1406020 h 2475850"/>
                  <a:gd name="connsiteX87" fmla="*/ 1163144 w 1537011"/>
                  <a:gd name="connsiteY87" fmla="*/ 1694078 h 2475850"/>
                  <a:gd name="connsiteX88" fmla="*/ 1115630 w 1537011"/>
                  <a:gd name="connsiteY88" fmla="*/ 1876711 h 2475850"/>
                  <a:gd name="connsiteX89" fmla="*/ 1149781 w 1537011"/>
                  <a:gd name="connsiteY89" fmla="*/ 1887848 h 2475850"/>
                  <a:gd name="connsiteX90" fmla="*/ 1229961 w 1537011"/>
                  <a:gd name="connsiteY90" fmla="*/ 1991044 h 2475850"/>
                  <a:gd name="connsiteX91" fmla="*/ 1126023 w 1537011"/>
                  <a:gd name="connsiteY91" fmla="*/ 2077164 h 2475850"/>
                  <a:gd name="connsiteX92" fmla="*/ 1100038 w 1537011"/>
                  <a:gd name="connsiteY92" fmla="*/ 2077906 h 2475850"/>
                  <a:gd name="connsiteX93" fmla="*/ 423698 w 1537011"/>
                  <a:gd name="connsiteY93" fmla="*/ 2054891 h 2475850"/>
                  <a:gd name="connsiteX94" fmla="*/ 368017 w 1537011"/>
                  <a:gd name="connsiteY94" fmla="*/ 2039300 h 2475850"/>
                  <a:gd name="connsiteX95" fmla="*/ 311594 w 1537011"/>
                  <a:gd name="connsiteY95" fmla="*/ 1951695 h 2475850"/>
                  <a:gd name="connsiteX96" fmla="*/ 382123 w 1537011"/>
                  <a:gd name="connsiteY96" fmla="*/ 1867803 h 2475850"/>
                  <a:gd name="connsiteX97" fmla="*/ 434092 w 1537011"/>
                  <a:gd name="connsiteY97" fmla="*/ 1854439 h 2475850"/>
                  <a:gd name="connsiteX98" fmla="*/ 387320 w 1537011"/>
                  <a:gd name="connsiteY98" fmla="*/ 1655472 h 2475850"/>
                  <a:gd name="connsiteX99" fmla="*/ 301199 w 1537011"/>
                  <a:gd name="connsiteY99" fmla="*/ 1459474 h 2475850"/>
                  <a:gd name="connsiteX100" fmla="*/ 137869 w 1537011"/>
                  <a:gd name="connsiteY100" fmla="*/ 1212992 h 2475850"/>
                  <a:gd name="connsiteX101" fmla="*/ 2748 w 1537011"/>
                  <a:gd name="connsiteY101" fmla="*/ 664348 h 2475850"/>
                  <a:gd name="connsiteX102" fmla="*/ 145292 w 1537011"/>
                  <a:gd name="connsiteY102" fmla="*/ 308730 h 2475850"/>
                  <a:gd name="connsiteX103" fmla="*/ 549909 w 1537011"/>
                  <a:gd name="connsiteY103" fmla="*/ 32552 h 2475850"/>
                  <a:gd name="connsiteX104" fmla="*/ 794163 w 1537011"/>
                  <a:gd name="connsiteY104"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643455 w 1537011"/>
                  <a:gd name="connsiteY12" fmla="*/ 2463963 h 2475850"/>
                  <a:gd name="connsiteX13" fmla="*/ 500911 w 1537011"/>
                  <a:gd name="connsiteY13" fmla="*/ 2459508 h 2475850"/>
                  <a:gd name="connsiteX14" fmla="*/ 447457 w 1537011"/>
                  <a:gd name="connsiteY14" fmla="*/ 2446887 h 2475850"/>
                  <a:gd name="connsiteX15" fmla="*/ 391775 w 1537011"/>
                  <a:gd name="connsiteY15" fmla="*/ 2352600 h 2475850"/>
                  <a:gd name="connsiteX16" fmla="*/ 470472 w 1537011"/>
                  <a:gd name="connsiteY16" fmla="*/ 2270192 h 2475850"/>
                  <a:gd name="connsiteX17" fmla="*/ 460819 w 1537011"/>
                  <a:gd name="connsiteY17" fmla="*/ 2117997 h 2475850"/>
                  <a:gd name="connsiteX18" fmla="*/ 417759 w 1537011"/>
                  <a:gd name="connsiteY18" fmla="*/ 2125420 h 2475850"/>
                  <a:gd name="connsiteX19" fmla="*/ 390290 w 1537011"/>
                  <a:gd name="connsiteY19" fmla="*/ 2156602 h 2475850"/>
                  <a:gd name="connsiteX20" fmla="*/ 414047 w 1537011"/>
                  <a:gd name="connsiteY20" fmla="*/ 2190753 h 2475850"/>
                  <a:gd name="connsiteX21" fmla="*/ 458592 w 1537011"/>
                  <a:gd name="connsiteY21" fmla="*/ 2201147 h 2475850"/>
                  <a:gd name="connsiteX22" fmla="*/ 763724 w 1537011"/>
                  <a:gd name="connsiteY22" fmla="*/ 2210798 h 2475850"/>
                  <a:gd name="connsiteX23" fmla="*/ 1054751 w 1537011"/>
                  <a:gd name="connsiteY23" fmla="*/ 2220450 h 2475850"/>
                  <a:gd name="connsiteX24" fmla="*/ 1106721 w 1537011"/>
                  <a:gd name="connsiteY24" fmla="*/ 2215253 h 2475850"/>
                  <a:gd name="connsiteX25" fmla="*/ 1136417 w 1537011"/>
                  <a:gd name="connsiteY25" fmla="*/ 2182586 h 2475850"/>
                  <a:gd name="connsiteX26" fmla="*/ 1110433 w 1537011"/>
                  <a:gd name="connsiteY26" fmla="*/ 2146950 h 2475850"/>
                  <a:gd name="connsiteX27" fmla="*/ 1045100 w 1537011"/>
                  <a:gd name="connsiteY27" fmla="*/ 2136557 h 2475850"/>
                  <a:gd name="connsiteX28" fmla="*/ 460819 w 1537011"/>
                  <a:gd name="connsiteY28" fmla="*/ 2117997 h 2475850"/>
                  <a:gd name="connsiteX29" fmla="*/ 425926 w 1537011"/>
                  <a:gd name="connsiteY29" fmla="*/ 2063800 h 2475850"/>
                  <a:gd name="connsiteX30" fmla="*/ 465274 w 1537011"/>
                  <a:gd name="connsiteY30" fmla="*/ 2065285 h 2475850"/>
                  <a:gd name="connsiteX31" fmla="*/ 506849 w 1537011"/>
                  <a:gd name="connsiteY31" fmla="*/ 2066770 h 2475850"/>
                  <a:gd name="connsiteX32" fmla="*/ 526151 w 1537011"/>
                  <a:gd name="connsiteY32" fmla="*/ 2066770 h 2475850"/>
                  <a:gd name="connsiteX33" fmla="*/ 1096326 w 1537011"/>
                  <a:gd name="connsiteY33" fmla="*/ 2083845 h 2475850"/>
                  <a:gd name="connsiteX34" fmla="*/ 1137159 w 1537011"/>
                  <a:gd name="connsiteY34" fmla="*/ 2097209 h 2475850"/>
                  <a:gd name="connsiteX35" fmla="*/ 1192840 w 1537011"/>
                  <a:gd name="connsiteY35" fmla="*/ 2187041 h 2475850"/>
                  <a:gd name="connsiteX36" fmla="*/ 1128251 w 1537011"/>
                  <a:gd name="connsiteY36" fmla="*/ 2267964 h 2475850"/>
                  <a:gd name="connsiteX37" fmla="*/ 1097811 w 1537011"/>
                  <a:gd name="connsiteY37" fmla="*/ 2276131 h 2475850"/>
                  <a:gd name="connsiteX38" fmla="*/ 443001 w 1537011"/>
                  <a:gd name="connsiteY38" fmla="*/ 2256828 h 2475850"/>
                  <a:gd name="connsiteX39" fmla="*/ 338320 w 1537011"/>
                  <a:gd name="connsiteY39" fmla="*/ 2126163 h 2475850"/>
                  <a:gd name="connsiteX40" fmla="*/ 425926 w 1537011"/>
                  <a:gd name="connsiteY40" fmla="*/ 2063800 h 2475850"/>
                  <a:gd name="connsiteX41" fmla="*/ 446713 w 1537011"/>
                  <a:gd name="connsiteY41" fmla="*/ 1916802 h 2475850"/>
                  <a:gd name="connsiteX42" fmla="*/ 390289 w 1537011"/>
                  <a:gd name="connsiteY42" fmla="*/ 1927939 h 2475850"/>
                  <a:gd name="connsiteX43" fmla="*/ 388062 w 1537011"/>
                  <a:gd name="connsiteY43" fmla="*/ 1982877 h 2475850"/>
                  <a:gd name="connsiteX44" fmla="*/ 440773 w 1537011"/>
                  <a:gd name="connsiteY44" fmla="*/ 1996983 h 2475850"/>
                  <a:gd name="connsiteX45" fmla="*/ 1098555 w 1537011"/>
                  <a:gd name="connsiteY45" fmla="*/ 2018513 h 2475850"/>
                  <a:gd name="connsiteX46" fmla="*/ 1149038 w 1537011"/>
                  <a:gd name="connsiteY46" fmla="*/ 2008119 h 2475850"/>
                  <a:gd name="connsiteX47" fmla="*/ 1151266 w 1537011"/>
                  <a:gd name="connsiteY47" fmla="*/ 1952438 h 2475850"/>
                  <a:gd name="connsiteX48" fmla="*/ 1098555 w 1537011"/>
                  <a:gd name="connsiteY48" fmla="*/ 1937590 h 2475850"/>
                  <a:gd name="connsiteX49" fmla="*/ 446713 w 1537011"/>
                  <a:gd name="connsiteY49" fmla="*/ 1916802 h 2475850"/>
                  <a:gd name="connsiteX50" fmla="*/ 523923 w 1537011"/>
                  <a:gd name="connsiteY50" fmla="*/ 192914 h 2475850"/>
                  <a:gd name="connsiteX51" fmla="*/ 408107 w 1537011"/>
                  <a:gd name="connsiteY51" fmla="*/ 273095 h 2475850"/>
                  <a:gd name="connsiteX52" fmla="*/ 183898 w 1537011"/>
                  <a:gd name="connsiteY52" fmla="*/ 552985 h 2475850"/>
                  <a:gd name="connsiteX53" fmla="*/ 150488 w 1537011"/>
                  <a:gd name="connsiteY53" fmla="*/ 820997 h 2475850"/>
                  <a:gd name="connsiteX54" fmla="*/ 244033 w 1537011"/>
                  <a:gd name="connsiteY54" fmla="*/ 1149145 h 2475850"/>
                  <a:gd name="connsiteX55" fmla="*/ 242548 w 1537011"/>
                  <a:gd name="connsiteY55" fmla="*/ 1156569 h 2475850"/>
                  <a:gd name="connsiteX56" fmla="*/ 154200 w 1537011"/>
                  <a:gd name="connsiteY56" fmla="*/ 950920 h 2475850"/>
                  <a:gd name="connsiteX57" fmla="*/ 131186 w 1537011"/>
                  <a:gd name="connsiteY57" fmla="*/ 648757 h 2475850"/>
                  <a:gd name="connsiteX58" fmla="*/ 215821 w 1537011"/>
                  <a:gd name="connsiteY58" fmla="*/ 443851 h 2475850"/>
                  <a:gd name="connsiteX59" fmla="*/ 500165 w 1537011"/>
                  <a:gd name="connsiteY59" fmla="*/ 201081 h 2475850"/>
                  <a:gd name="connsiteX60" fmla="*/ 523923 w 1537011"/>
                  <a:gd name="connsiteY60" fmla="*/ 192914 h 2475850"/>
                  <a:gd name="connsiteX61" fmla="*/ 800630 w 1537011"/>
                  <a:gd name="connsiteY61" fmla="*/ 46764 h 2475850"/>
                  <a:gd name="connsiteX62" fmla="*/ 713588 w 1537011"/>
                  <a:gd name="connsiteY62" fmla="*/ 47343 h 2475850"/>
                  <a:gd name="connsiteX63" fmla="*/ 595938 w 1537011"/>
                  <a:gd name="connsiteY63" fmla="*/ 67446 h 2475850"/>
                  <a:gd name="connsiteX64" fmla="*/ 175732 w 1537011"/>
                  <a:gd name="connsiteY64" fmla="*/ 344366 h 2475850"/>
                  <a:gd name="connsiteX65" fmla="*/ 49521 w 1537011"/>
                  <a:gd name="connsiteY65" fmla="*/ 655438 h 2475850"/>
                  <a:gd name="connsiteX66" fmla="*/ 137126 w 1537011"/>
                  <a:gd name="connsiteY66" fmla="*/ 1109796 h 2475850"/>
                  <a:gd name="connsiteX67" fmla="*/ 310109 w 1537011"/>
                  <a:gd name="connsiteY67" fmla="*/ 1387460 h 2475850"/>
                  <a:gd name="connsiteX68" fmla="*/ 440773 w 1537011"/>
                  <a:gd name="connsiteY68" fmla="*/ 1695562 h 2475850"/>
                  <a:gd name="connsiteX69" fmla="*/ 460819 w 1537011"/>
                  <a:gd name="connsiteY69" fmla="*/ 1792076 h 2475850"/>
                  <a:gd name="connsiteX70" fmla="*/ 492743 w 1537011"/>
                  <a:gd name="connsiteY70" fmla="*/ 1817318 h 2475850"/>
                  <a:gd name="connsiteX71" fmla="*/ 1065146 w 1537011"/>
                  <a:gd name="connsiteY71" fmla="*/ 1836621 h 2475850"/>
                  <a:gd name="connsiteX72" fmla="*/ 1089645 w 1537011"/>
                  <a:gd name="connsiteY72" fmla="*/ 1818803 h 2475850"/>
                  <a:gd name="connsiteX73" fmla="*/ 1116372 w 1537011"/>
                  <a:gd name="connsiteY73" fmla="*/ 1688138 h 2475850"/>
                  <a:gd name="connsiteX74" fmla="*/ 1268567 w 1537011"/>
                  <a:gd name="connsiteY74" fmla="*/ 1319900 h 2475850"/>
                  <a:gd name="connsiteX75" fmla="*/ 1376960 w 1537011"/>
                  <a:gd name="connsiteY75" fmla="*/ 1166220 h 2475850"/>
                  <a:gd name="connsiteX76" fmla="*/ 1468276 w 1537011"/>
                  <a:gd name="connsiteY76" fmla="*/ 916026 h 2475850"/>
                  <a:gd name="connsiteX77" fmla="*/ 1468276 w 1537011"/>
                  <a:gd name="connsiteY77" fmla="*/ 599015 h 2475850"/>
                  <a:gd name="connsiteX78" fmla="*/ 1056236 w 1537011"/>
                  <a:gd name="connsiteY78" fmla="*/ 110506 h 2475850"/>
                  <a:gd name="connsiteX79" fmla="*/ 800630 w 1537011"/>
                  <a:gd name="connsiteY79" fmla="*/ 46764 h 2475850"/>
                  <a:gd name="connsiteX80" fmla="*/ 794163 w 1537011"/>
                  <a:gd name="connsiteY80" fmla="*/ 814 h 2475850"/>
                  <a:gd name="connsiteX81" fmla="*/ 1036191 w 1537011"/>
                  <a:gd name="connsiteY81" fmla="*/ 52598 h 2475850"/>
                  <a:gd name="connsiteX82" fmla="*/ 1503912 w 1537011"/>
                  <a:gd name="connsiteY82" fmla="*/ 551500 h 2475850"/>
                  <a:gd name="connsiteX83" fmla="*/ 1518761 w 1537011"/>
                  <a:gd name="connsiteY83" fmla="*/ 910830 h 2475850"/>
                  <a:gd name="connsiteX84" fmla="*/ 1377702 w 1537011"/>
                  <a:gd name="connsiteY84" fmla="*/ 1250855 h 2475850"/>
                  <a:gd name="connsiteX85" fmla="*/ 1264855 w 1537011"/>
                  <a:gd name="connsiteY85" fmla="*/ 1406020 h 2475850"/>
                  <a:gd name="connsiteX86" fmla="*/ 1163144 w 1537011"/>
                  <a:gd name="connsiteY86" fmla="*/ 1694078 h 2475850"/>
                  <a:gd name="connsiteX87" fmla="*/ 1115630 w 1537011"/>
                  <a:gd name="connsiteY87" fmla="*/ 1876711 h 2475850"/>
                  <a:gd name="connsiteX88" fmla="*/ 1149781 w 1537011"/>
                  <a:gd name="connsiteY88" fmla="*/ 1887848 h 2475850"/>
                  <a:gd name="connsiteX89" fmla="*/ 1229961 w 1537011"/>
                  <a:gd name="connsiteY89" fmla="*/ 1991044 h 2475850"/>
                  <a:gd name="connsiteX90" fmla="*/ 1126023 w 1537011"/>
                  <a:gd name="connsiteY90" fmla="*/ 2077164 h 2475850"/>
                  <a:gd name="connsiteX91" fmla="*/ 1100038 w 1537011"/>
                  <a:gd name="connsiteY91" fmla="*/ 2077906 h 2475850"/>
                  <a:gd name="connsiteX92" fmla="*/ 423698 w 1537011"/>
                  <a:gd name="connsiteY92" fmla="*/ 2054891 h 2475850"/>
                  <a:gd name="connsiteX93" fmla="*/ 368017 w 1537011"/>
                  <a:gd name="connsiteY93" fmla="*/ 2039300 h 2475850"/>
                  <a:gd name="connsiteX94" fmla="*/ 311594 w 1537011"/>
                  <a:gd name="connsiteY94" fmla="*/ 1951695 h 2475850"/>
                  <a:gd name="connsiteX95" fmla="*/ 382123 w 1537011"/>
                  <a:gd name="connsiteY95" fmla="*/ 1867803 h 2475850"/>
                  <a:gd name="connsiteX96" fmla="*/ 434092 w 1537011"/>
                  <a:gd name="connsiteY96" fmla="*/ 1854439 h 2475850"/>
                  <a:gd name="connsiteX97" fmla="*/ 387320 w 1537011"/>
                  <a:gd name="connsiteY97" fmla="*/ 1655472 h 2475850"/>
                  <a:gd name="connsiteX98" fmla="*/ 301199 w 1537011"/>
                  <a:gd name="connsiteY98" fmla="*/ 1459474 h 2475850"/>
                  <a:gd name="connsiteX99" fmla="*/ 137869 w 1537011"/>
                  <a:gd name="connsiteY99" fmla="*/ 1212992 h 2475850"/>
                  <a:gd name="connsiteX100" fmla="*/ 2748 w 1537011"/>
                  <a:gd name="connsiteY100" fmla="*/ 664348 h 2475850"/>
                  <a:gd name="connsiteX101" fmla="*/ 145292 w 1537011"/>
                  <a:gd name="connsiteY101" fmla="*/ 308730 h 2475850"/>
                  <a:gd name="connsiteX102" fmla="*/ 549909 w 1537011"/>
                  <a:gd name="connsiteY102" fmla="*/ 32552 h 2475850"/>
                  <a:gd name="connsiteX103" fmla="*/ 794163 w 1537011"/>
                  <a:gd name="connsiteY103" fmla="*/ 814 h 2475850"/>
                  <a:gd name="connsiteX0" fmla="*/ 503138 w 1537011"/>
                  <a:gd name="connsiteY0" fmla="*/ 2319191 h 2475850"/>
                  <a:gd name="connsiteX1" fmla="*/ 443744 w 1537011"/>
                  <a:gd name="connsiteY1" fmla="*/ 2360024 h 2475850"/>
                  <a:gd name="connsiteX2" fmla="*/ 501653 w 1537011"/>
                  <a:gd name="connsiteY2" fmla="*/ 2403827 h 2475850"/>
                  <a:gd name="connsiteX3" fmla="*/ 1051782 w 1537011"/>
                  <a:gd name="connsiteY3" fmla="*/ 2420160 h 2475850"/>
                  <a:gd name="connsiteX4" fmla="*/ 1097070 w 1537011"/>
                  <a:gd name="connsiteY4" fmla="*/ 2383040 h 2475850"/>
                  <a:gd name="connsiteX5" fmla="*/ 1058465 w 1537011"/>
                  <a:gd name="connsiteY5" fmla="*/ 2339237 h 2475850"/>
                  <a:gd name="connsiteX6" fmla="*/ 503138 w 1537011"/>
                  <a:gd name="connsiteY6" fmla="*/ 2319191 h 2475850"/>
                  <a:gd name="connsiteX7" fmla="*/ 470472 w 1537011"/>
                  <a:gd name="connsiteY7" fmla="*/ 2270192 h 2475850"/>
                  <a:gd name="connsiteX8" fmla="*/ 525411 w 1537011"/>
                  <a:gd name="connsiteY8" fmla="*/ 2270192 h 2475850"/>
                  <a:gd name="connsiteX9" fmla="*/ 1067374 w 1537011"/>
                  <a:gd name="connsiteY9" fmla="*/ 2287268 h 2475850"/>
                  <a:gd name="connsiteX10" fmla="*/ 1152751 w 1537011"/>
                  <a:gd name="connsiteY10" fmla="*/ 2388236 h 2475850"/>
                  <a:gd name="connsiteX11" fmla="*/ 1054010 w 1537011"/>
                  <a:gd name="connsiteY11" fmla="*/ 2475841 h 2475850"/>
                  <a:gd name="connsiteX12" fmla="*/ 500911 w 1537011"/>
                  <a:gd name="connsiteY12" fmla="*/ 2459508 h 2475850"/>
                  <a:gd name="connsiteX13" fmla="*/ 447457 w 1537011"/>
                  <a:gd name="connsiteY13" fmla="*/ 2446887 h 2475850"/>
                  <a:gd name="connsiteX14" fmla="*/ 391775 w 1537011"/>
                  <a:gd name="connsiteY14" fmla="*/ 2352600 h 2475850"/>
                  <a:gd name="connsiteX15" fmla="*/ 470472 w 1537011"/>
                  <a:gd name="connsiteY15" fmla="*/ 2270192 h 2475850"/>
                  <a:gd name="connsiteX16" fmla="*/ 460819 w 1537011"/>
                  <a:gd name="connsiteY16" fmla="*/ 2117997 h 2475850"/>
                  <a:gd name="connsiteX17" fmla="*/ 417759 w 1537011"/>
                  <a:gd name="connsiteY17" fmla="*/ 2125420 h 2475850"/>
                  <a:gd name="connsiteX18" fmla="*/ 390290 w 1537011"/>
                  <a:gd name="connsiteY18" fmla="*/ 2156602 h 2475850"/>
                  <a:gd name="connsiteX19" fmla="*/ 414047 w 1537011"/>
                  <a:gd name="connsiteY19" fmla="*/ 2190753 h 2475850"/>
                  <a:gd name="connsiteX20" fmla="*/ 458592 w 1537011"/>
                  <a:gd name="connsiteY20" fmla="*/ 2201147 h 2475850"/>
                  <a:gd name="connsiteX21" fmla="*/ 763724 w 1537011"/>
                  <a:gd name="connsiteY21" fmla="*/ 2210798 h 2475850"/>
                  <a:gd name="connsiteX22" fmla="*/ 1054751 w 1537011"/>
                  <a:gd name="connsiteY22" fmla="*/ 2220450 h 2475850"/>
                  <a:gd name="connsiteX23" fmla="*/ 1106721 w 1537011"/>
                  <a:gd name="connsiteY23" fmla="*/ 2215253 h 2475850"/>
                  <a:gd name="connsiteX24" fmla="*/ 1136417 w 1537011"/>
                  <a:gd name="connsiteY24" fmla="*/ 2182586 h 2475850"/>
                  <a:gd name="connsiteX25" fmla="*/ 1110433 w 1537011"/>
                  <a:gd name="connsiteY25" fmla="*/ 2146950 h 2475850"/>
                  <a:gd name="connsiteX26" fmla="*/ 1045100 w 1537011"/>
                  <a:gd name="connsiteY26" fmla="*/ 2136557 h 2475850"/>
                  <a:gd name="connsiteX27" fmla="*/ 460819 w 1537011"/>
                  <a:gd name="connsiteY27" fmla="*/ 2117997 h 2475850"/>
                  <a:gd name="connsiteX28" fmla="*/ 425926 w 1537011"/>
                  <a:gd name="connsiteY28" fmla="*/ 2063800 h 2475850"/>
                  <a:gd name="connsiteX29" fmla="*/ 465274 w 1537011"/>
                  <a:gd name="connsiteY29" fmla="*/ 2065285 h 2475850"/>
                  <a:gd name="connsiteX30" fmla="*/ 506849 w 1537011"/>
                  <a:gd name="connsiteY30" fmla="*/ 2066770 h 2475850"/>
                  <a:gd name="connsiteX31" fmla="*/ 526151 w 1537011"/>
                  <a:gd name="connsiteY31" fmla="*/ 2066770 h 2475850"/>
                  <a:gd name="connsiteX32" fmla="*/ 1096326 w 1537011"/>
                  <a:gd name="connsiteY32" fmla="*/ 2083845 h 2475850"/>
                  <a:gd name="connsiteX33" fmla="*/ 1137159 w 1537011"/>
                  <a:gd name="connsiteY33" fmla="*/ 2097209 h 2475850"/>
                  <a:gd name="connsiteX34" fmla="*/ 1192840 w 1537011"/>
                  <a:gd name="connsiteY34" fmla="*/ 2187041 h 2475850"/>
                  <a:gd name="connsiteX35" fmla="*/ 1128251 w 1537011"/>
                  <a:gd name="connsiteY35" fmla="*/ 2267964 h 2475850"/>
                  <a:gd name="connsiteX36" fmla="*/ 1097811 w 1537011"/>
                  <a:gd name="connsiteY36" fmla="*/ 2276131 h 2475850"/>
                  <a:gd name="connsiteX37" fmla="*/ 443001 w 1537011"/>
                  <a:gd name="connsiteY37" fmla="*/ 2256828 h 2475850"/>
                  <a:gd name="connsiteX38" fmla="*/ 338320 w 1537011"/>
                  <a:gd name="connsiteY38" fmla="*/ 2126163 h 2475850"/>
                  <a:gd name="connsiteX39" fmla="*/ 425926 w 1537011"/>
                  <a:gd name="connsiteY39" fmla="*/ 2063800 h 2475850"/>
                  <a:gd name="connsiteX40" fmla="*/ 446713 w 1537011"/>
                  <a:gd name="connsiteY40" fmla="*/ 1916802 h 2475850"/>
                  <a:gd name="connsiteX41" fmla="*/ 390289 w 1537011"/>
                  <a:gd name="connsiteY41" fmla="*/ 1927939 h 2475850"/>
                  <a:gd name="connsiteX42" fmla="*/ 388062 w 1537011"/>
                  <a:gd name="connsiteY42" fmla="*/ 1982877 h 2475850"/>
                  <a:gd name="connsiteX43" fmla="*/ 440773 w 1537011"/>
                  <a:gd name="connsiteY43" fmla="*/ 1996983 h 2475850"/>
                  <a:gd name="connsiteX44" fmla="*/ 1098555 w 1537011"/>
                  <a:gd name="connsiteY44" fmla="*/ 2018513 h 2475850"/>
                  <a:gd name="connsiteX45" fmla="*/ 1149038 w 1537011"/>
                  <a:gd name="connsiteY45" fmla="*/ 2008119 h 2475850"/>
                  <a:gd name="connsiteX46" fmla="*/ 1151266 w 1537011"/>
                  <a:gd name="connsiteY46" fmla="*/ 1952438 h 2475850"/>
                  <a:gd name="connsiteX47" fmla="*/ 1098555 w 1537011"/>
                  <a:gd name="connsiteY47" fmla="*/ 1937590 h 2475850"/>
                  <a:gd name="connsiteX48" fmla="*/ 446713 w 1537011"/>
                  <a:gd name="connsiteY48" fmla="*/ 1916802 h 2475850"/>
                  <a:gd name="connsiteX49" fmla="*/ 523923 w 1537011"/>
                  <a:gd name="connsiteY49" fmla="*/ 192914 h 2475850"/>
                  <a:gd name="connsiteX50" fmla="*/ 408107 w 1537011"/>
                  <a:gd name="connsiteY50" fmla="*/ 273095 h 2475850"/>
                  <a:gd name="connsiteX51" fmla="*/ 183898 w 1537011"/>
                  <a:gd name="connsiteY51" fmla="*/ 552985 h 2475850"/>
                  <a:gd name="connsiteX52" fmla="*/ 150488 w 1537011"/>
                  <a:gd name="connsiteY52" fmla="*/ 820997 h 2475850"/>
                  <a:gd name="connsiteX53" fmla="*/ 244033 w 1537011"/>
                  <a:gd name="connsiteY53" fmla="*/ 1149145 h 2475850"/>
                  <a:gd name="connsiteX54" fmla="*/ 242548 w 1537011"/>
                  <a:gd name="connsiteY54" fmla="*/ 1156569 h 2475850"/>
                  <a:gd name="connsiteX55" fmla="*/ 154200 w 1537011"/>
                  <a:gd name="connsiteY55" fmla="*/ 950920 h 2475850"/>
                  <a:gd name="connsiteX56" fmla="*/ 131186 w 1537011"/>
                  <a:gd name="connsiteY56" fmla="*/ 648757 h 2475850"/>
                  <a:gd name="connsiteX57" fmla="*/ 215821 w 1537011"/>
                  <a:gd name="connsiteY57" fmla="*/ 443851 h 2475850"/>
                  <a:gd name="connsiteX58" fmla="*/ 500165 w 1537011"/>
                  <a:gd name="connsiteY58" fmla="*/ 201081 h 2475850"/>
                  <a:gd name="connsiteX59" fmla="*/ 523923 w 1537011"/>
                  <a:gd name="connsiteY59" fmla="*/ 192914 h 2475850"/>
                  <a:gd name="connsiteX60" fmla="*/ 800630 w 1537011"/>
                  <a:gd name="connsiteY60" fmla="*/ 46764 h 2475850"/>
                  <a:gd name="connsiteX61" fmla="*/ 713588 w 1537011"/>
                  <a:gd name="connsiteY61" fmla="*/ 47343 h 2475850"/>
                  <a:gd name="connsiteX62" fmla="*/ 595938 w 1537011"/>
                  <a:gd name="connsiteY62" fmla="*/ 67446 h 2475850"/>
                  <a:gd name="connsiteX63" fmla="*/ 175732 w 1537011"/>
                  <a:gd name="connsiteY63" fmla="*/ 344366 h 2475850"/>
                  <a:gd name="connsiteX64" fmla="*/ 49521 w 1537011"/>
                  <a:gd name="connsiteY64" fmla="*/ 655438 h 2475850"/>
                  <a:gd name="connsiteX65" fmla="*/ 137126 w 1537011"/>
                  <a:gd name="connsiteY65" fmla="*/ 1109796 h 2475850"/>
                  <a:gd name="connsiteX66" fmla="*/ 310109 w 1537011"/>
                  <a:gd name="connsiteY66" fmla="*/ 1387460 h 2475850"/>
                  <a:gd name="connsiteX67" fmla="*/ 440773 w 1537011"/>
                  <a:gd name="connsiteY67" fmla="*/ 1695562 h 2475850"/>
                  <a:gd name="connsiteX68" fmla="*/ 460819 w 1537011"/>
                  <a:gd name="connsiteY68" fmla="*/ 1792076 h 2475850"/>
                  <a:gd name="connsiteX69" fmla="*/ 492743 w 1537011"/>
                  <a:gd name="connsiteY69" fmla="*/ 1817318 h 2475850"/>
                  <a:gd name="connsiteX70" fmla="*/ 1065146 w 1537011"/>
                  <a:gd name="connsiteY70" fmla="*/ 1836621 h 2475850"/>
                  <a:gd name="connsiteX71" fmla="*/ 1089645 w 1537011"/>
                  <a:gd name="connsiteY71" fmla="*/ 1818803 h 2475850"/>
                  <a:gd name="connsiteX72" fmla="*/ 1116372 w 1537011"/>
                  <a:gd name="connsiteY72" fmla="*/ 1688138 h 2475850"/>
                  <a:gd name="connsiteX73" fmla="*/ 1268567 w 1537011"/>
                  <a:gd name="connsiteY73" fmla="*/ 1319900 h 2475850"/>
                  <a:gd name="connsiteX74" fmla="*/ 1376960 w 1537011"/>
                  <a:gd name="connsiteY74" fmla="*/ 1166220 h 2475850"/>
                  <a:gd name="connsiteX75" fmla="*/ 1468276 w 1537011"/>
                  <a:gd name="connsiteY75" fmla="*/ 916026 h 2475850"/>
                  <a:gd name="connsiteX76" fmla="*/ 1468276 w 1537011"/>
                  <a:gd name="connsiteY76" fmla="*/ 599015 h 2475850"/>
                  <a:gd name="connsiteX77" fmla="*/ 1056236 w 1537011"/>
                  <a:gd name="connsiteY77" fmla="*/ 110506 h 2475850"/>
                  <a:gd name="connsiteX78" fmla="*/ 800630 w 1537011"/>
                  <a:gd name="connsiteY78" fmla="*/ 46764 h 2475850"/>
                  <a:gd name="connsiteX79" fmla="*/ 794163 w 1537011"/>
                  <a:gd name="connsiteY79" fmla="*/ 814 h 2475850"/>
                  <a:gd name="connsiteX80" fmla="*/ 1036191 w 1537011"/>
                  <a:gd name="connsiteY80" fmla="*/ 52598 h 2475850"/>
                  <a:gd name="connsiteX81" fmla="*/ 1503912 w 1537011"/>
                  <a:gd name="connsiteY81" fmla="*/ 551500 h 2475850"/>
                  <a:gd name="connsiteX82" fmla="*/ 1518761 w 1537011"/>
                  <a:gd name="connsiteY82" fmla="*/ 910830 h 2475850"/>
                  <a:gd name="connsiteX83" fmla="*/ 1377702 w 1537011"/>
                  <a:gd name="connsiteY83" fmla="*/ 1250855 h 2475850"/>
                  <a:gd name="connsiteX84" fmla="*/ 1264855 w 1537011"/>
                  <a:gd name="connsiteY84" fmla="*/ 1406020 h 2475850"/>
                  <a:gd name="connsiteX85" fmla="*/ 1163144 w 1537011"/>
                  <a:gd name="connsiteY85" fmla="*/ 1694078 h 2475850"/>
                  <a:gd name="connsiteX86" fmla="*/ 1115630 w 1537011"/>
                  <a:gd name="connsiteY86" fmla="*/ 1876711 h 2475850"/>
                  <a:gd name="connsiteX87" fmla="*/ 1149781 w 1537011"/>
                  <a:gd name="connsiteY87" fmla="*/ 1887848 h 2475850"/>
                  <a:gd name="connsiteX88" fmla="*/ 1229961 w 1537011"/>
                  <a:gd name="connsiteY88" fmla="*/ 1991044 h 2475850"/>
                  <a:gd name="connsiteX89" fmla="*/ 1126023 w 1537011"/>
                  <a:gd name="connsiteY89" fmla="*/ 2077164 h 2475850"/>
                  <a:gd name="connsiteX90" fmla="*/ 1100038 w 1537011"/>
                  <a:gd name="connsiteY90" fmla="*/ 2077906 h 2475850"/>
                  <a:gd name="connsiteX91" fmla="*/ 423698 w 1537011"/>
                  <a:gd name="connsiteY91" fmla="*/ 2054891 h 2475850"/>
                  <a:gd name="connsiteX92" fmla="*/ 368017 w 1537011"/>
                  <a:gd name="connsiteY92" fmla="*/ 2039300 h 2475850"/>
                  <a:gd name="connsiteX93" fmla="*/ 311594 w 1537011"/>
                  <a:gd name="connsiteY93" fmla="*/ 1951695 h 2475850"/>
                  <a:gd name="connsiteX94" fmla="*/ 382123 w 1537011"/>
                  <a:gd name="connsiteY94" fmla="*/ 1867803 h 2475850"/>
                  <a:gd name="connsiteX95" fmla="*/ 434092 w 1537011"/>
                  <a:gd name="connsiteY95" fmla="*/ 1854439 h 2475850"/>
                  <a:gd name="connsiteX96" fmla="*/ 387320 w 1537011"/>
                  <a:gd name="connsiteY96" fmla="*/ 1655472 h 2475850"/>
                  <a:gd name="connsiteX97" fmla="*/ 301199 w 1537011"/>
                  <a:gd name="connsiteY97" fmla="*/ 1459474 h 2475850"/>
                  <a:gd name="connsiteX98" fmla="*/ 137869 w 1537011"/>
                  <a:gd name="connsiteY98" fmla="*/ 1212992 h 2475850"/>
                  <a:gd name="connsiteX99" fmla="*/ 2748 w 1537011"/>
                  <a:gd name="connsiteY99" fmla="*/ 664348 h 2475850"/>
                  <a:gd name="connsiteX100" fmla="*/ 145292 w 1537011"/>
                  <a:gd name="connsiteY100" fmla="*/ 308730 h 2475850"/>
                  <a:gd name="connsiteX101" fmla="*/ 549909 w 1537011"/>
                  <a:gd name="connsiteY101" fmla="*/ 32552 h 2475850"/>
                  <a:gd name="connsiteX102" fmla="*/ 794163 w 1537011"/>
                  <a:gd name="connsiteY102" fmla="*/ 814 h 247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37011" h="2475850">
                    <a:moveTo>
                      <a:pt x="503138" y="2319191"/>
                    </a:moveTo>
                    <a:cubicBezTo>
                      <a:pt x="466017" y="2317706"/>
                      <a:pt x="444487" y="2334039"/>
                      <a:pt x="443744" y="2360024"/>
                    </a:cubicBezTo>
                    <a:cubicBezTo>
                      <a:pt x="443744" y="2385266"/>
                      <a:pt x="466017" y="2402342"/>
                      <a:pt x="501653" y="2403827"/>
                    </a:cubicBezTo>
                    <a:lnTo>
                      <a:pt x="1051782" y="2420160"/>
                    </a:lnTo>
                    <a:cubicBezTo>
                      <a:pt x="1074055" y="2418675"/>
                      <a:pt x="1094100" y="2407539"/>
                      <a:pt x="1097070" y="2383040"/>
                    </a:cubicBezTo>
                    <a:cubicBezTo>
                      <a:pt x="1099297" y="2357797"/>
                      <a:pt x="1080737" y="2345176"/>
                      <a:pt x="1058465"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500911" y="2459508"/>
                    </a:lnTo>
                    <a:cubicBezTo>
                      <a:pt x="468245" y="2456662"/>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lnTo>
                      <a:pt x="763724" y="2210798"/>
                    </a:lnTo>
                    <a:lnTo>
                      <a:pt x="1054751" y="2220450"/>
                    </a:lnTo>
                    <a:cubicBezTo>
                      <a:pt x="1072569" y="2221192"/>
                      <a:pt x="1090387" y="2221935"/>
                      <a:pt x="1106721"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lnTo>
                      <a:pt x="460819" y="2117997"/>
                    </a:lnTo>
                    <a:close/>
                    <a:moveTo>
                      <a:pt x="425926" y="2063800"/>
                    </a:moveTo>
                    <a:cubicBezTo>
                      <a:pt x="438546" y="2064543"/>
                      <a:pt x="451910" y="2064543"/>
                      <a:pt x="465274" y="2065285"/>
                    </a:cubicBezTo>
                    <a:cubicBezTo>
                      <a:pt x="479379" y="2066770"/>
                      <a:pt x="493485" y="2066770"/>
                      <a:pt x="506849" y="2066770"/>
                    </a:cubicBezTo>
                    <a:lnTo>
                      <a:pt x="526151" y="2066770"/>
                    </a:lnTo>
                    <a:lnTo>
                      <a:pt x="1096326" y="2083845"/>
                    </a:ln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5" y="2018513"/>
                    </a:lnTo>
                    <a:cubicBezTo>
                      <a:pt x="1116372" y="2019255"/>
                      <a:pt x="1133448" y="2017029"/>
                      <a:pt x="1149038" y="2008119"/>
                    </a:cubicBezTo>
                    <a:cubicBezTo>
                      <a:pt x="1176507" y="1993271"/>
                      <a:pt x="1177992" y="1969513"/>
                      <a:pt x="1151266" y="1952438"/>
                    </a:cubicBezTo>
                    <a:cubicBezTo>
                      <a:pt x="1135674" y="1942787"/>
                      <a:pt x="1117115" y="1938332"/>
                      <a:pt x="1098555" y="1937590"/>
                    </a:cubicBezTo>
                    <a:lnTo>
                      <a:pt x="446713" y="1916802"/>
                    </a:ln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5"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accent1"/>
              </a:solidFill>
              <a:ln w="8005" cap="flat">
                <a:noFill/>
                <a:prstDash val="solid"/>
                <a:miter/>
              </a:ln>
            </p:spPr>
            <p:txBody>
              <a:bodyPr wrap="square" rtlCol="0" anchor="ctr">
                <a:noAutofit/>
              </a:bodyPr>
              <a:lstStyle/>
              <a:p>
                <a:endParaRPr lang="en-US" dirty="0"/>
              </a:p>
            </p:txBody>
          </p:sp>
          <p:sp>
            <p:nvSpPr>
              <p:cNvPr id="214" name="Freeform: Shape 213">
                <a:extLst>
                  <a:ext uri="{FF2B5EF4-FFF2-40B4-BE49-F238E27FC236}">
                    <a16:creationId xmlns:a16="http://schemas.microsoft.com/office/drawing/2014/main" id="{AE674487-57D8-4C33-96F5-6690C66C1C7A}"/>
                  </a:ext>
                </a:extLst>
              </p:cNvPr>
              <p:cNvSpPr/>
              <p:nvPr/>
            </p:nvSpPr>
            <p:spPr>
              <a:xfrm rot="628173">
                <a:off x="7558838" y="2427102"/>
                <a:ext cx="937061" cy="1282256"/>
              </a:xfrm>
              <a:custGeom>
                <a:avLst/>
                <a:gdLst>
                  <a:gd name="connsiteX0" fmla="*/ 72231 w 937061"/>
                  <a:gd name="connsiteY0" fmla="*/ 508194 h 1282256"/>
                  <a:gd name="connsiteX1" fmla="*/ 139689 w 937061"/>
                  <a:gd name="connsiteY1" fmla="*/ 559080 h 1282256"/>
                  <a:gd name="connsiteX2" fmla="*/ 137581 w 937061"/>
                  <a:gd name="connsiteY2" fmla="*/ 579636 h 1282256"/>
                  <a:gd name="connsiteX3" fmla="*/ 173595 w 937061"/>
                  <a:gd name="connsiteY3" fmla="*/ 561778 h 1282256"/>
                  <a:gd name="connsiteX4" fmla="*/ 235622 w 937061"/>
                  <a:gd name="connsiteY4" fmla="*/ 562333 h 1282256"/>
                  <a:gd name="connsiteX5" fmla="*/ 265212 w 937061"/>
                  <a:gd name="connsiteY5" fmla="*/ 596791 h 1282256"/>
                  <a:gd name="connsiteX6" fmla="*/ 264188 w 937061"/>
                  <a:gd name="connsiteY6" fmla="*/ 602277 h 1282256"/>
                  <a:gd name="connsiteX7" fmla="*/ 251467 w 937061"/>
                  <a:gd name="connsiteY7" fmla="*/ 657997 h 1282256"/>
                  <a:gd name="connsiteX8" fmla="*/ 248802 w 937061"/>
                  <a:gd name="connsiteY8" fmla="*/ 665620 h 1282256"/>
                  <a:gd name="connsiteX9" fmla="*/ 226702 w 937061"/>
                  <a:gd name="connsiteY9" fmla="*/ 731221 h 1282256"/>
                  <a:gd name="connsiteX10" fmla="*/ 292287 w 937061"/>
                  <a:gd name="connsiteY10" fmla="*/ 797322 h 1282256"/>
                  <a:gd name="connsiteX11" fmla="*/ 318540 w 937061"/>
                  <a:gd name="connsiteY11" fmla="*/ 799397 h 1282256"/>
                  <a:gd name="connsiteX12" fmla="*/ 386587 w 937061"/>
                  <a:gd name="connsiteY12" fmla="*/ 855674 h 1282256"/>
                  <a:gd name="connsiteX13" fmla="*/ 391213 w 937061"/>
                  <a:gd name="connsiteY13" fmla="*/ 832209 h 1282256"/>
                  <a:gd name="connsiteX14" fmla="*/ 339010 w 937061"/>
                  <a:gd name="connsiteY14" fmla="*/ 777893 h 1282256"/>
                  <a:gd name="connsiteX15" fmla="*/ 374294 w 937061"/>
                  <a:gd name="connsiteY15" fmla="*/ 724114 h 1282256"/>
                  <a:gd name="connsiteX16" fmla="*/ 365526 w 937061"/>
                  <a:gd name="connsiteY16" fmla="*/ 703124 h 1282256"/>
                  <a:gd name="connsiteX17" fmla="*/ 314275 w 937061"/>
                  <a:gd name="connsiteY17" fmla="*/ 774111 h 1282256"/>
                  <a:gd name="connsiteX18" fmla="*/ 255752 w 937061"/>
                  <a:gd name="connsiteY18" fmla="*/ 746224 h 1282256"/>
                  <a:gd name="connsiteX19" fmla="*/ 257804 w 937061"/>
                  <a:gd name="connsiteY19" fmla="*/ 700011 h 1282256"/>
                  <a:gd name="connsiteX20" fmla="*/ 281358 w 937061"/>
                  <a:gd name="connsiteY20" fmla="*/ 666529 h 1282256"/>
                  <a:gd name="connsiteX21" fmla="*/ 276069 w 937061"/>
                  <a:gd name="connsiteY21" fmla="*/ 646729 h 1282256"/>
                  <a:gd name="connsiteX22" fmla="*/ 315725 w 937061"/>
                  <a:gd name="connsiteY22" fmla="*/ 605586 h 1282256"/>
                  <a:gd name="connsiteX23" fmla="*/ 348811 w 937061"/>
                  <a:gd name="connsiteY23" fmla="*/ 615972 h 1282256"/>
                  <a:gd name="connsiteX24" fmla="*/ 355707 w 937061"/>
                  <a:gd name="connsiteY24" fmla="*/ 609198 h 1282256"/>
                  <a:gd name="connsiteX25" fmla="*/ 423989 w 937061"/>
                  <a:gd name="connsiteY25" fmla="*/ 603914 h 1282256"/>
                  <a:gd name="connsiteX26" fmla="*/ 462978 w 937061"/>
                  <a:gd name="connsiteY26" fmla="*/ 667189 h 1282256"/>
                  <a:gd name="connsiteX27" fmla="*/ 447498 w 937061"/>
                  <a:gd name="connsiteY27" fmla="*/ 742160 h 1282256"/>
                  <a:gd name="connsiteX28" fmla="*/ 444272 w 937061"/>
                  <a:gd name="connsiteY28" fmla="*/ 747849 h 1282256"/>
                  <a:gd name="connsiteX29" fmla="*/ 468977 w 937061"/>
                  <a:gd name="connsiteY29" fmla="*/ 772413 h 1282256"/>
                  <a:gd name="connsiteX30" fmla="*/ 495847 w 937061"/>
                  <a:gd name="connsiteY30" fmla="*/ 863799 h 1282256"/>
                  <a:gd name="connsiteX31" fmla="*/ 444271 w 937061"/>
                  <a:gd name="connsiteY31" fmla="*/ 922014 h 1282256"/>
                  <a:gd name="connsiteX32" fmla="*/ 431747 w 937061"/>
                  <a:gd name="connsiteY32" fmla="*/ 921551 h 1282256"/>
                  <a:gd name="connsiteX33" fmla="*/ 442410 w 937061"/>
                  <a:gd name="connsiteY33" fmla="*/ 937592 h 1282256"/>
                  <a:gd name="connsiteX34" fmla="*/ 543619 w 937061"/>
                  <a:gd name="connsiteY34" fmla="*/ 1186492 h 1282256"/>
                  <a:gd name="connsiteX35" fmla="*/ 566594 w 937061"/>
                  <a:gd name="connsiteY35" fmla="*/ 1273228 h 1282256"/>
                  <a:gd name="connsiteX36" fmla="*/ 531195 w 937061"/>
                  <a:gd name="connsiteY36" fmla="*/ 1282256 h 1282256"/>
                  <a:gd name="connsiteX37" fmla="*/ 510987 w 937061"/>
                  <a:gd name="connsiteY37" fmla="*/ 1183176 h 1282256"/>
                  <a:gd name="connsiteX38" fmla="*/ 419465 w 937061"/>
                  <a:gd name="connsiteY38" fmla="*/ 965735 h 1282256"/>
                  <a:gd name="connsiteX39" fmla="*/ 380666 w 937061"/>
                  <a:gd name="connsiteY39" fmla="*/ 911088 h 1282256"/>
                  <a:gd name="connsiteX40" fmla="*/ 370913 w 937061"/>
                  <a:gd name="connsiteY40" fmla="*/ 906441 h 1282256"/>
                  <a:gd name="connsiteX41" fmla="*/ 360466 w 937061"/>
                  <a:gd name="connsiteY41" fmla="*/ 906130 h 1282256"/>
                  <a:gd name="connsiteX42" fmla="*/ 314518 w 937061"/>
                  <a:gd name="connsiteY42" fmla="*/ 920936 h 1282256"/>
                  <a:gd name="connsiteX43" fmla="*/ 256927 w 937061"/>
                  <a:gd name="connsiteY43" fmla="*/ 880449 h 1282256"/>
                  <a:gd name="connsiteX44" fmla="*/ 248732 w 937061"/>
                  <a:gd name="connsiteY44" fmla="*/ 847130 h 1282256"/>
                  <a:gd name="connsiteX45" fmla="*/ 247889 w 937061"/>
                  <a:gd name="connsiteY45" fmla="*/ 840361 h 1282256"/>
                  <a:gd name="connsiteX46" fmla="*/ 220304 w 937061"/>
                  <a:gd name="connsiteY46" fmla="*/ 848717 h 1282256"/>
                  <a:gd name="connsiteX47" fmla="*/ 136302 w 937061"/>
                  <a:gd name="connsiteY47" fmla="*/ 795389 h 1282256"/>
                  <a:gd name="connsiteX48" fmla="*/ 132240 w 937061"/>
                  <a:gd name="connsiteY48" fmla="*/ 772306 h 1282256"/>
                  <a:gd name="connsiteX49" fmla="*/ 132030 w 937061"/>
                  <a:gd name="connsiteY49" fmla="*/ 749123 h 1282256"/>
                  <a:gd name="connsiteX50" fmla="*/ 118944 w 937061"/>
                  <a:gd name="connsiteY50" fmla="*/ 746653 h 1282256"/>
                  <a:gd name="connsiteX51" fmla="*/ 28110 w 937061"/>
                  <a:gd name="connsiteY51" fmla="*/ 666272 h 1282256"/>
                  <a:gd name="connsiteX52" fmla="*/ 18430 w 937061"/>
                  <a:gd name="connsiteY52" fmla="*/ 570895 h 1282256"/>
                  <a:gd name="connsiteX53" fmla="*/ 72231 w 937061"/>
                  <a:gd name="connsiteY53" fmla="*/ 508194 h 1282256"/>
                  <a:gd name="connsiteX54" fmla="*/ 828778 w 937061"/>
                  <a:gd name="connsiteY54" fmla="*/ 368188 h 1282256"/>
                  <a:gd name="connsiteX55" fmla="*/ 903402 w 937061"/>
                  <a:gd name="connsiteY55" fmla="*/ 393916 h 1282256"/>
                  <a:gd name="connsiteX56" fmla="*/ 921670 w 937061"/>
                  <a:gd name="connsiteY56" fmla="*/ 560021 h 1282256"/>
                  <a:gd name="connsiteX57" fmla="*/ 873673 w 937061"/>
                  <a:gd name="connsiteY57" fmla="*/ 610037 h 1282256"/>
                  <a:gd name="connsiteX58" fmla="*/ 870382 w 937061"/>
                  <a:gd name="connsiteY58" fmla="*/ 612071 h 1282256"/>
                  <a:gd name="connsiteX59" fmla="*/ 881183 w 937061"/>
                  <a:gd name="connsiteY59" fmla="*/ 655093 h 1282256"/>
                  <a:gd name="connsiteX60" fmla="*/ 811085 w 937061"/>
                  <a:gd name="connsiteY60" fmla="*/ 738732 h 1282256"/>
                  <a:gd name="connsiteX61" fmla="*/ 793636 w 937061"/>
                  <a:gd name="connsiteY61" fmla="*/ 739105 h 1282256"/>
                  <a:gd name="connsiteX62" fmla="*/ 799023 w 937061"/>
                  <a:gd name="connsiteY62" fmla="*/ 768256 h 1282256"/>
                  <a:gd name="connsiteX63" fmla="*/ 794668 w 937061"/>
                  <a:gd name="connsiteY63" fmla="*/ 805320 h 1282256"/>
                  <a:gd name="connsiteX64" fmla="*/ 736637 w 937061"/>
                  <a:gd name="connsiteY64" fmla="*/ 842933 h 1282256"/>
                  <a:gd name="connsiteX65" fmla="*/ 711441 w 937061"/>
                  <a:gd name="connsiteY65" fmla="*/ 841070 h 1282256"/>
                  <a:gd name="connsiteX66" fmla="*/ 702708 w 937061"/>
                  <a:gd name="connsiteY66" fmla="*/ 844516 h 1282256"/>
                  <a:gd name="connsiteX67" fmla="*/ 683025 w 937061"/>
                  <a:gd name="connsiteY67" fmla="*/ 866563 h 1282256"/>
                  <a:gd name="connsiteX68" fmla="*/ 657843 w 937061"/>
                  <a:gd name="connsiteY68" fmla="*/ 881435 h 1282256"/>
                  <a:gd name="connsiteX69" fmla="*/ 694319 w 937061"/>
                  <a:gd name="connsiteY69" fmla="*/ 1016214 h 1282256"/>
                  <a:gd name="connsiteX70" fmla="*/ 713201 w 937061"/>
                  <a:gd name="connsiteY70" fmla="*/ 1156998 h 1282256"/>
                  <a:gd name="connsiteX71" fmla="*/ 720960 w 937061"/>
                  <a:gd name="connsiteY71" fmla="*/ 1258622 h 1282256"/>
                  <a:gd name="connsiteX72" fmla="*/ 679557 w 937061"/>
                  <a:gd name="connsiteY72" fmla="*/ 1261399 h 1282256"/>
                  <a:gd name="connsiteX73" fmla="*/ 677437 w 937061"/>
                  <a:gd name="connsiteY73" fmla="*/ 1146560 h 1282256"/>
                  <a:gd name="connsiteX74" fmla="*/ 658812 w 937061"/>
                  <a:gd name="connsiteY74" fmla="*/ 1013559 h 1282256"/>
                  <a:gd name="connsiteX75" fmla="*/ 620096 w 937061"/>
                  <a:gd name="connsiteY75" fmla="*/ 884815 h 1282256"/>
                  <a:gd name="connsiteX76" fmla="*/ 617487 w 937061"/>
                  <a:gd name="connsiteY76" fmla="*/ 885041 h 1282256"/>
                  <a:gd name="connsiteX77" fmla="*/ 582656 w 937061"/>
                  <a:gd name="connsiteY77" fmla="*/ 865072 h 1282256"/>
                  <a:gd name="connsiteX78" fmla="*/ 558217 w 937061"/>
                  <a:gd name="connsiteY78" fmla="*/ 771403 h 1282256"/>
                  <a:gd name="connsiteX79" fmla="*/ 575867 w 937061"/>
                  <a:gd name="connsiteY79" fmla="*/ 722513 h 1282256"/>
                  <a:gd name="connsiteX80" fmla="*/ 560670 w 937061"/>
                  <a:gd name="connsiteY80" fmla="*/ 708618 h 1282256"/>
                  <a:gd name="connsiteX81" fmla="*/ 534291 w 937061"/>
                  <a:gd name="connsiteY81" fmla="*/ 600031 h 1282256"/>
                  <a:gd name="connsiteX82" fmla="*/ 572231 w 937061"/>
                  <a:gd name="connsiteY82" fmla="*/ 560631 h 1282256"/>
                  <a:gd name="connsiteX83" fmla="*/ 603475 w 937061"/>
                  <a:gd name="connsiteY83" fmla="*/ 559950 h 1282256"/>
                  <a:gd name="connsiteX84" fmla="*/ 618559 w 937061"/>
                  <a:gd name="connsiteY84" fmla="*/ 565514 h 1282256"/>
                  <a:gd name="connsiteX85" fmla="*/ 649454 w 937061"/>
                  <a:gd name="connsiteY85" fmla="*/ 543101 h 1282256"/>
                  <a:gd name="connsiteX86" fmla="*/ 697970 w 937061"/>
                  <a:gd name="connsiteY86" fmla="*/ 567543 h 1282256"/>
                  <a:gd name="connsiteX87" fmla="*/ 700456 w 937061"/>
                  <a:gd name="connsiteY87" fmla="*/ 590917 h 1282256"/>
                  <a:gd name="connsiteX88" fmla="*/ 720550 w 937061"/>
                  <a:gd name="connsiteY88" fmla="*/ 600445 h 1282256"/>
                  <a:gd name="connsiteX89" fmla="*/ 751604 w 937061"/>
                  <a:gd name="connsiteY89" fmla="*/ 639520 h 1282256"/>
                  <a:gd name="connsiteX90" fmla="*/ 738347 w 937061"/>
                  <a:gd name="connsiteY90" fmla="*/ 683525 h 1282256"/>
                  <a:gd name="connsiteX91" fmla="*/ 707956 w 937061"/>
                  <a:gd name="connsiteY91" fmla="*/ 700956 h 1282256"/>
                  <a:gd name="connsiteX92" fmla="*/ 634896 w 937061"/>
                  <a:gd name="connsiteY92" fmla="*/ 651717 h 1282256"/>
                  <a:gd name="connsiteX93" fmla="*/ 633997 w 937061"/>
                  <a:gd name="connsiteY93" fmla="*/ 675512 h 1282256"/>
                  <a:gd name="connsiteX94" fmla="*/ 687058 w 937061"/>
                  <a:gd name="connsiteY94" fmla="*/ 716835 h 1282256"/>
                  <a:gd name="connsiteX95" fmla="*/ 656986 w 937061"/>
                  <a:gd name="connsiteY95" fmla="*/ 782282 h 1282256"/>
                  <a:gd name="connsiteX96" fmla="*/ 669532 w 937061"/>
                  <a:gd name="connsiteY96" fmla="*/ 802778 h 1282256"/>
                  <a:gd name="connsiteX97" fmla="*/ 712109 w 937061"/>
                  <a:gd name="connsiteY97" fmla="*/ 736651 h 1282256"/>
                  <a:gd name="connsiteX98" fmla="*/ 723692 w 937061"/>
                  <a:gd name="connsiteY98" fmla="*/ 721066 h 1282256"/>
                  <a:gd name="connsiteX99" fmla="*/ 776459 w 937061"/>
                  <a:gd name="connsiteY99" fmla="*/ 653872 h 1282256"/>
                  <a:gd name="connsiteX100" fmla="*/ 733368 w 937061"/>
                  <a:gd name="connsiteY100" fmla="*/ 578317 h 1282256"/>
                  <a:gd name="connsiteX101" fmla="*/ 723890 w 937061"/>
                  <a:gd name="connsiteY101" fmla="*/ 565605 h 1282256"/>
                  <a:gd name="connsiteX102" fmla="*/ 694098 w 937061"/>
                  <a:gd name="connsiteY102" fmla="*/ 523444 h 1282256"/>
                  <a:gd name="connsiteX103" fmla="*/ 690243 w 937061"/>
                  <a:gd name="connsiteY103" fmla="*/ 515805 h 1282256"/>
                  <a:gd name="connsiteX104" fmla="*/ 698774 w 937061"/>
                  <a:gd name="connsiteY104" fmla="*/ 485914 h 1282256"/>
                  <a:gd name="connsiteX105" fmla="*/ 755797 w 937061"/>
                  <a:gd name="connsiteY105" fmla="*/ 452765 h 1282256"/>
                  <a:gd name="connsiteX106" fmla="*/ 802978 w 937061"/>
                  <a:gd name="connsiteY106" fmla="*/ 455658 h 1282256"/>
                  <a:gd name="connsiteX107" fmla="*/ 792796 w 937061"/>
                  <a:gd name="connsiteY107" fmla="*/ 434725 h 1282256"/>
                  <a:gd name="connsiteX108" fmla="*/ 828778 w 937061"/>
                  <a:gd name="connsiteY108" fmla="*/ 368188 h 1282256"/>
                  <a:gd name="connsiteX109" fmla="*/ 80732 w 937061"/>
                  <a:gd name="connsiteY109" fmla="*/ 236718 h 1282256"/>
                  <a:gd name="connsiteX110" fmla="*/ 85733 w 937061"/>
                  <a:gd name="connsiteY110" fmla="*/ 243941 h 1282256"/>
                  <a:gd name="connsiteX111" fmla="*/ 165483 w 937061"/>
                  <a:gd name="connsiteY111" fmla="*/ 295204 h 1282256"/>
                  <a:gd name="connsiteX112" fmla="*/ 199590 w 937061"/>
                  <a:gd name="connsiteY112" fmla="*/ 324345 h 1282256"/>
                  <a:gd name="connsiteX113" fmla="*/ 183395 w 937061"/>
                  <a:gd name="connsiteY113" fmla="*/ 381115 h 1282256"/>
                  <a:gd name="connsiteX114" fmla="*/ 167577 w 937061"/>
                  <a:gd name="connsiteY114" fmla="*/ 388113 h 1282256"/>
                  <a:gd name="connsiteX115" fmla="*/ 179565 w 937061"/>
                  <a:gd name="connsiteY115" fmla="*/ 401175 h 1282256"/>
                  <a:gd name="connsiteX116" fmla="*/ 179992 w 937061"/>
                  <a:gd name="connsiteY116" fmla="*/ 449781 h 1282256"/>
                  <a:gd name="connsiteX117" fmla="*/ 108044 w 937061"/>
                  <a:gd name="connsiteY117" fmla="*/ 482632 h 1282256"/>
                  <a:gd name="connsiteX118" fmla="*/ 27201 w 937061"/>
                  <a:gd name="connsiteY118" fmla="*/ 505923 h 1282256"/>
                  <a:gd name="connsiteX119" fmla="*/ 570 w 937061"/>
                  <a:gd name="connsiteY119" fmla="*/ 441177 h 1282256"/>
                  <a:gd name="connsiteX120" fmla="*/ 70413 w 937061"/>
                  <a:gd name="connsiteY120" fmla="*/ 361661 h 1282256"/>
                  <a:gd name="connsiteX121" fmla="*/ 65724 w 937061"/>
                  <a:gd name="connsiteY121" fmla="*/ 357231 h 1282256"/>
                  <a:gd name="connsiteX122" fmla="*/ 36050 w 937061"/>
                  <a:gd name="connsiteY122" fmla="*/ 293659 h 1282256"/>
                  <a:gd name="connsiteX123" fmla="*/ 80732 w 937061"/>
                  <a:gd name="connsiteY123" fmla="*/ 236718 h 1282256"/>
                  <a:gd name="connsiteX124" fmla="*/ 734063 w 937061"/>
                  <a:gd name="connsiteY124" fmla="*/ 115786 h 1282256"/>
                  <a:gd name="connsiteX125" fmla="*/ 800039 w 937061"/>
                  <a:gd name="connsiteY125" fmla="*/ 168575 h 1282256"/>
                  <a:gd name="connsiteX126" fmla="*/ 790133 w 937061"/>
                  <a:gd name="connsiteY126" fmla="*/ 225202 h 1282256"/>
                  <a:gd name="connsiteX127" fmla="*/ 788636 w 937061"/>
                  <a:gd name="connsiteY127" fmla="*/ 228126 h 1282256"/>
                  <a:gd name="connsiteX128" fmla="*/ 788782 w 937061"/>
                  <a:gd name="connsiteY128" fmla="*/ 228914 h 1282256"/>
                  <a:gd name="connsiteX129" fmla="*/ 879477 w 937061"/>
                  <a:gd name="connsiteY129" fmla="*/ 273265 h 1282256"/>
                  <a:gd name="connsiteX130" fmla="*/ 880462 w 937061"/>
                  <a:gd name="connsiteY130" fmla="*/ 348046 h 1282256"/>
                  <a:gd name="connsiteX131" fmla="*/ 875371 w 937061"/>
                  <a:gd name="connsiteY131" fmla="*/ 346949 h 1282256"/>
                  <a:gd name="connsiteX132" fmla="*/ 802289 w 937061"/>
                  <a:gd name="connsiteY132" fmla="*/ 352714 h 1282256"/>
                  <a:gd name="connsiteX133" fmla="*/ 731227 w 937061"/>
                  <a:gd name="connsiteY133" fmla="*/ 357290 h 1282256"/>
                  <a:gd name="connsiteX134" fmla="*/ 699035 w 937061"/>
                  <a:gd name="connsiteY134" fmla="*/ 320868 h 1282256"/>
                  <a:gd name="connsiteX135" fmla="*/ 705546 w 937061"/>
                  <a:gd name="connsiteY135" fmla="*/ 292165 h 1282256"/>
                  <a:gd name="connsiteX136" fmla="*/ 707611 w 937061"/>
                  <a:gd name="connsiteY136" fmla="*/ 287913 h 1282256"/>
                  <a:gd name="connsiteX137" fmla="*/ 691898 w 937061"/>
                  <a:gd name="connsiteY137" fmla="*/ 287761 h 1282256"/>
                  <a:gd name="connsiteX138" fmla="*/ 656836 w 937061"/>
                  <a:gd name="connsiteY138" fmla="*/ 256759 h 1282256"/>
                  <a:gd name="connsiteX139" fmla="*/ 657076 w 937061"/>
                  <a:gd name="connsiteY139" fmla="*/ 221678 h 1282256"/>
                  <a:gd name="connsiteX140" fmla="*/ 672162 w 937061"/>
                  <a:gd name="connsiteY140" fmla="*/ 203002 h 1282256"/>
                  <a:gd name="connsiteX141" fmla="*/ 732996 w 937061"/>
                  <a:gd name="connsiteY141" fmla="*/ 118834 h 1282256"/>
                  <a:gd name="connsiteX142" fmla="*/ 734063 w 937061"/>
                  <a:gd name="connsiteY142" fmla="*/ 115786 h 1282256"/>
                  <a:gd name="connsiteX143" fmla="*/ 234805 w 937061"/>
                  <a:gd name="connsiteY143" fmla="*/ 54681 h 1282256"/>
                  <a:gd name="connsiteX144" fmla="*/ 265378 w 937061"/>
                  <a:gd name="connsiteY144" fmla="*/ 49820 h 1282256"/>
                  <a:gd name="connsiteX145" fmla="*/ 314937 w 937061"/>
                  <a:gd name="connsiteY145" fmla="*/ 75496 h 1282256"/>
                  <a:gd name="connsiteX146" fmla="*/ 345601 w 937061"/>
                  <a:gd name="connsiteY146" fmla="*/ 197347 h 1282256"/>
                  <a:gd name="connsiteX147" fmla="*/ 334083 w 937061"/>
                  <a:gd name="connsiteY147" fmla="*/ 235327 h 1282256"/>
                  <a:gd name="connsiteX148" fmla="*/ 353353 w 937061"/>
                  <a:gd name="connsiteY148" fmla="*/ 413468 h 1282256"/>
                  <a:gd name="connsiteX149" fmla="*/ 418223 w 937061"/>
                  <a:gd name="connsiteY149" fmla="*/ 498850 h 1282256"/>
                  <a:gd name="connsiteX150" fmla="*/ 414075 w 937061"/>
                  <a:gd name="connsiteY150" fmla="*/ 570097 h 1282256"/>
                  <a:gd name="connsiteX151" fmla="*/ 374791 w 937061"/>
                  <a:gd name="connsiteY151" fmla="*/ 572468 h 1282256"/>
                  <a:gd name="connsiteX152" fmla="*/ 347212 w 937061"/>
                  <a:gd name="connsiteY152" fmla="*/ 583064 h 1282256"/>
                  <a:gd name="connsiteX153" fmla="*/ 340945 w 937061"/>
                  <a:gd name="connsiteY153" fmla="*/ 584425 h 1282256"/>
                  <a:gd name="connsiteX154" fmla="*/ 286621 w 937061"/>
                  <a:gd name="connsiteY154" fmla="*/ 583668 h 1282256"/>
                  <a:gd name="connsiteX155" fmla="*/ 233948 w 937061"/>
                  <a:gd name="connsiteY155" fmla="*/ 534531 h 1282256"/>
                  <a:gd name="connsiteX156" fmla="*/ 162779 w 937061"/>
                  <a:gd name="connsiteY156" fmla="*/ 538517 h 1282256"/>
                  <a:gd name="connsiteX157" fmla="*/ 146371 w 937061"/>
                  <a:gd name="connsiteY157" fmla="*/ 502641 h 1282256"/>
                  <a:gd name="connsiteX158" fmla="*/ 196829 w 937061"/>
                  <a:gd name="connsiteY158" fmla="*/ 467040 h 1282256"/>
                  <a:gd name="connsiteX159" fmla="*/ 291634 w 937061"/>
                  <a:gd name="connsiteY159" fmla="*/ 464187 h 1282256"/>
                  <a:gd name="connsiteX160" fmla="*/ 339848 w 937061"/>
                  <a:gd name="connsiteY160" fmla="*/ 495814 h 1282256"/>
                  <a:gd name="connsiteX161" fmla="*/ 344709 w 937061"/>
                  <a:gd name="connsiteY161" fmla="*/ 472509 h 1282256"/>
                  <a:gd name="connsiteX162" fmla="*/ 302160 w 937061"/>
                  <a:gd name="connsiteY162" fmla="*/ 429650 h 1282256"/>
                  <a:gd name="connsiteX163" fmla="*/ 317151 w 937061"/>
                  <a:gd name="connsiteY163" fmla="*/ 371880 h 1282256"/>
                  <a:gd name="connsiteX164" fmla="*/ 300153 w 937061"/>
                  <a:gd name="connsiteY164" fmla="*/ 354855 h 1282256"/>
                  <a:gd name="connsiteX165" fmla="*/ 275979 w 937061"/>
                  <a:gd name="connsiteY165" fmla="*/ 409229 h 1282256"/>
                  <a:gd name="connsiteX166" fmla="*/ 278835 w 937061"/>
                  <a:gd name="connsiteY166" fmla="*/ 436812 h 1282256"/>
                  <a:gd name="connsiteX167" fmla="*/ 277330 w 937061"/>
                  <a:gd name="connsiteY167" fmla="*/ 442997 h 1282256"/>
                  <a:gd name="connsiteX168" fmla="*/ 211427 w 937061"/>
                  <a:gd name="connsiteY168" fmla="*/ 446824 h 1282256"/>
                  <a:gd name="connsiteX169" fmla="*/ 209401 w 937061"/>
                  <a:gd name="connsiteY169" fmla="*/ 440273 h 1282256"/>
                  <a:gd name="connsiteX170" fmla="*/ 206434 w 937061"/>
                  <a:gd name="connsiteY170" fmla="*/ 398858 h 1282256"/>
                  <a:gd name="connsiteX171" fmla="*/ 207223 w 937061"/>
                  <a:gd name="connsiteY171" fmla="*/ 393213 h 1282256"/>
                  <a:gd name="connsiteX172" fmla="*/ 213263 w 937061"/>
                  <a:gd name="connsiteY172" fmla="*/ 300227 h 1282256"/>
                  <a:gd name="connsiteX173" fmla="*/ 210849 w 937061"/>
                  <a:gd name="connsiteY173" fmla="*/ 295987 h 1282256"/>
                  <a:gd name="connsiteX174" fmla="*/ 230359 w 937061"/>
                  <a:gd name="connsiteY174" fmla="*/ 289124 h 1282256"/>
                  <a:gd name="connsiteX175" fmla="*/ 278448 w 937061"/>
                  <a:gd name="connsiteY175" fmla="*/ 208737 h 1282256"/>
                  <a:gd name="connsiteX176" fmla="*/ 283559 w 937061"/>
                  <a:gd name="connsiteY176" fmla="*/ 197812 h 1282256"/>
                  <a:gd name="connsiteX177" fmla="*/ 314933 w 937061"/>
                  <a:gd name="connsiteY177" fmla="*/ 142718 h 1282256"/>
                  <a:gd name="connsiteX178" fmla="*/ 291729 w 937061"/>
                  <a:gd name="connsiteY178" fmla="*/ 141710 h 1282256"/>
                  <a:gd name="connsiteX179" fmla="*/ 204653 w 937061"/>
                  <a:gd name="connsiteY179" fmla="*/ 172059 h 1282256"/>
                  <a:gd name="connsiteX180" fmla="*/ 190282 w 937061"/>
                  <a:gd name="connsiteY180" fmla="*/ 190196 h 1282256"/>
                  <a:gd name="connsiteX181" fmla="*/ 254302 w 937061"/>
                  <a:gd name="connsiteY181" fmla="*/ 210348 h 1282256"/>
                  <a:gd name="connsiteX182" fmla="*/ 206445 w 937061"/>
                  <a:gd name="connsiteY182" fmla="*/ 272154 h 1282256"/>
                  <a:gd name="connsiteX183" fmla="*/ 114462 w 937061"/>
                  <a:gd name="connsiteY183" fmla="*/ 240670 h 1282256"/>
                  <a:gd name="connsiteX184" fmla="*/ 120246 w 937061"/>
                  <a:gd name="connsiteY184" fmla="*/ 146306 h 1282256"/>
                  <a:gd name="connsiteX185" fmla="*/ 159117 w 937061"/>
                  <a:gd name="connsiteY185" fmla="*/ 137290 h 1282256"/>
                  <a:gd name="connsiteX186" fmla="*/ 166880 w 937061"/>
                  <a:gd name="connsiteY186" fmla="*/ 133004 h 1282256"/>
                  <a:gd name="connsiteX187" fmla="*/ 208914 w 937061"/>
                  <a:gd name="connsiteY187" fmla="*/ 71662 h 1282256"/>
                  <a:gd name="connsiteX188" fmla="*/ 234805 w 937061"/>
                  <a:gd name="connsiteY188" fmla="*/ 54681 h 1282256"/>
                  <a:gd name="connsiteX189" fmla="*/ 518054 w 937061"/>
                  <a:gd name="connsiteY189" fmla="*/ 685 h 1282256"/>
                  <a:gd name="connsiteX190" fmla="*/ 567481 w 937061"/>
                  <a:gd name="connsiteY190" fmla="*/ 11310 h 1282256"/>
                  <a:gd name="connsiteX191" fmla="*/ 617166 w 937061"/>
                  <a:gd name="connsiteY191" fmla="*/ 49796 h 1282256"/>
                  <a:gd name="connsiteX192" fmla="*/ 624803 w 937061"/>
                  <a:gd name="connsiteY192" fmla="*/ 51439 h 1282256"/>
                  <a:gd name="connsiteX193" fmla="*/ 685335 w 937061"/>
                  <a:gd name="connsiteY193" fmla="*/ 54921 h 1282256"/>
                  <a:gd name="connsiteX194" fmla="*/ 709531 w 937061"/>
                  <a:gd name="connsiteY194" fmla="*/ 114208 h 1282256"/>
                  <a:gd name="connsiteX195" fmla="*/ 661812 w 937061"/>
                  <a:gd name="connsiteY195" fmla="*/ 180063 h 1282256"/>
                  <a:gd name="connsiteX196" fmla="*/ 610202 w 937061"/>
                  <a:gd name="connsiteY196" fmla="*/ 195099 h 1282256"/>
                  <a:gd name="connsiteX197" fmla="*/ 562692 w 937061"/>
                  <a:gd name="connsiteY197" fmla="*/ 152954 h 1282256"/>
                  <a:gd name="connsiteX198" fmla="*/ 615624 w 937061"/>
                  <a:gd name="connsiteY198" fmla="*/ 112005 h 1282256"/>
                  <a:gd name="connsiteX199" fmla="*/ 594985 w 937061"/>
                  <a:gd name="connsiteY199" fmla="*/ 99523 h 1282256"/>
                  <a:gd name="connsiteX200" fmla="*/ 549403 w 937061"/>
                  <a:gd name="connsiteY200" fmla="*/ 129539 h 1282256"/>
                  <a:gd name="connsiteX201" fmla="*/ 503638 w 937061"/>
                  <a:gd name="connsiteY201" fmla="*/ 102348 h 1282256"/>
                  <a:gd name="connsiteX202" fmla="*/ 481968 w 937061"/>
                  <a:gd name="connsiteY202" fmla="*/ 111852 h 1282256"/>
                  <a:gd name="connsiteX203" fmla="*/ 529275 w 937061"/>
                  <a:gd name="connsiteY203" fmla="*/ 151795 h 1282256"/>
                  <a:gd name="connsiteX204" fmla="*/ 540380 w 937061"/>
                  <a:gd name="connsiteY204" fmla="*/ 163391 h 1282256"/>
                  <a:gd name="connsiteX205" fmla="*/ 586552 w 937061"/>
                  <a:gd name="connsiteY205" fmla="*/ 213729 h 1282256"/>
                  <a:gd name="connsiteX206" fmla="*/ 633128 w 937061"/>
                  <a:gd name="connsiteY206" fmla="*/ 217751 h 1282256"/>
                  <a:gd name="connsiteX207" fmla="*/ 631375 w 937061"/>
                  <a:gd name="connsiteY207" fmla="*/ 243538 h 1282256"/>
                  <a:gd name="connsiteX208" fmla="*/ 670400 w 937061"/>
                  <a:gd name="connsiteY208" fmla="*/ 307011 h 1282256"/>
                  <a:gd name="connsiteX209" fmla="*/ 674359 w 937061"/>
                  <a:gd name="connsiteY209" fmla="*/ 313002 h 1282256"/>
                  <a:gd name="connsiteX210" fmla="*/ 686366 w 937061"/>
                  <a:gd name="connsiteY210" fmla="*/ 351523 h 1282256"/>
                  <a:gd name="connsiteX211" fmla="*/ 686786 w 937061"/>
                  <a:gd name="connsiteY211" fmla="*/ 360408 h 1282256"/>
                  <a:gd name="connsiteX212" fmla="*/ 624276 w 937061"/>
                  <a:gd name="connsiteY212" fmla="*/ 379293 h 1282256"/>
                  <a:gd name="connsiteX213" fmla="*/ 620186 w 937061"/>
                  <a:gd name="connsiteY213" fmla="*/ 371494 h 1282256"/>
                  <a:gd name="connsiteX214" fmla="*/ 577039 w 937061"/>
                  <a:gd name="connsiteY214" fmla="*/ 307763 h 1282256"/>
                  <a:gd name="connsiteX215" fmla="*/ 571263 w 937061"/>
                  <a:gd name="connsiteY215" fmla="*/ 305164 h 1282256"/>
                  <a:gd name="connsiteX216" fmla="*/ 561472 w 937061"/>
                  <a:gd name="connsiteY216" fmla="*/ 327139 h 1282256"/>
                  <a:gd name="connsiteX217" fmla="*/ 596193 w 937061"/>
                  <a:gd name="connsiteY217" fmla="*/ 376131 h 1282256"/>
                  <a:gd name="connsiteX218" fmla="*/ 571697 w 937061"/>
                  <a:gd name="connsiteY218" fmla="*/ 430972 h 1282256"/>
                  <a:gd name="connsiteX219" fmla="*/ 584565 w 937061"/>
                  <a:gd name="connsiteY219" fmla="*/ 451001 h 1282256"/>
                  <a:gd name="connsiteX220" fmla="*/ 618292 w 937061"/>
                  <a:gd name="connsiteY220" fmla="*/ 404232 h 1282256"/>
                  <a:gd name="connsiteX221" fmla="*/ 707017 w 937061"/>
                  <a:gd name="connsiteY221" fmla="*/ 373985 h 1282256"/>
                  <a:gd name="connsiteX222" fmla="*/ 737381 w 937061"/>
                  <a:gd name="connsiteY222" fmla="*/ 385077 h 1282256"/>
                  <a:gd name="connsiteX223" fmla="*/ 767814 w 937061"/>
                  <a:gd name="connsiteY223" fmla="*/ 388823 h 1282256"/>
                  <a:gd name="connsiteX224" fmla="*/ 765487 w 937061"/>
                  <a:gd name="connsiteY224" fmla="*/ 426939 h 1282256"/>
                  <a:gd name="connsiteX225" fmla="*/ 665711 w 937061"/>
                  <a:gd name="connsiteY225" fmla="*/ 514227 h 1282256"/>
                  <a:gd name="connsiteX226" fmla="*/ 615799 w 937061"/>
                  <a:gd name="connsiteY226" fmla="*/ 534043 h 1282256"/>
                  <a:gd name="connsiteX227" fmla="*/ 611378 w 937061"/>
                  <a:gd name="connsiteY227" fmla="*/ 535471 h 1282256"/>
                  <a:gd name="connsiteX228" fmla="*/ 545354 w 937061"/>
                  <a:gd name="connsiteY228" fmla="*/ 547467 h 1282256"/>
                  <a:gd name="connsiteX229" fmla="*/ 543618 w 937061"/>
                  <a:gd name="connsiteY229" fmla="*/ 547992 h 1282256"/>
                  <a:gd name="connsiteX230" fmla="*/ 543114 w 937061"/>
                  <a:gd name="connsiteY230" fmla="*/ 378809 h 1282256"/>
                  <a:gd name="connsiteX231" fmla="*/ 481297 w 937061"/>
                  <a:gd name="connsiteY231" fmla="*/ 302233 h 1282256"/>
                  <a:gd name="connsiteX232" fmla="*/ 497521 w 937061"/>
                  <a:gd name="connsiteY232" fmla="*/ 205940 h 1282256"/>
                  <a:gd name="connsiteX233" fmla="*/ 471375 w 937061"/>
                  <a:gd name="connsiteY233" fmla="*/ 172476 h 1282256"/>
                  <a:gd name="connsiteX234" fmla="*/ 460261 w 937061"/>
                  <a:gd name="connsiteY234" fmla="*/ 46197 h 1282256"/>
                  <a:gd name="connsiteX235" fmla="*/ 518054 w 937061"/>
                  <a:gd name="connsiteY235" fmla="*/ 685 h 128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937061" h="1282256">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accent1"/>
              </a:solidFill>
              <a:ln w="8005" cap="flat">
                <a:noFill/>
                <a:prstDash val="solid"/>
                <a:miter/>
              </a:ln>
            </p:spPr>
            <p:txBody>
              <a:bodyPr wrap="square" rtlCol="0" anchor="ctr">
                <a:noAutofit/>
              </a:bodyPr>
              <a:lstStyle/>
              <a:p>
                <a:endParaRPr lang="en-US"/>
              </a:p>
            </p:txBody>
          </p:sp>
        </p:grpSp>
        <p:grpSp>
          <p:nvGrpSpPr>
            <p:cNvPr id="205" name="Group 204">
              <a:extLst>
                <a:ext uri="{FF2B5EF4-FFF2-40B4-BE49-F238E27FC236}">
                  <a16:creationId xmlns:a16="http://schemas.microsoft.com/office/drawing/2014/main" id="{2330EC87-1BB8-41F3-90F3-346ADFEB8562}"/>
                </a:ext>
              </a:extLst>
            </p:cNvPr>
            <p:cNvGrpSpPr/>
            <p:nvPr/>
          </p:nvGrpSpPr>
          <p:grpSpPr>
            <a:xfrm>
              <a:off x="219453" y="2580615"/>
              <a:ext cx="2625263" cy="1036484"/>
              <a:chOff x="1525348" y="1579815"/>
              <a:chExt cx="6070988" cy="2761700"/>
            </a:xfrm>
          </p:grpSpPr>
          <p:sp>
            <p:nvSpPr>
              <p:cNvPr id="206" name="Rectangle 5">
                <a:extLst>
                  <a:ext uri="{FF2B5EF4-FFF2-40B4-BE49-F238E27FC236}">
                    <a16:creationId xmlns:a16="http://schemas.microsoft.com/office/drawing/2014/main" id="{1FEF51F1-2710-441E-A2BE-ED14D09FD293}"/>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7" name="Rectangle 5">
                <a:extLst>
                  <a:ext uri="{FF2B5EF4-FFF2-40B4-BE49-F238E27FC236}">
                    <a16:creationId xmlns:a16="http://schemas.microsoft.com/office/drawing/2014/main" id="{6A7D069B-2869-4812-A5E2-C51923FF8B6F}"/>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Freeform 22">
                <a:extLst>
                  <a:ext uri="{FF2B5EF4-FFF2-40B4-BE49-F238E27FC236}">
                    <a16:creationId xmlns:a16="http://schemas.microsoft.com/office/drawing/2014/main" id="{0BE685DD-A00A-495A-BFA3-011EFA56F683}"/>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209" name="Straight Connector 208">
                <a:extLst>
                  <a:ext uri="{FF2B5EF4-FFF2-40B4-BE49-F238E27FC236}">
                    <a16:creationId xmlns:a16="http://schemas.microsoft.com/office/drawing/2014/main" id="{EF9A17A7-573C-4168-BDC0-15BB6D98DE7D}"/>
                  </a:ext>
                </a:extLst>
              </p:cNvPr>
              <p:cNvCxnSpPr/>
              <p:nvPr/>
            </p:nvCxnSpPr>
            <p:spPr>
              <a:xfrm>
                <a:off x="4662703" y="2187506"/>
                <a:ext cx="1586226" cy="614736"/>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C398C6E4-5FB1-4AEB-ABFB-C1CD86F347FB}"/>
                  </a:ext>
                </a:extLst>
              </p:cNvPr>
              <p:cNvCxnSpPr/>
              <p:nvPr/>
            </p:nvCxnSpPr>
            <p:spPr>
              <a:xfrm>
                <a:off x="6248932" y="2802241"/>
                <a:ext cx="0" cy="101060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1" name="Isosceles Triangle 210">
                <a:extLst>
                  <a:ext uri="{FF2B5EF4-FFF2-40B4-BE49-F238E27FC236}">
                    <a16:creationId xmlns:a16="http://schemas.microsoft.com/office/drawing/2014/main" id="{07FE92ED-3AE4-4645-9A1D-7BF595E1A46B}"/>
                  </a:ext>
                </a:extLst>
              </p:cNvPr>
              <p:cNvSpPr/>
              <p:nvPr/>
            </p:nvSpPr>
            <p:spPr>
              <a:xfrm>
                <a:off x="6018666" y="3406130"/>
                <a:ext cx="460523" cy="9209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211">
                <a:extLst>
                  <a:ext uri="{FF2B5EF4-FFF2-40B4-BE49-F238E27FC236}">
                    <a16:creationId xmlns:a16="http://schemas.microsoft.com/office/drawing/2014/main" id="{AF721511-93FB-4C9C-AD57-C8B2855C9A9B}"/>
                  </a:ext>
                </a:extLst>
              </p:cNvPr>
              <p:cNvSpPr/>
              <p:nvPr/>
            </p:nvSpPr>
            <p:spPr>
              <a:xfrm>
                <a:off x="6122006" y="3356992"/>
                <a:ext cx="236067" cy="271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
        <p:nvSpPr>
          <p:cNvPr id="38" name="Diamond 37">
            <a:extLst>
              <a:ext uri="{FF2B5EF4-FFF2-40B4-BE49-F238E27FC236}">
                <a16:creationId xmlns:a16="http://schemas.microsoft.com/office/drawing/2014/main" id="{FDAFEFC0-C3E8-48E9-B836-979D9B8DEB45}"/>
              </a:ext>
            </a:extLst>
          </p:cNvPr>
          <p:cNvSpPr/>
          <p:nvPr/>
        </p:nvSpPr>
        <p:spPr>
          <a:xfrm>
            <a:off x="4950186" y="1290281"/>
            <a:ext cx="307736" cy="307736"/>
          </a:xfrm>
          <a:prstGeom prst="diamon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2097742-7CEE-450D-A05F-253D06956E3D}"/>
              </a:ext>
            </a:extLst>
          </p:cNvPr>
          <p:cNvSpPr txBox="1"/>
          <p:nvPr/>
        </p:nvSpPr>
        <p:spPr>
          <a:xfrm>
            <a:off x="6219130" y="3608445"/>
            <a:ext cx="2812217" cy="1015663"/>
          </a:xfrm>
          <a:prstGeom prst="rect">
            <a:avLst/>
          </a:prstGeom>
          <a:noFill/>
        </p:spPr>
        <p:txBody>
          <a:bodyPr wrap="square" rtlCol="0">
            <a:spAutoFit/>
          </a:bodyPr>
          <a:lstStyle/>
          <a:p>
            <a:r>
              <a:rPr lang="en-US" sz="1200" dirty="0">
                <a:solidFill>
                  <a:schemeClr val="accent1">
                    <a:lumMod val="75000"/>
                  </a:schemeClr>
                </a:solidFill>
              </a:rPr>
              <a:t>ALM, ALM Octane, EC ALM Prod &amp; Stage, Windows servers service maintenance at pre and post monthly server patching. Validated Apps’ functionalities</a:t>
            </a:r>
            <a:endParaRPr lang="en-US" sz="1200" dirty="0">
              <a:solidFill>
                <a:schemeClr val="accent1">
                  <a:lumMod val="75000"/>
                </a:schemeClr>
              </a:solidFill>
              <a:latin typeface="Verdana" panose="020B0604030504040204" pitchFamily="34" charset="0"/>
              <a:ea typeface="Verdana" panose="020B0604030504040204" pitchFamily="34" charset="0"/>
            </a:endParaRPr>
          </a:p>
        </p:txBody>
      </p:sp>
      <p:sp>
        <p:nvSpPr>
          <p:cNvPr id="34" name="Diamond 33">
            <a:extLst>
              <a:ext uri="{FF2B5EF4-FFF2-40B4-BE49-F238E27FC236}">
                <a16:creationId xmlns:a16="http://schemas.microsoft.com/office/drawing/2014/main" id="{9C962AD8-2DBE-4F73-A80E-B9EA8313E474}"/>
              </a:ext>
            </a:extLst>
          </p:cNvPr>
          <p:cNvSpPr/>
          <p:nvPr/>
        </p:nvSpPr>
        <p:spPr>
          <a:xfrm>
            <a:off x="8013510" y="1290281"/>
            <a:ext cx="307736" cy="307736"/>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3BEE0B-60AF-4611-A1A5-0DFE82BF0F0E}"/>
              </a:ext>
            </a:extLst>
          </p:cNvPr>
          <p:cNvSpPr txBox="1"/>
          <p:nvPr/>
        </p:nvSpPr>
        <p:spPr>
          <a:xfrm>
            <a:off x="4037616" y="1654775"/>
            <a:ext cx="2007485" cy="646331"/>
          </a:xfrm>
          <a:prstGeom prst="rect">
            <a:avLst/>
          </a:prstGeom>
          <a:noFill/>
        </p:spPr>
        <p:txBody>
          <a:bodyPr wrap="square" rtlCol="0">
            <a:spAutoFit/>
          </a:bodyPr>
          <a:lstStyle/>
          <a:p>
            <a:r>
              <a:rPr lang="en-US" sz="1200" dirty="0">
                <a:solidFill>
                  <a:schemeClr val="accent1">
                    <a:lumMod val="75000"/>
                  </a:schemeClr>
                </a:solidFill>
              </a:rPr>
              <a:t>Tested new features of Octane and documented them</a:t>
            </a:r>
          </a:p>
        </p:txBody>
      </p:sp>
      <p:sp>
        <p:nvSpPr>
          <p:cNvPr id="39" name="Diamond 38">
            <a:extLst>
              <a:ext uri="{FF2B5EF4-FFF2-40B4-BE49-F238E27FC236}">
                <a16:creationId xmlns:a16="http://schemas.microsoft.com/office/drawing/2014/main" id="{DB26E948-35BD-44C0-AA04-E207D37F1B48}"/>
              </a:ext>
            </a:extLst>
          </p:cNvPr>
          <p:cNvSpPr/>
          <p:nvPr/>
        </p:nvSpPr>
        <p:spPr>
          <a:xfrm>
            <a:off x="7317503" y="3237100"/>
            <a:ext cx="307736" cy="307736"/>
          </a:xfrm>
          <a:prstGeom prst="diamond">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C9055B24-BB82-4981-8FEA-493605E0E557}"/>
              </a:ext>
            </a:extLst>
          </p:cNvPr>
          <p:cNvSpPr/>
          <p:nvPr/>
        </p:nvSpPr>
        <p:spPr>
          <a:xfrm>
            <a:off x="1453737" y="1310219"/>
            <a:ext cx="307736" cy="307736"/>
          </a:xfrm>
          <a:prstGeom prst="diamond">
            <a:avLst/>
          </a:prstGeom>
          <a:solidFill>
            <a:schemeClr val="accent3">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F7FD4B8E-581F-40BC-A251-35A89DA24531}"/>
              </a:ext>
            </a:extLst>
          </p:cNvPr>
          <p:cNvSpPr txBox="1"/>
          <p:nvPr/>
        </p:nvSpPr>
        <p:spPr>
          <a:xfrm>
            <a:off x="954393" y="1689224"/>
            <a:ext cx="2269830" cy="461665"/>
          </a:xfrm>
          <a:prstGeom prst="rect">
            <a:avLst/>
          </a:prstGeom>
          <a:noFill/>
        </p:spPr>
        <p:txBody>
          <a:bodyPr wrap="square">
            <a:spAutoFit/>
          </a:bodyPr>
          <a:lstStyle/>
          <a:p>
            <a:r>
              <a:rPr lang="en-US" sz="1200" dirty="0">
                <a:solidFill>
                  <a:schemeClr val="accent1">
                    <a:lumMod val="75000"/>
                  </a:schemeClr>
                </a:solidFill>
              </a:rPr>
              <a:t>ALM Octane prod is upgraded to 16.0.200.122</a:t>
            </a:r>
          </a:p>
        </p:txBody>
      </p:sp>
      <p:sp>
        <p:nvSpPr>
          <p:cNvPr id="31" name="TextBox 30">
            <a:extLst>
              <a:ext uri="{FF2B5EF4-FFF2-40B4-BE49-F238E27FC236}">
                <a16:creationId xmlns:a16="http://schemas.microsoft.com/office/drawing/2014/main" id="{CCDD2910-C5CE-42E2-A7BB-8BCD612C09D7}"/>
              </a:ext>
            </a:extLst>
          </p:cNvPr>
          <p:cNvSpPr txBox="1"/>
          <p:nvPr/>
        </p:nvSpPr>
        <p:spPr>
          <a:xfrm>
            <a:off x="7317503" y="1634837"/>
            <a:ext cx="2207497" cy="830997"/>
          </a:xfrm>
          <a:prstGeom prst="rect">
            <a:avLst/>
          </a:prstGeom>
          <a:noFill/>
        </p:spPr>
        <p:txBody>
          <a:bodyPr wrap="square" rtlCol="0">
            <a:spAutoFit/>
          </a:bodyPr>
          <a:lstStyle/>
          <a:p>
            <a:r>
              <a:rPr lang="en-US" sz="1200" dirty="0">
                <a:solidFill>
                  <a:schemeClr val="accent1">
                    <a:lumMod val="75000"/>
                  </a:schemeClr>
                </a:solidFill>
              </a:rPr>
              <a:t>Session with Aviation and Corp TCoE about Octane’s Auto action(schedular) using Jenkins</a:t>
            </a:r>
          </a:p>
        </p:txBody>
      </p:sp>
      <p:sp>
        <p:nvSpPr>
          <p:cNvPr id="30" name="Diamond 29">
            <a:extLst>
              <a:ext uri="{FF2B5EF4-FFF2-40B4-BE49-F238E27FC236}">
                <a16:creationId xmlns:a16="http://schemas.microsoft.com/office/drawing/2014/main" id="{DE67483E-F774-423F-B674-A0BCBD9DB58A}"/>
              </a:ext>
            </a:extLst>
          </p:cNvPr>
          <p:cNvSpPr/>
          <p:nvPr/>
        </p:nvSpPr>
        <p:spPr>
          <a:xfrm>
            <a:off x="3631768" y="3275132"/>
            <a:ext cx="307736" cy="307736"/>
          </a:xfrm>
          <a:prstGeom prst="diamond">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80A9314-B976-40CB-8F36-9DFBE183B394}"/>
              </a:ext>
            </a:extLst>
          </p:cNvPr>
          <p:cNvSpPr txBox="1"/>
          <p:nvPr/>
        </p:nvSpPr>
        <p:spPr>
          <a:xfrm>
            <a:off x="2717989" y="3608445"/>
            <a:ext cx="2232197" cy="646331"/>
          </a:xfrm>
          <a:prstGeom prst="rect">
            <a:avLst/>
          </a:prstGeom>
          <a:noFill/>
        </p:spPr>
        <p:txBody>
          <a:bodyPr wrap="square" rtlCol="0">
            <a:spAutoFit/>
          </a:bodyPr>
          <a:lstStyle/>
          <a:p>
            <a:r>
              <a:rPr lang="en-US" sz="1200" dirty="0">
                <a:solidFill>
                  <a:schemeClr val="accent1">
                    <a:lumMod val="75000"/>
                  </a:schemeClr>
                </a:solidFill>
                <a:latin typeface="Verdana" panose="020B0604030504040204" pitchFamily="34" charset="0"/>
                <a:ea typeface="Verdana" panose="020B0604030504040204" pitchFamily="34" charset="0"/>
              </a:rPr>
              <a:t>Updated Jira to ALM  connection in MF connect for PMx Team</a:t>
            </a:r>
          </a:p>
        </p:txBody>
      </p:sp>
    </p:spTree>
    <p:extLst>
      <p:ext uri="{BB962C8B-B14F-4D97-AF65-F5344CB8AC3E}">
        <p14:creationId xmlns:p14="http://schemas.microsoft.com/office/powerpoint/2010/main" val="252792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A562D40E-C62D-491E-9D68-DA8E8F64E49F}"/>
              </a:ext>
            </a:extLst>
          </p:cNvPr>
          <p:cNvSpPr>
            <a:spLocks noGrp="1"/>
          </p:cNvSpPr>
          <p:nvPr>
            <p:ph type="title"/>
          </p:nvPr>
        </p:nvSpPr>
        <p:spPr>
          <a:xfrm>
            <a:off x="407988" y="404813"/>
            <a:ext cx="11376025" cy="402952"/>
          </a:xfrm>
        </p:spPr>
        <p:txBody>
          <a:bodyPr/>
          <a:lstStyle/>
          <a:p>
            <a:pPr algn="ctr"/>
            <a:r>
              <a:rPr lang="fr-FR" dirty="0"/>
              <a:t>Opportunities</a:t>
            </a:r>
          </a:p>
        </p:txBody>
      </p:sp>
      <p:sp>
        <p:nvSpPr>
          <p:cNvPr id="23" name="Freeform 1">
            <a:extLst>
              <a:ext uri="{FF2B5EF4-FFF2-40B4-BE49-F238E27FC236}">
                <a16:creationId xmlns:a16="http://schemas.microsoft.com/office/drawing/2014/main" id="{9FB001EE-7385-4178-8188-95225E520BC5}"/>
              </a:ext>
            </a:extLst>
          </p:cNvPr>
          <p:cNvSpPr/>
          <p:nvPr/>
        </p:nvSpPr>
        <p:spPr>
          <a:xfrm flipH="1">
            <a:off x="637661" y="1235302"/>
            <a:ext cx="4747140" cy="5124256"/>
          </a:xfrm>
          <a:custGeom>
            <a:avLst/>
            <a:gdLst>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22636 w 3132814"/>
              <a:gd name="connsiteY8" fmla="*/ 1637969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60890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206733 w 3132814"/>
              <a:gd name="connsiteY8" fmla="*/ 1590262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53224 w 3132814"/>
              <a:gd name="connsiteY7" fmla="*/ 1749287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81663 w 3132814"/>
              <a:gd name="connsiteY6" fmla="*/ 2003729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16835 w 3132814"/>
              <a:gd name="connsiteY5" fmla="*/ 2067339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57809 w 3132814"/>
              <a:gd name="connsiteY4" fmla="*/ 2130950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516835 w 3132814"/>
              <a:gd name="connsiteY3" fmla="*/ 2282024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53224 w 3132814"/>
              <a:gd name="connsiteY2" fmla="*/ 2639833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70877 w 3132814"/>
              <a:gd name="connsiteY2" fmla="*/ 2618650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52939 w 3132814"/>
              <a:gd name="connsiteY1" fmla="*/ 2695492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20365 w 3132814"/>
              <a:gd name="connsiteY5" fmla="*/ 2035565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48640 w 3132814"/>
              <a:gd name="connsiteY9" fmla="*/ 1129116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993913 w 3132814"/>
              <a:gd name="connsiteY10" fmla="*/ 63610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64523 w 3132814"/>
              <a:gd name="connsiteY10" fmla="*/ 7420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093057 h 4540195"/>
              <a:gd name="connsiteX1" fmla="*/ 1170592 w 3132814"/>
              <a:gd name="connsiteY1" fmla="*/ 2674309 h 4540195"/>
              <a:gd name="connsiteX2" fmla="*/ 460285 w 3132814"/>
              <a:gd name="connsiteY2" fmla="*/ 2636302 h 4540195"/>
              <a:gd name="connsiteX3" fmla="*/ 481530 w 3132814"/>
              <a:gd name="connsiteY3" fmla="*/ 2250249 h 4540195"/>
              <a:gd name="connsiteX4" fmla="*/ 389583 w 3132814"/>
              <a:gd name="connsiteY4" fmla="*/ 2138011 h 4540195"/>
              <a:gd name="connsiteX5" fmla="*/ 548609 w 3132814"/>
              <a:gd name="connsiteY5" fmla="*/ 2014382 h 4540195"/>
              <a:gd name="connsiteX6" fmla="*/ 353419 w 3132814"/>
              <a:gd name="connsiteY6" fmla="*/ 1940180 h 4540195"/>
              <a:gd name="connsiteX7" fmla="*/ 460285 w 3132814"/>
              <a:gd name="connsiteY7" fmla="*/ 1735165 h 4540195"/>
              <a:gd name="connsiteX8" fmla="*/ 189081 w 3132814"/>
              <a:gd name="connsiteY8" fmla="*/ 1604384 h 4540195"/>
              <a:gd name="connsiteX9" fmla="*/ 555701 w 3132814"/>
              <a:gd name="connsiteY9" fmla="*/ 1146769 h 4540195"/>
              <a:gd name="connsiteX10" fmla="*/ 1036279 w 3132814"/>
              <a:gd name="connsiteY10" fmla="*/ 70672 h 4540195"/>
              <a:gd name="connsiteX11" fmla="*/ 2226365 w 3132814"/>
              <a:gd name="connsiteY11" fmla="*/ 0 h 4540195"/>
              <a:gd name="connsiteX12" fmla="*/ 3132814 w 3132814"/>
              <a:gd name="connsiteY12" fmla="*/ 1264257 h 4540195"/>
              <a:gd name="connsiteX13" fmla="*/ 2520563 w 3132814"/>
              <a:gd name="connsiteY13" fmla="*/ 2194560 h 4540195"/>
              <a:gd name="connsiteX14" fmla="*/ 2433099 w 3132814"/>
              <a:gd name="connsiteY14" fmla="*/ 3085106 h 4540195"/>
              <a:gd name="connsiteX15" fmla="*/ 1375576 w 3132814"/>
              <a:gd name="connsiteY15" fmla="*/ 3514476 h 4540195"/>
              <a:gd name="connsiteX16" fmla="*/ 1558456 w 3132814"/>
              <a:gd name="connsiteY16" fmla="*/ 3029447 h 4540195"/>
              <a:gd name="connsiteX17" fmla="*/ 2425148 w 3132814"/>
              <a:gd name="connsiteY17" fmla="*/ 3482671 h 4540195"/>
              <a:gd name="connsiteX18" fmla="*/ 1335819 w 3132814"/>
              <a:gd name="connsiteY18" fmla="*/ 3697356 h 4540195"/>
              <a:gd name="connsiteX19" fmla="*/ 1319916 w 3132814"/>
              <a:gd name="connsiteY19" fmla="*/ 3411110 h 4540195"/>
              <a:gd name="connsiteX20" fmla="*/ 2496709 w 3132814"/>
              <a:gd name="connsiteY20" fmla="*/ 3721210 h 4540195"/>
              <a:gd name="connsiteX21" fmla="*/ 1502796 w 3132814"/>
              <a:gd name="connsiteY21" fmla="*/ 3943847 h 4540195"/>
              <a:gd name="connsiteX22" fmla="*/ 1391478 w 3132814"/>
              <a:gd name="connsiteY22" fmla="*/ 3753016 h 4540195"/>
              <a:gd name="connsiteX23" fmla="*/ 2456953 w 3132814"/>
              <a:gd name="connsiteY23" fmla="*/ 3896139 h 4540195"/>
              <a:gd name="connsiteX24" fmla="*/ 1757238 w 3132814"/>
              <a:gd name="connsiteY24" fmla="*/ 4174435 h 4540195"/>
              <a:gd name="connsiteX25" fmla="*/ 1876508 w 3132814"/>
              <a:gd name="connsiteY25" fmla="*/ 3935896 h 4540195"/>
              <a:gd name="connsiteX26" fmla="*/ 2250219 w 3132814"/>
              <a:gd name="connsiteY26" fmla="*/ 4174435 h 4540195"/>
              <a:gd name="connsiteX27" fmla="*/ 731520 w 3132814"/>
              <a:gd name="connsiteY27" fmla="*/ 4206240 h 4540195"/>
              <a:gd name="connsiteX28" fmla="*/ 636104 w 3132814"/>
              <a:gd name="connsiteY28" fmla="*/ 3824577 h 4540195"/>
              <a:gd name="connsiteX29" fmla="*/ 620202 w 3132814"/>
              <a:gd name="connsiteY29" fmla="*/ 4309607 h 4540195"/>
              <a:gd name="connsiteX30" fmla="*/ 508883 w 3132814"/>
              <a:gd name="connsiteY30" fmla="*/ 3641697 h 4540195"/>
              <a:gd name="connsiteX31" fmla="*/ 477078 w 3132814"/>
              <a:gd name="connsiteY31" fmla="*/ 4540195 h 4540195"/>
              <a:gd name="connsiteX32" fmla="*/ 389614 w 3132814"/>
              <a:gd name="connsiteY32" fmla="*/ 4094922 h 4540195"/>
              <a:gd name="connsiteX33" fmla="*/ 310101 w 3132814"/>
              <a:gd name="connsiteY33" fmla="*/ 4182386 h 4540195"/>
              <a:gd name="connsiteX34" fmla="*/ 0 w 3132814"/>
              <a:gd name="connsiteY34" fmla="*/ 4142630 h 4540195"/>
              <a:gd name="connsiteX0" fmla="*/ 1304014 w 3132814"/>
              <a:gd name="connsiteY0" fmla="*/ 3128457 h 4575595"/>
              <a:gd name="connsiteX1" fmla="*/ 1170592 w 3132814"/>
              <a:gd name="connsiteY1" fmla="*/ 2709709 h 4575595"/>
              <a:gd name="connsiteX2" fmla="*/ 460285 w 3132814"/>
              <a:gd name="connsiteY2" fmla="*/ 2671702 h 4575595"/>
              <a:gd name="connsiteX3" fmla="*/ 481530 w 3132814"/>
              <a:gd name="connsiteY3" fmla="*/ 2285649 h 4575595"/>
              <a:gd name="connsiteX4" fmla="*/ 389583 w 3132814"/>
              <a:gd name="connsiteY4" fmla="*/ 2173411 h 4575595"/>
              <a:gd name="connsiteX5" fmla="*/ 548609 w 3132814"/>
              <a:gd name="connsiteY5" fmla="*/ 2049782 h 4575595"/>
              <a:gd name="connsiteX6" fmla="*/ 353419 w 3132814"/>
              <a:gd name="connsiteY6" fmla="*/ 1975580 h 4575595"/>
              <a:gd name="connsiteX7" fmla="*/ 460285 w 3132814"/>
              <a:gd name="connsiteY7" fmla="*/ 1770565 h 4575595"/>
              <a:gd name="connsiteX8" fmla="*/ 189081 w 3132814"/>
              <a:gd name="connsiteY8" fmla="*/ 1639784 h 4575595"/>
              <a:gd name="connsiteX9" fmla="*/ 555701 w 3132814"/>
              <a:gd name="connsiteY9" fmla="*/ 1182169 h 4575595"/>
              <a:gd name="connsiteX10" fmla="*/ 1036279 w 3132814"/>
              <a:gd name="connsiteY10" fmla="*/ 106072 h 4575595"/>
              <a:gd name="connsiteX11" fmla="*/ 2226365 w 3132814"/>
              <a:gd name="connsiteY11" fmla="*/ 35400 h 4575595"/>
              <a:gd name="connsiteX12" fmla="*/ 3132814 w 3132814"/>
              <a:gd name="connsiteY12" fmla="*/ 1299657 h 4575595"/>
              <a:gd name="connsiteX13" fmla="*/ 2520563 w 3132814"/>
              <a:gd name="connsiteY13" fmla="*/ 2229960 h 4575595"/>
              <a:gd name="connsiteX14" fmla="*/ 2433099 w 3132814"/>
              <a:gd name="connsiteY14" fmla="*/ 3120506 h 4575595"/>
              <a:gd name="connsiteX15" fmla="*/ 1375576 w 3132814"/>
              <a:gd name="connsiteY15" fmla="*/ 3549876 h 4575595"/>
              <a:gd name="connsiteX16" fmla="*/ 1558456 w 3132814"/>
              <a:gd name="connsiteY16" fmla="*/ 3064847 h 4575595"/>
              <a:gd name="connsiteX17" fmla="*/ 2425148 w 3132814"/>
              <a:gd name="connsiteY17" fmla="*/ 3518071 h 4575595"/>
              <a:gd name="connsiteX18" fmla="*/ 1335819 w 3132814"/>
              <a:gd name="connsiteY18" fmla="*/ 3732756 h 4575595"/>
              <a:gd name="connsiteX19" fmla="*/ 1319916 w 3132814"/>
              <a:gd name="connsiteY19" fmla="*/ 3446510 h 4575595"/>
              <a:gd name="connsiteX20" fmla="*/ 2496709 w 3132814"/>
              <a:gd name="connsiteY20" fmla="*/ 3756610 h 4575595"/>
              <a:gd name="connsiteX21" fmla="*/ 1502796 w 3132814"/>
              <a:gd name="connsiteY21" fmla="*/ 3979247 h 4575595"/>
              <a:gd name="connsiteX22" fmla="*/ 1391478 w 3132814"/>
              <a:gd name="connsiteY22" fmla="*/ 3788416 h 4575595"/>
              <a:gd name="connsiteX23" fmla="*/ 2456953 w 3132814"/>
              <a:gd name="connsiteY23" fmla="*/ 3931539 h 4575595"/>
              <a:gd name="connsiteX24" fmla="*/ 1757238 w 3132814"/>
              <a:gd name="connsiteY24" fmla="*/ 4209835 h 4575595"/>
              <a:gd name="connsiteX25" fmla="*/ 1876508 w 3132814"/>
              <a:gd name="connsiteY25" fmla="*/ 3971296 h 4575595"/>
              <a:gd name="connsiteX26" fmla="*/ 2250219 w 3132814"/>
              <a:gd name="connsiteY26" fmla="*/ 4209835 h 4575595"/>
              <a:gd name="connsiteX27" fmla="*/ 731520 w 3132814"/>
              <a:gd name="connsiteY27" fmla="*/ 4241640 h 4575595"/>
              <a:gd name="connsiteX28" fmla="*/ 636104 w 3132814"/>
              <a:gd name="connsiteY28" fmla="*/ 3859977 h 4575595"/>
              <a:gd name="connsiteX29" fmla="*/ 620202 w 3132814"/>
              <a:gd name="connsiteY29" fmla="*/ 4345007 h 4575595"/>
              <a:gd name="connsiteX30" fmla="*/ 508883 w 3132814"/>
              <a:gd name="connsiteY30" fmla="*/ 3677097 h 4575595"/>
              <a:gd name="connsiteX31" fmla="*/ 477078 w 3132814"/>
              <a:gd name="connsiteY31" fmla="*/ 4575595 h 4575595"/>
              <a:gd name="connsiteX32" fmla="*/ 389614 w 3132814"/>
              <a:gd name="connsiteY32" fmla="*/ 4130322 h 4575595"/>
              <a:gd name="connsiteX33" fmla="*/ 310101 w 3132814"/>
              <a:gd name="connsiteY33" fmla="*/ 4217786 h 4575595"/>
              <a:gd name="connsiteX34" fmla="*/ 0 w 3132814"/>
              <a:gd name="connsiteY34" fmla="*/ 4178030 h 4575595"/>
              <a:gd name="connsiteX0" fmla="*/ 1304014 w 3132814"/>
              <a:gd name="connsiteY0" fmla="*/ 3135260 h 4582398"/>
              <a:gd name="connsiteX1" fmla="*/ 1170592 w 3132814"/>
              <a:gd name="connsiteY1" fmla="*/ 2716512 h 4582398"/>
              <a:gd name="connsiteX2" fmla="*/ 460285 w 3132814"/>
              <a:gd name="connsiteY2" fmla="*/ 2678505 h 4582398"/>
              <a:gd name="connsiteX3" fmla="*/ 481530 w 3132814"/>
              <a:gd name="connsiteY3" fmla="*/ 2292452 h 4582398"/>
              <a:gd name="connsiteX4" fmla="*/ 389583 w 3132814"/>
              <a:gd name="connsiteY4" fmla="*/ 2180214 h 4582398"/>
              <a:gd name="connsiteX5" fmla="*/ 548609 w 3132814"/>
              <a:gd name="connsiteY5" fmla="*/ 2056585 h 4582398"/>
              <a:gd name="connsiteX6" fmla="*/ 353419 w 3132814"/>
              <a:gd name="connsiteY6" fmla="*/ 1982383 h 4582398"/>
              <a:gd name="connsiteX7" fmla="*/ 460285 w 3132814"/>
              <a:gd name="connsiteY7" fmla="*/ 1777368 h 4582398"/>
              <a:gd name="connsiteX8" fmla="*/ 189081 w 3132814"/>
              <a:gd name="connsiteY8" fmla="*/ 1646587 h 4582398"/>
              <a:gd name="connsiteX9" fmla="*/ 555701 w 3132814"/>
              <a:gd name="connsiteY9" fmla="*/ 1188972 h 4582398"/>
              <a:gd name="connsiteX10" fmla="*/ 1036279 w 3132814"/>
              <a:gd name="connsiteY10" fmla="*/ 112875 h 4582398"/>
              <a:gd name="connsiteX11" fmla="*/ 2265200 w 3132814"/>
              <a:gd name="connsiteY11" fmla="*/ 24551 h 4582398"/>
              <a:gd name="connsiteX12" fmla="*/ 3132814 w 3132814"/>
              <a:gd name="connsiteY12" fmla="*/ 1306460 h 4582398"/>
              <a:gd name="connsiteX13" fmla="*/ 2520563 w 3132814"/>
              <a:gd name="connsiteY13" fmla="*/ 2236763 h 4582398"/>
              <a:gd name="connsiteX14" fmla="*/ 2433099 w 3132814"/>
              <a:gd name="connsiteY14" fmla="*/ 3127309 h 4582398"/>
              <a:gd name="connsiteX15" fmla="*/ 1375576 w 3132814"/>
              <a:gd name="connsiteY15" fmla="*/ 3556679 h 4582398"/>
              <a:gd name="connsiteX16" fmla="*/ 1558456 w 3132814"/>
              <a:gd name="connsiteY16" fmla="*/ 3071650 h 4582398"/>
              <a:gd name="connsiteX17" fmla="*/ 2425148 w 3132814"/>
              <a:gd name="connsiteY17" fmla="*/ 3524874 h 4582398"/>
              <a:gd name="connsiteX18" fmla="*/ 1335819 w 3132814"/>
              <a:gd name="connsiteY18" fmla="*/ 3739559 h 4582398"/>
              <a:gd name="connsiteX19" fmla="*/ 1319916 w 3132814"/>
              <a:gd name="connsiteY19" fmla="*/ 3453313 h 4582398"/>
              <a:gd name="connsiteX20" fmla="*/ 2496709 w 3132814"/>
              <a:gd name="connsiteY20" fmla="*/ 3763413 h 4582398"/>
              <a:gd name="connsiteX21" fmla="*/ 1502796 w 3132814"/>
              <a:gd name="connsiteY21" fmla="*/ 3986050 h 4582398"/>
              <a:gd name="connsiteX22" fmla="*/ 1391478 w 3132814"/>
              <a:gd name="connsiteY22" fmla="*/ 3795219 h 4582398"/>
              <a:gd name="connsiteX23" fmla="*/ 2456953 w 3132814"/>
              <a:gd name="connsiteY23" fmla="*/ 3938342 h 4582398"/>
              <a:gd name="connsiteX24" fmla="*/ 1757238 w 3132814"/>
              <a:gd name="connsiteY24" fmla="*/ 4216638 h 4582398"/>
              <a:gd name="connsiteX25" fmla="*/ 1876508 w 3132814"/>
              <a:gd name="connsiteY25" fmla="*/ 3978099 h 4582398"/>
              <a:gd name="connsiteX26" fmla="*/ 2250219 w 3132814"/>
              <a:gd name="connsiteY26" fmla="*/ 4216638 h 4582398"/>
              <a:gd name="connsiteX27" fmla="*/ 731520 w 3132814"/>
              <a:gd name="connsiteY27" fmla="*/ 4248443 h 4582398"/>
              <a:gd name="connsiteX28" fmla="*/ 636104 w 3132814"/>
              <a:gd name="connsiteY28" fmla="*/ 3866780 h 4582398"/>
              <a:gd name="connsiteX29" fmla="*/ 620202 w 3132814"/>
              <a:gd name="connsiteY29" fmla="*/ 4351810 h 4582398"/>
              <a:gd name="connsiteX30" fmla="*/ 508883 w 3132814"/>
              <a:gd name="connsiteY30" fmla="*/ 3683900 h 4582398"/>
              <a:gd name="connsiteX31" fmla="*/ 477078 w 3132814"/>
              <a:gd name="connsiteY31" fmla="*/ 4582398 h 4582398"/>
              <a:gd name="connsiteX32" fmla="*/ 389614 w 3132814"/>
              <a:gd name="connsiteY32" fmla="*/ 4137125 h 4582398"/>
              <a:gd name="connsiteX33" fmla="*/ 310101 w 3132814"/>
              <a:gd name="connsiteY33" fmla="*/ 4224589 h 4582398"/>
              <a:gd name="connsiteX34" fmla="*/ 0 w 3132814"/>
              <a:gd name="connsiteY34" fmla="*/ 4184833 h 4582398"/>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132814"/>
              <a:gd name="connsiteY0" fmla="*/ 3195411 h 4642549"/>
              <a:gd name="connsiteX1" fmla="*/ 1170592 w 3132814"/>
              <a:gd name="connsiteY1" fmla="*/ 2776663 h 4642549"/>
              <a:gd name="connsiteX2" fmla="*/ 460285 w 3132814"/>
              <a:gd name="connsiteY2" fmla="*/ 2738656 h 4642549"/>
              <a:gd name="connsiteX3" fmla="*/ 481530 w 3132814"/>
              <a:gd name="connsiteY3" fmla="*/ 2352603 h 4642549"/>
              <a:gd name="connsiteX4" fmla="*/ 389583 w 3132814"/>
              <a:gd name="connsiteY4" fmla="*/ 2240365 h 4642549"/>
              <a:gd name="connsiteX5" fmla="*/ 548609 w 3132814"/>
              <a:gd name="connsiteY5" fmla="*/ 2116736 h 4642549"/>
              <a:gd name="connsiteX6" fmla="*/ 353419 w 3132814"/>
              <a:gd name="connsiteY6" fmla="*/ 2042534 h 4642549"/>
              <a:gd name="connsiteX7" fmla="*/ 460285 w 3132814"/>
              <a:gd name="connsiteY7" fmla="*/ 1837519 h 4642549"/>
              <a:gd name="connsiteX8" fmla="*/ 189081 w 3132814"/>
              <a:gd name="connsiteY8" fmla="*/ 1706738 h 4642549"/>
              <a:gd name="connsiteX9" fmla="*/ 555701 w 3132814"/>
              <a:gd name="connsiteY9" fmla="*/ 1249123 h 4642549"/>
              <a:gd name="connsiteX10" fmla="*/ 1036279 w 3132814"/>
              <a:gd name="connsiteY10" fmla="*/ 173026 h 4642549"/>
              <a:gd name="connsiteX11" fmla="*/ 2265200 w 3132814"/>
              <a:gd name="connsiteY11" fmla="*/ 84702 h 4642549"/>
              <a:gd name="connsiteX12" fmla="*/ 3132814 w 3132814"/>
              <a:gd name="connsiteY12" fmla="*/ 1366611 h 4642549"/>
              <a:gd name="connsiteX13" fmla="*/ 2520563 w 3132814"/>
              <a:gd name="connsiteY13" fmla="*/ 2296914 h 4642549"/>
              <a:gd name="connsiteX14" fmla="*/ 2433099 w 3132814"/>
              <a:gd name="connsiteY14" fmla="*/ 3187460 h 4642549"/>
              <a:gd name="connsiteX15" fmla="*/ 1375576 w 3132814"/>
              <a:gd name="connsiteY15" fmla="*/ 3616830 h 4642549"/>
              <a:gd name="connsiteX16" fmla="*/ 1558456 w 3132814"/>
              <a:gd name="connsiteY16" fmla="*/ 3131801 h 4642549"/>
              <a:gd name="connsiteX17" fmla="*/ 2425148 w 3132814"/>
              <a:gd name="connsiteY17" fmla="*/ 3585025 h 4642549"/>
              <a:gd name="connsiteX18" fmla="*/ 1335819 w 3132814"/>
              <a:gd name="connsiteY18" fmla="*/ 3799710 h 4642549"/>
              <a:gd name="connsiteX19" fmla="*/ 1319916 w 3132814"/>
              <a:gd name="connsiteY19" fmla="*/ 3513464 h 4642549"/>
              <a:gd name="connsiteX20" fmla="*/ 2496709 w 3132814"/>
              <a:gd name="connsiteY20" fmla="*/ 3823564 h 4642549"/>
              <a:gd name="connsiteX21" fmla="*/ 1502796 w 3132814"/>
              <a:gd name="connsiteY21" fmla="*/ 4046201 h 4642549"/>
              <a:gd name="connsiteX22" fmla="*/ 1391478 w 3132814"/>
              <a:gd name="connsiteY22" fmla="*/ 3855370 h 4642549"/>
              <a:gd name="connsiteX23" fmla="*/ 2456953 w 3132814"/>
              <a:gd name="connsiteY23" fmla="*/ 3998493 h 4642549"/>
              <a:gd name="connsiteX24" fmla="*/ 1757238 w 3132814"/>
              <a:gd name="connsiteY24" fmla="*/ 4276789 h 4642549"/>
              <a:gd name="connsiteX25" fmla="*/ 1876508 w 3132814"/>
              <a:gd name="connsiteY25" fmla="*/ 4038250 h 4642549"/>
              <a:gd name="connsiteX26" fmla="*/ 2250219 w 3132814"/>
              <a:gd name="connsiteY26" fmla="*/ 4276789 h 4642549"/>
              <a:gd name="connsiteX27" fmla="*/ 731520 w 3132814"/>
              <a:gd name="connsiteY27" fmla="*/ 4308594 h 4642549"/>
              <a:gd name="connsiteX28" fmla="*/ 636104 w 3132814"/>
              <a:gd name="connsiteY28" fmla="*/ 3926931 h 4642549"/>
              <a:gd name="connsiteX29" fmla="*/ 620202 w 3132814"/>
              <a:gd name="connsiteY29" fmla="*/ 4411961 h 4642549"/>
              <a:gd name="connsiteX30" fmla="*/ 508883 w 3132814"/>
              <a:gd name="connsiteY30" fmla="*/ 3744051 h 4642549"/>
              <a:gd name="connsiteX31" fmla="*/ 477078 w 3132814"/>
              <a:gd name="connsiteY31" fmla="*/ 4642549 h 4642549"/>
              <a:gd name="connsiteX32" fmla="*/ 389614 w 3132814"/>
              <a:gd name="connsiteY32" fmla="*/ 4197276 h 4642549"/>
              <a:gd name="connsiteX33" fmla="*/ 310101 w 3132814"/>
              <a:gd name="connsiteY33" fmla="*/ 4284740 h 4642549"/>
              <a:gd name="connsiteX34" fmla="*/ 0 w 3132814"/>
              <a:gd name="connsiteY34" fmla="*/ 4244984 h 4642549"/>
              <a:gd name="connsiteX0" fmla="*/ 1304014 w 3097509"/>
              <a:gd name="connsiteY0" fmla="*/ 3195411 h 4642549"/>
              <a:gd name="connsiteX1" fmla="*/ 1170592 w 3097509"/>
              <a:gd name="connsiteY1" fmla="*/ 2776663 h 4642549"/>
              <a:gd name="connsiteX2" fmla="*/ 460285 w 3097509"/>
              <a:gd name="connsiteY2" fmla="*/ 2738656 h 4642549"/>
              <a:gd name="connsiteX3" fmla="*/ 481530 w 3097509"/>
              <a:gd name="connsiteY3" fmla="*/ 2352603 h 4642549"/>
              <a:gd name="connsiteX4" fmla="*/ 389583 w 3097509"/>
              <a:gd name="connsiteY4" fmla="*/ 2240365 h 4642549"/>
              <a:gd name="connsiteX5" fmla="*/ 548609 w 3097509"/>
              <a:gd name="connsiteY5" fmla="*/ 2116736 h 4642549"/>
              <a:gd name="connsiteX6" fmla="*/ 353419 w 3097509"/>
              <a:gd name="connsiteY6" fmla="*/ 2042534 h 4642549"/>
              <a:gd name="connsiteX7" fmla="*/ 460285 w 3097509"/>
              <a:gd name="connsiteY7" fmla="*/ 1837519 h 4642549"/>
              <a:gd name="connsiteX8" fmla="*/ 189081 w 3097509"/>
              <a:gd name="connsiteY8" fmla="*/ 1706738 h 4642549"/>
              <a:gd name="connsiteX9" fmla="*/ 555701 w 3097509"/>
              <a:gd name="connsiteY9" fmla="*/ 1249123 h 4642549"/>
              <a:gd name="connsiteX10" fmla="*/ 1036279 w 3097509"/>
              <a:gd name="connsiteY10" fmla="*/ 173026 h 4642549"/>
              <a:gd name="connsiteX11" fmla="*/ 2265200 w 3097509"/>
              <a:gd name="connsiteY11" fmla="*/ 84702 h 4642549"/>
              <a:gd name="connsiteX12" fmla="*/ 3097509 w 3097509"/>
              <a:gd name="connsiteY12" fmla="*/ 1366611 h 4642549"/>
              <a:gd name="connsiteX13" fmla="*/ 2520563 w 3097509"/>
              <a:gd name="connsiteY13" fmla="*/ 2296914 h 4642549"/>
              <a:gd name="connsiteX14" fmla="*/ 2433099 w 3097509"/>
              <a:gd name="connsiteY14" fmla="*/ 3187460 h 4642549"/>
              <a:gd name="connsiteX15" fmla="*/ 1375576 w 3097509"/>
              <a:gd name="connsiteY15" fmla="*/ 3616830 h 4642549"/>
              <a:gd name="connsiteX16" fmla="*/ 1558456 w 3097509"/>
              <a:gd name="connsiteY16" fmla="*/ 3131801 h 4642549"/>
              <a:gd name="connsiteX17" fmla="*/ 2425148 w 3097509"/>
              <a:gd name="connsiteY17" fmla="*/ 3585025 h 4642549"/>
              <a:gd name="connsiteX18" fmla="*/ 1335819 w 3097509"/>
              <a:gd name="connsiteY18" fmla="*/ 3799710 h 4642549"/>
              <a:gd name="connsiteX19" fmla="*/ 1319916 w 3097509"/>
              <a:gd name="connsiteY19" fmla="*/ 3513464 h 4642549"/>
              <a:gd name="connsiteX20" fmla="*/ 2496709 w 3097509"/>
              <a:gd name="connsiteY20" fmla="*/ 3823564 h 4642549"/>
              <a:gd name="connsiteX21" fmla="*/ 1502796 w 3097509"/>
              <a:gd name="connsiteY21" fmla="*/ 4046201 h 4642549"/>
              <a:gd name="connsiteX22" fmla="*/ 1391478 w 3097509"/>
              <a:gd name="connsiteY22" fmla="*/ 3855370 h 4642549"/>
              <a:gd name="connsiteX23" fmla="*/ 2456953 w 3097509"/>
              <a:gd name="connsiteY23" fmla="*/ 3998493 h 4642549"/>
              <a:gd name="connsiteX24" fmla="*/ 1757238 w 3097509"/>
              <a:gd name="connsiteY24" fmla="*/ 4276789 h 4642549"/>
              <a:gd name="connsiteX25" fmla="*/ 1876508 w 3097509"/>
              <a:gd name="connsiteY25" fmla="*/ 4038250 h 4642549"/>
              <a:gd name="connsiteX26" fmla="*/ 2250219 w 3097509"/>
              <a:gd name="connsiteY26" fmla="*/ 4276789 h 4642549"/>
              <a:gd name="connsiteX27" fmla="*/ 731520 w 3097509"/>
              <a:gd name="connsiteY27" fmla="*/ 4308594 h 4642549"/>
              <a:gd name="connsiteX28" fmla="*/ 636104 w 3097509"/>
              <a:gd name="connsiteY28" fmla="*/ 3926931 h 4642549"/>
              <a:gd name="connsiteX29" fmla="*/ 620202 w 3097509"/>
              <a:gd name="connsiteY29" fmla="*/ 4411961 h 4642549"/>
              <a:gd name="connsiteX30" fmla="*/ 508883 w 3097509"/>
              <a:gd name="connsiteY30" fmla="*/ 3744051 h 4642549"/>
              <a:gd name="connsiteX31" fmla="*/ 477078 w 3097509"/>
              <a:gd name="connsiteY31" fmla="*/ 4642549 h 4642549"/>
              <a:gd name="connsiteX32" fmla="*/ 389614 w 3097509"/>
              <a:gd name="connsiteY32" fmla="*/ 4197276 h 4642549"/>
              <a:gd name="connsiteX33" fmla="*/ 310101 w 3097509"/>
              <a:gd name="connsiteY33" fmla="*/ 4284740 h 4642549"/>
              <a:gd name="connsiteX34" fmla="*/ 0 w 3097509"/>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12083"/>
              <a:gd name="connsiteY0" fmla="*/ 3195411 h 4642549"/>
              <a:gd name="connsiteX1" fmla="*/ 1170592 w 3112083"/>
              <a:gd name="connsiteY1" fmla="*/ 2776663 h 4642549"/>
              <a:gd name="connsiteX2" fmla="*/ 460285 w 3112083"/>
              <a:gd name="connsiteY2" fmla="*/ 2738656 h 4642549"/>
              <a:gd name="connsiteX3" fmla="*/ 481530 w 3112083"/>
              <a:gd name="connsiteY3" fmla="*/ 2352603 h 4642549"/>
              <a:gd name="connsiteX4" fmla="*/ 389583 w 3112083"/>
              <a:gd name="connsiteY4" fmla="*/ 2240365 h 4642549"/>
              <a:gd name="connsiteX5" fmla="*/ 548609 w 3112083"/>
              <a:gd name="connsiteY5" fmla="*/ 2116736 h 4642549"/>
              <a:gd name="connsiteX6" fmla="*/ 353419 w 3112083"/>
              <a:gd name="connsiteY6" fmla="*/ 2042534 h 4642549"/>
              <a:gd name="connsiteX7" fmla="*/ 460285 w 3112083"/>
              <a:gd name="connsiteY7" fmla="*/ 1837519 h 4642549"/>
              <a:gd name="connsiteX8" fmla="*/ 189081 w 3112083"/>
              <a:gd name="connsiteY8" fmla="*/ 1706738 h 4642549"/>
              <a:gd name="connsiteX9" fmla="*/ 555701 w 3112083"/>
              <a:gd name="connsiteY9" fmla="*/ 1249123 h 4642549"/>
              <a:gd name="connsiteX10" fmla="*/ 1036279 w 3112083"/>
              <a:gd name="connsiteY10" fmla="*/ 173026 h 4642549"/>
              <a:gd name="connsiteX11" fmla="*/ 2265200 w 3112083"/>
              <a:gd name="connsiteY11" fmla="*/ 84702 h 4642549"/>
              <a:gd name="connsiteX12" fmla="*/ 3097509 w 3112083"/>
              <a:gd name="connsiteY12" fmla="*/ 1366611 h 4642549"/>
              <a:gd name="connsiteX13" fmla="*/ 2520563 w 3112083"/>
              <a:gd name="connsiteY13" fmla="*/ 2296914 h 4642549"/>
              <a:gd name="connsiteX14" fmla="*/ 2433099 w 3112083"/>
              <a:gd name="connsiteY14" fmla="*/ 3187460 h 4642549"/>
              <a:gd name="connsiteX15" fmla="*/ 1375576 w 3112083"/>
              <a:gd name="connsiteY15" fmla="*/ 3616830 h 4642549"/>
              <a:gd name="connsiteX16" fmla="*/ 1558456 w 3112083"/>
              <a:gd name="connsiteY16" fmla="*/ 3131801 h 4642549"/>
              <a:gd name="connsiteX17" fmla="*/ 2425148 w 3112083"/>
              <a:gd name="connsiteY17" fmla="*/ 3585025 h 4642549"/>
              <a:gd name="connsiteX18" fmla="*/ 1335819 w 3112083"/>
              <a:gd name="connsiteY18" fmla="*/ 3799710 h 4642549"/>
              <a:gd name="connsiteX19" fmla="*/ 1319916 w 3112083"/>
              <a:gd name="connsiteY19" fmla="*/ 3513464 h 4642549"/>
              <a:gd name="connsiteX20" fmla="*/ 2496709 w 3112083"/>
              <a:gd name="connsiteY20" fmla="*/ 3823564 h 4642549"/>
              <a:gd name="connsiteX21" fmla="*/ 1502796 w 3112083"/>
              <a:gd name="connsiteY21" fmla="*/ 4046201 h 4642549"/>
              <a:gd name="connsiteX22" fmla="*/ 1391478 w 3112083"/>
              <a:gd name="connsiteY22" fmla="*/ 3855370 h 4642549"/>
              <a:gd name="connsiteX23" fmla="*/ 2456953 w 3112083"/>
              <a:gd name="connsiteY23" fmla="*/ 3998493 h 4642549"/>
              <a:gd name="connsiteX24" fmla="*/ 1757238 w 3112083"/>
              <a:gd name="connsiteY24" fmla="*/ 4276789 h 4642549"/>
              <a:gd name="connsiteX25" fmla="*/ 1876508 w 3112083"/>
              <a:gd name="connsiteY25" fmla="*/ 4038250 h 4642549"/>
              <a:gd name="connsiteX26" fmla="*/ 2250219 w 3112083"/>
              <a:gd name="connsiteY26" fmla="*/ 4276789 h 4642549"/>
              <a:gd name="connsiteX27" fmla="*/ 731520 w 3112083"/>
              <a:gd name="connsiteY27" fmla="*/ 4308594 h 4642549"/>
              <a:gd name="connsiteX28" fmla="*/ 636104 w 3112083"/>
              <a:gd name="connsiteY28" fmla="*/ 3926931 h 4642549"/>
              <a:gd name="connsiteX29" fmla="*/ 620202 w 3112083"/>
              <a:gd name="connsiteY29" fmla="*/ 4411961 h 4642549"/>
              <a:gd name="connsiteX30" fmla="*/ 508883 w 3112083"/>
              <a:gd name="connsiteY30" fmla="*/ 3744051 h 4642549"/>
              <a:gd name="connsiteX31" fmla="*/ 477078 w 3112083"/>
              <a:gd name="connsiteY31" fmla="*/ 4642549 h 4642549"/>
              <a:gd name="connsiteX32" fmla="*/ 389614 w 3112083"/>
              <a:gd name="connsiteY32" fmla="*/ 4197276 h 4642549"/>
              <a:gd name="connsiteX33" fmla="*/ 310101 w 3112083"/>
              <a:gd name="connsiteY33" fmla="*/ 4284740 h 4642549"/>
              <a:gd name="connsiteX34" fmla="*/ 0 w 3112083"/>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296914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33099 w 3100667"/>
              <a:gd name="connsiteY14" fmla="*/ 3187460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397794 w 3100667"/>
              <a:gd name="connsiteY14" fmla="*/ 3152155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7794 w 3100667"/>
              <a:gd name="connsiteY15" fmla="*/ 3152155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2394263 w 3100667"/>
              <a:gd name="connsiteY15" fmla="*/ 3155686 h 4642549"/>
              <a:gd name="connsiteX16" fmla="*/ 1375576 w 3100667"/>
              <a:gd name="connsiteY16" fmla="*/ 3616830 h 4642549"/>
              <a:gd name="connsiteX17" fmla="*/ 1558456 w 3100667"/>
              <a:gd name="connsiteY17" fmla="*/ 3131801 h 4642549"/>
              <a:gd name="connsiteX18" fmla="*/ 2425148 w 3100667"/>
              <a:gd name="connsiteY18" fmla="*/ 3585025 h 4642549"/>
              <a:gd name="connsiteX19" fmla="*/ 1335819 w 3100667"/>
              <a:gd name="connsiteY19" fmla="*/ 3799710 h 4642549"/>
              <a:gd name="connsiteX20" fmla="*/ 1319916 w 3100667"/>
              <a:gd name="connsiteY20" fmla="*/ 3513464 h 4642549"/>
              <a:gd name="connsiteX21" fmla="*/ 2496709 w 3100667"/>
              <a:gd name="connsiteY21" fmla="*/ 3823564 h 4642549"/>
              <a:gd name="connsiteX22" fmla="*/ 1502796 w 3100667"/>
              <a:gd name="connsiteY22" fmla="*/ 4046201 h 4642549"/>
              <a:gd name="connsiteX23" fmla="*/ 1391478 w 3100667"/>
              <a:gd name="connsiteY23" fmla="*/ 3855370 h 4642549"/>
              <a:gd name="connsiteX24" fmla="*/ 2456953 w 3100667"/>
              <a:gd name="connsiteY24" fmla="*/ 3998493 h 4642549"/>
              <a:gd name="connsiteX25" fmla="*/ 1757238 w 3100667"/>
              <a:gd name="connsiteY25" fmla="*/ 4276789 h 4642549"/>
              <a:gd name="connsiteX26" fmla="*/ 1876508 w 3100667"/>
              <a:gd name="connsiteY26" fmla="*/ 4038250 h 4642549"/>
              <a:gd name="connsiteX27" fmla="*/ 2250219 w 3100667"/>
              <a:gd name="connsiteY27" fmla="*/ 4276789 h 4642549"/>
              <a:gd name="connsiteX28" fmla="*/ 731520 w 3100667"/>
              <a:gd name="connsiteY28" fmla="*/ 4308594 h 4642549"/>
              <a:gd name="connsiteX29" fmla="*/ 636104 w 3100667"/>
              <a:gd name="connsiteY29" fmla="*/ 3926931 h 4642549"/>
              <a:gd name="connsiteX30" fmla="*/ 620202 w 3100667"/>
              <a:gd name="connsiteY30" fmla="*/ 4411961 h 4642549"/>
              <a:gd name="connsiteX31" fmla="*/ 508883 w 3100667"/>
              <a:gd name="connsiteY31" fmla="*/ 3744051 h 4642549"/>
              <a:gd name="connsiteX32" fmla="*/ 477078 w 3100667"/>
              <a:gd name="connsiteY32" fmla="*/ 4642549 h 4642549"/>
              <a:gd name="connsiteX33" fmla="*/ 389614 w 3100667"/>
              <a:gd name="connsiteY33" fmla="*/ 4197276 h 4642549"/>
              <a:gd name="connsiteX34" fmla="*/ 310101 w 3100667"/>
              <a:gd name="connsiteY34" fmla="*/ 4284740 h 4642549"/>
              <a:gd name="connsiteX35" fmla="*/ 0 w 3100667"/>
              <a:gd name="connsiteY35"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25148 w 3100667"/>
              <a:gd name="connsiteY17" fmla="*/ 3585025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96709 w 3100667"/>
              <a:gd name="connsiteY20" fmla="*/ 3823564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56953 w 3100667"/>
              <a:gd name="connsiteY23" fmla="*/ 3998493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250219 w 3100667"/>
              <a:gd name="connsiteY26" fmla="*/ 4276789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46048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75526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03177 w 3100667"/>
              <a:gd name="connsiteY26" fmla="*/ 4294441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20829 w 3100667"/>
              <a:gd name="connsiteY26" fmla="*/ 4290910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558456 w 3100667"/>
              <a:gd name="connsiteY16" fmla="*/ 313180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75576 w 3100667"/>
              <a:gd name="connsiteY15" fmla="*/ 3616830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0822 w 3100667"/>
              <a:gd name="connsiteY16" fmla="*/ 3205941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1604353 w 3100667"/>
              <a:gd name="connsiteY16" fmla="*/ 3223594 h 4642549"/>
              <a:gd name="connsiteX17" fmla="*/ 2478106 w 3100667"/>
              <a:gd name="connsiteY17" fmla="*/ 3486171 h 4642549"/>
              <a:gd name="connsiteX18" fmla="*/ 1335819 w 3100667"/>
              <a:gd name="connsiteY18" fmla="*/ 3799710 h 4642549"/>
              <a:gd name="connsiteX19" fmla="*/ 1319916 w 3100667"/>
              <a:gd name="connsiteY19" fmla="*/ 3513464 h 4642549"/>
              <a:gd name="connsiteX20" fmla="*/ 2457873 w 3100667"/>
              <a:gd name="connsiteY20" fmla="*/ 3777667 h 4642549"/>
              <a:gd name="connsiteX21" fmla="*/ 1502796 w 3100667"/>
              <a:gd name="connsiteY21" fmla="*/ 4046201 h 4642549"/>
              <a:gd name="connsiteX22" fmla="*/ 1391478 w 3100667"/>
              <a:gd name="connsiteY22" fmla="*/ 3855370 h 4642549"/>
              <a:gd name="connsiteX23" fmla="*/ 2393404 w 3100667"/>
              <a:gd name="connsiteY23" fmla="*/ 4051451 h 4642549"/>
              <a:gd name="connsiteX24" fmla="*/ 1757238 w 3100667"/>
              <a:gd name="connsiteY24" fmla="*/ 4276789 h 4642549"/>
              <a:gd name="connsiteX25" fmla="*/ 1876508 w 3100667"/>
              <a:gd name="connsiteY25" fmla="*/ 4038250 h 4642549"/>
              <a:gd name="connsiteX26" fmla="*/ 2317299 w 3100667"/>
              <a:gd name="connsiteY26" fmla="*/ 4315623 h 4642549"/>
              <a:gd name="connsiteX27" fmla="*/ 731520 w 3100667"/>
              <a:gd name="connsiteY27" fmla="*/ 4308594 h 4642549"/>
              <a:gd name="connsiteX28" fmla="*/ 636104 w 3100667"/>
              <a:gd name="connsiteY28" fmla="*/ 3926931 h 4642549"/>
              <a:gd name="connsiteX29" fmla="*/ 620202 w 3100667"/>
              <a:gd name="connsiteY29" fmla="*/ 4411961 h 4642549"/>
              <a:gd name="connsiteX30" fmla="*/ 508883 w 3100667"/>
              <a:gd name="connsiteY30" fmla="*/ 3744051 h 4642549"/>
              <a:gd name="connsiteX31" fmla="*/ 477078 w 3100667"/>
              <a:gd name="connsiteY31" fmla="*/ 4642549 h 4642549"/>
              <a:gd name="connsiteX32" fmla="*/ 389614 w 3100667"/>
              <a:gd name="connsiteY32" fmla="*/ 4197276 h 4642549"/>
              <a:gd name="connsiteX33" fmla="*/ 310101 w 3100667"/>
              <a:gd name="connsiteY33" fmla="*/ 4284740 h 4642549"/>
              <a:gd name="connsiteX34" fmla="*/ 0 w 3100667"/>
              <a:gd name="connsiteY34"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08496 w 3100667"/>
              <a:gd name="connsiteY15" fmla="*/ 3412061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1319916 w 3100667"/>
              <a:gd name="connsiteY18" fmla="*/ 3513464 h 4642549"/>
              <a:gd name="connsiteX19" fmla="*/ 2457873 w 3100667"/>
              <a:gd name="connsiteY19" fmla="*/ 3777667 h 4642549"/>
              <a:gd name="connsiteX20" fmla="*/ 1502796 w 3100667"/>
              <a:gd name="connsiteY20" fmla="*/ 4046201 h 4642549"/>
              <a:gd name="connsiteX21" fmla="*/ 1391478 w 3100667"/>
              <a:gd name="connsiteY21" fmla="*/ 3855370 h 4642549"/>
              <a:gd name="connsiteX22" fmla="*/ 2393404 w 3100667"/>
              <a:gd name="connsiteY22" fmla="*/ 4051451 h 4642549"/>
              <a:gd name="connsiteX23" fmla="*/ 1757238 w 3100667"/>
              <a:gd name="connsiteY23" fmla="*/ 4276789 h 4642549"/>
              <a:gd name="connsiteX24" fmla="*/ 1876508 w 3100667"/>
              <a:gd name="connsiteY24" fmla="*/ 4038250 h 4642549"/>
              <a:gd name="connsiteX25" fmla="*/ 2317299 w 3100667"/>
              <a:gd name="connsiteY25" fmla="*/ 4315623 h 4642549"/>
              <a:gd name="connsiteX26" fmla="*/ 731520 w 3100667"/>
              <a:gd name="connsiteY26" fmla="*/ 4308594 h 4642549"/>
              <a:gd name="connsiteX27" fmla="*/ 636104 w 3100667"/>
              <a:gd name="connsiteY27" fmla="*/ 3926931 h 4642549"/>
              <a:gd name="connsiteX28" fmla="*/ 620202 w 3100667"/>
              <a:gd name="connsiteY28" fmla="*/ 4411961 h 4642549"/>
              <a:gd name="connsiteX29" fmla="*/ 508883 w 3100667"/>
              <a:gd name="connsiteY29" fmla="*/ 3744051 h 4642549"/>
              <a:gd name="connsiteX30" fmla="*/ 477078 w 3100667"/>
              <a:gd name="connsiteY30" fmla="*/ 4642549 h 4642549"/>
              <a:gd name="connsiteX31" fmla="*/ 389614 w 3100667"/>
              <a:gd name="connsiteY31" fmla="*/ 4197276 h 4642549"/>
              <a:gd name="connsiteX32" fmla="*/ 310101 w 3100667"/>
              <a:gd name="connsiteY32" fmla="*/ 4284740 h 4642549"/>
              <a:gd name="connsiteX33" fmla="*/ 0 w 3100667"/>
              <a:gd name="connsiteY33"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1391478 w 3100667"/>
              <a:gd name="connsiteY20" fmla="*/ 3855370 h 4642549"/>
              <a:gd name="connsiteX21" fmla="*/ 2393404 w 3100667"/>
              <a:gd name="connsiteY21" fmla="*/ 4051451 h 4642549"/>
              <a:gd name="connsiteX22" fmla="*/ 1757238 w 3100667"/>
              <a:gd name="connsiteY22" fmla="*/ 4276789 h 4642549"/>
              <a:gd name="connsiteX23" fmla="*/ 1876508 w 3100667"/>
              <a:gd name="connsiteY23" fmla="*/ 4038250 h 4642549"/>
              <a:gd name="connsiteX24" fmla="*/ 2317299 w 3100667"/>
              <a:gd name="connsiteY24" fmla="*/ 4315623 h 4642549"/>
              <a:gd name="connsiteX25" fmla="*/ 731520 w 3100667"/>
              <a:gd name="connsiteY25" fmla="*/ 4308594 h 4642549"/>
              <a:gd name="connsiteX26" fmla="*/ 636104 w 3100667"/>
              <a:gd name="connsiteY26" fmla="*/ 3926931 h 4642549"/>
              <a:gd name="connsiteX27" fmla="*/ 620202 w 3100667"/>
              <a:gd name="connsiteY27" fmla="*/ 4411961 h 4642549"/>
              <a:gd name="connsiteX28" fmla="*/ 508883 w 3100667"/>
              <a:gd name="connsiteY28" fmla="*/ 3744051 h 4642549"/>
              <a:gd name="connsiteX29" fmla="*/ 477078 w 3100667"/>
              <a:gd name="connsiteY29" fmla="*/ 4642549 h 4642549"/>
              <a:gd name="connsiteX30" fmla="*/ 389614 w 3100667"/>
              <a:gd name="connsiteY30" fmla="*/ 4197276 h 4642549"/>
              <a:gd name="connsiteX31" fmla="*/ 310101 w 3100667"/>
              <a:gd name="connsiteY31" fmla="*/ 4284740 h 4642549"/>
              <a:gd name="connsiteX32" fmla="*/ 0 w 3100667"/>
              <a:gd name="connsiteY32"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1876508 w 3100667"/>
              <a:gd name="connsiteY22" fmla="*/ 4038250 h 4642549"/>
              <a:gd name="connsiteX23" fmla="*/ 2317299 w 3100667"/>
              <a:gd name="connsiteY23" fmla="*/ 4315623 h 4642549"/>
              <a:gd name="connsiteX24" fmla="*/ 731520 w 3100667"/>
              <a:gd name="connsiteY24" fmla="*/ 4308594 h 4642549"/>
              <a:gd name="connsiteX25" fmla="*/ 636104 w 3100667"/>
              <a:gd name="connsiteY25" fmla="*/ 3926931 h 4642549"/>
              <a:gd name="connsiteX26" fmla="*/ 620202 w 3100667"/>
              <a:gd name="connsiteY26" fmla="*/ 4411961 h 4642549"/>
              <a:gd name="connsiteX27" fmla="*/ 508883 w 3100667"/>
              <a:gd name="connsiteY27" fmla="*/ 3744051 h 4642549"/>
              <a:gd name="connsiteX28" fmla="*/ 477078 w 3100667"/>
              <a:gd name="connsiteY28" fmla="*/ 4642549 h 4642549"/>
              <a:gd name="connsiteX29" fmla="*/ 389614 w 3100667"/>
              <a:gd name="connsiteY29" fmla="*/ 4197276 h 4642549"/>
              <a:gd name="connsiteX30" fmla="*/ 310101 w 3100667"/>
              <a:gd name="connsiteY30" fmla="*/ 4284740 h 4642549"/>
              <a:gd name="connsiteX31" fmla="*/ 0 w 3100667"/>
              <a:gd name="connsiteY31"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35819 w 3100667"/>
              <a:gd name="connsiteY17" fmla="*/ 3799710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8106 w 3100667"/>
              <a:gd name="connsiteY16" fmla="*/ 3486171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502796 w 3100667"/>
              <a:gd name="connsiteY19" fmla="*/ 4046201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454396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57873 w 3100667"/>
              <a:gd name="connsiteY18" fmla="*/ 3777667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393404 w 3100667"/>
              <a:gd name="connsiteY20" fmla="*/ 4051451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60532 w 3100667"/>
              <a:gd name="connsiteY17" fmla="*/ 3739691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46308 w 3100667"/>
              <a:gd name="connsiteY19" fmla="*/ 4028548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30246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757238 w 3100667"/>
              <a:gd name="connsiteY21" fmla="*/ 4276789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94835 w 3100667"/>
              <a:gd name="connsiteY21" fmla="*/ 4146161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17299 w 3100667"/>
              <a:gd name="connsiteY22" fmla="*/ 4315623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66726 w 3100667"/>
              <a:gd name="connsiteY22" fmla="*/ 4266196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36104 w 3100667"/>
              <a:gd name="connsiteY24" fmla="*/ 3926931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620202 w 3100667"/>
              <a:gd name="connsiteY25" fmla="*/ 4411961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508883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42549"/>
              <a:gd name="connsiteX1" fmla="*/ 1170592 w 3100667"/>
              <a:gd name="connsiteY1" fmla="*/ 2776663 h 4642549"/>
              <a:gd name="connsiteX2" fmla="*/ 460285 w 3100667"/>
              <a:gd name="connsiteY2" fmla="*/ 2738656 h 4642549"/>
              <a:gd name="connsiteX3" fmla="*/ 481530 w 3100667"/>
              <a:gd name="connsiteY3" fmla="*/ 2352603 h 4642549"/>
              <a:gd name="connsiteX4" fmla="*/ 389583 w 3100667"/>
              <a:gd name="connsiteY4" fmla="*/ 2240365 h 4642549"/>
              <a:gd name="connsiteX5" fmla="*/ 548609 w 3100667"/>
              <a:gd name="connsiteY5" fmla="*/ 2116736 h 4642549"/>
              <a:gd name="connsiteX6" fmla="*/ 353419 w 3100667"/>
              <a:gd name="connsiteY6" fmla="*/ 2042534 h 4642549"/>
              <a:gd name="connsiteX7" fmla="*/ 460285 w 3100667"/>
              <a:gd name="connsiteY7" fmla="*/ 1837519 h 4642549"/>
              <a:gd name="connsiteX8" fmla="*/ 189081 w 3100667"/>
              <a:gd name="connsiteY8" fmla="*/ 1706738 h 4642549"/>
              <a:gd name="connsiteX9" fmla="*/ 555701 w 3100667"/>
              <a:gd name="connsiteY9" fmla="*/ 1249123 h 4642549"/>
              <a:gd name="connsiteX10" fmla="*/ 1036279 w 3100667"/>
              <a:gd name="connsiteY10" fmla="*/ 173026 h 4642549"/>
              <a:gd name="connsiteX11" fmla="*/ 2265200 w 3100667"/>
              <a:gd name="connsiteY11" fmla="*/ 84702 h 4642549"/>
              <a:gd name="connsiteX12" fmla="*/ 3097509 w 3100667"/>
              <a:gd name="connsiteY12" fmla="*/ 1366611 h 4642549"/>
              <a:gd name="connsiteX13" fmla="*/ 2520563 w 3100667"/>
              <a:gd name="connsiteY13" fmla="*/ 2335750 h 4642549"/>
              <a:gd name="connsiteX14" fmla="*/ 2460914 w 3100667"/>
              <a:gd name="connsiteY14" fmla="*/ 3127719 h 4642549"/>
              <a:gd name="connsiteX15" fmla="*/ 1312027 w 3100667"/>
              <a:gd name="connsiteY15" fmla="*/ 3373226 h 4642549"/>
              <a:gd name="connsiteX16" fmla="*/ 2474576 w 3100667"/>
              <a:gd name="connsiteY16" fmla="*/ 3394378 h 4642549"/>
              <a:gd name="connsiteX17" fmla="*/ 1346410 w 3100667"/>
              <a:gd name="connsiteY17" fmla="*/ 3665551 h 4642549"/>
              <a:gd name="connsiteX18" fmla="*/ 2468465 w 3100667"/>
              <a:gd name="connsiteY18" fmla="*/ 3664691 h 4642549"/>
              <a:gd name="connsiteX19" fmla="*/ 1435717 w 3100667"/>
              <a:gd name="connsiteY19" fmla="*/ 3901450 h 4642549"/>
              <a:gd name="connsiteX20" fmla="*/ 2411056 w 3100667"/>
              <a:gd name="connsiteY20" fmla="*/ 3963188 h 4642549"/>
              <a:gd name="connsiteX21" fmla="*/ 1548939 w 3100667"/>
              <a:gd name="connsiteY21" fmla="*/ 4107326 h 4642549"/>
              <a:gd name="connsiteX22" fmla="*/ 2384378 w 3100667"/>
              <a:gd name="connsiteY22" fmla="*/ 4290910 h 4642549"/>
              <a:gd name="connsiteX23" fmla="*/ 731520 w 3100667"/>
              <a:gd name="connsiteY23" fmla="*/ 4308594 h 4642549"/>
              <a:gd name="connsiteX24" fmla="*/ 682001 w 3100667"/>
              <a:gd name="connsiteY24" fmla="*/ 3923400 h 4642549"/>
              <a:gd name="connsiteX25" fmla="*/ 599019 w 3100667"/>
              <a:gd name="connsiteY25" fmla="*/ 4408430 h 4642549"/>
              <a:gd name="connsiteX26" fmla="*/ 473578 w 3100667"/>
              <a:gd name="connsiteY26" fmla="*/ 3744051 h 4642549"/>
              <a:gd name="connsiteX27" fmla="*/ 477078 w 3100667"/>
              <a:gd name="connsiteY27" fmla="*/ 4642549 h 4642549"/>
              <a:gd name="connsiteX28" fmla="*/ 389614 w 3100667"/>
              <a:gd name="connsiteY28" fmla="*/ 4197276 h 4642549"/>
              <a:gd name="connsiteX29" fmla="*/ 310101 w 3100667"/>
              <a:gd name="connsiteY29" fmla="*/ 4284740 h 4642549"/>
              <a:gd name="connsiteX30" fmla="*/ 0 w 3100667"/>
              <a:gd name="connsiteY30" fmla="*/ 4244984 h 4642549"/>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89614 w 3100667"/>
              <a:gd name="connsiteY28" fmla="*/ 4197276 h 4639018"/>
              <a:gd name="connsiteX29" fmla="*/ 310101 w 3100667"/>
              <a:gd name="connsiteY29" fmla="*/ 4284740 h 4639018"/>
              <a:gd name="connsiteX30" fmla="*/ 0 w 3100667"/>
              <a:gd name="connsiteY30" fmla="*/ 4244984 h 4639018"/>
              <a:gd name="connsiteX0" fmla="*/ 1304014 w 3100667"/>
              <a:gd name="connsiteY0" fmla="*/ 3195411 h 4639018"/>
              <a:gd name="connsiteX1" fmla="*/ 1170592 w 3100667"/>
              <a:gd name="connsiteY1" fmla="*/ 2776663 h 4639018"/>
              <a:gd name="connsiteX2" fmla="*/ 460285 w 3100667"/>
              <a:gd name="connsiteY2" fmla="*/ 2738656 h 4639018"/>
              <a:gd name="connsiteX3" fmla="*/ 481530 w 3100667"/>
              <a:gd name="connsiteY3" fmla="*/ 2352603 h 4639018"/>
              <a:gd name="connsiteX4" fmla="*/ 389583 w 3100667"/>
              <a:gd name="connsiteY4" fmla="*/ 2240365 h 4639018"/>
              <a:gd name="connsiteX5" fmla="*/ 548609 w 3100667"/>
              <a:gd name="connsiteY5" fmla="*/ 2116736 h 4639018"/>
              <a:gd name="connsiteX6" fmla="*/ 353419 w 3100667"/>
              <a:gd name="connsiteY6" fmla="*/ 2042534 h 4639018"/>
              <a:gd name="connsiteX7" fmla="*/ 460285 w 3100667"/>
              <a:gd name="connsiteY7" fmla="*/ 1837519 h 4639018"/>
              <a:gd name="connsiteX8" fmla="*/ 189081 w 3100667"/>
              <a:gd name="connsiteY8" fmla="*/ 1706738 h 4639018"/>
              <a:gd name="connsiteX9" fmla="*/ 555701 w 3100667"/>
              <a:gd name="connsiteY9" fmla="*/ 1249123 h 4639018"/>
              <a:gd name="connsiteX10" fmla="*/ 1036279 w 3100667"/>
              <a:gd name="connsiteY10" fmla="*/ 173026 h 4639018"/>
              <a:gd name="connsiteX11" fmla="*/ 2265200 w 3100667"/>
              <a:gd name="connsiteY11" fmla="*/ 84702 h 4639018"/>
              <a:gd name="connsiteX12" fmla="*/ 3097509 w 3100667"/>
              <a:gd name="connsiteY12" fmla="*/ 1366611 h 4639018"/>
              <a:gd name="connsiteX13" fmla="*/ 2520563 w 3100667"/>
              <a:gd name="connsiteY13" fmla="*/ 2335750 h 4639018"/>
              <a:gd name="connsiteX14" fmla="*/ 2460914 w 3100667"/>
              <a:gd name="connsiteY14" fmla="*/ 3127719 h 4639018"/>
              <a:gd name="connsiteX15" fmla="*/ 1312027 w 3100667"/>
              <a:gd name="connsiteY15" fmla="*/ 3373226 h 4639018"/>
              <a:gd name="connsiteX16" fmla="*/ 2474576 w 3100667"/>
              <a:gd name="connsiteY16" fmla="*/ 3394378 h 4639018"/>
              <a:gd name="connsiteX17" fmla="*/ 1346410 w 3100667"/>
              <a:gd name="connsiteY17" fmla="*/ 3665551 h 4639018"/>
              <a:gd name="connsiteX18" fmla="*/ 2468465 w 3100667"/>
              <a:gd name="connsiteY18" fmla="*/ 3664691 h 4639018"/>
              <a:gd name="connsiteX19" fmla="*/ 1435717 w 3100667"/>
              <a:gd name="connsiteY19" fmla="*/ 3901450 h 4639018"/>
              <a:gd name="connsiteX20" fmla="*/ 2411056 w 3100667"/>
              <a:gd name="connsiteY20" fmla="*/ 3963188 h 4639018"/>
              <a:gd name="connsiteX21" fmla="*/ 1548939 w 3100667"/>
              <a:gd name="connsiteY21" fmla="*/ 4107326 h 4639018"/>
              <a:gd name="connsiteX22" fmla="*/ 2384378 w 3100667"/>
              <a:gd name="connsiteY22" fmla="*/ 4290910 h 4639018"/>
              <a:gd name="connsiteX23" fmla="*/ 731520 w 3100667"/>
              <a:gd name="connsiteY23" fmla="*/ 4308594 h 4639018"/>
              <a:gd name="connsiteX24" fmla="*/ 682001 w 3100667"/>
              <a:gd name="connsiteY24" fmla="*/ 3923400 h 4639018"/>
              <a:gd name="connsiteX25" fmla="*/ 599019 w 3100667"/>
              <a:gd name="connsiteY25" fmla="*/ 4408430 h 4639018"/>
              <a:gd name="connsiteX26" fmla="*/ 473578 w 3100667"/>
              <a:gd name="connsiteY26" fmla="*/ 3744051 h 4639018"/>
              <a:gd name="connsiteX27" fmla="*/ 406468 w 3100667"/>
              <a:gd name="connsiteY27" fmla="*/ 4639018 h 4639018"/>
              <a:gd name="connsiteX28" fmla="*/ 308413 w 3100667"/>
              <a:gd name="connsiteY28" fmla="*/ 4190215 h 4639018"/>
              <a:gd name="connsiteX29" fmla="*/ 310101 w 3100667"/>
              <a:gd name="connsiteY29" fmla="*/ 4284740 h 4639018"/>
              <a:gd name="connsiteX30" fmla="*/ 0 w 3100667"/>
              <a:gd name="connsiteY30" fmla="*/ 4244984 h 4639018"/>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08413 w 3100667"/>
              <a:gd name="connsiteY28" fmla="*/ 4190215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310101 w 3100667"/>
              <a:gd name="connsiteY29" fmla="*/ 4284740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26066 w 3100667"/>
              <a:gd name="connsiteY28" fmla="*/ 418315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6658 w 3100667"/>
              <a:gd name="connsiteY28" fmla="*/ 4176093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32430 w 3100667"/>
              <a:gd name="connsiteY29" fmla="*/ 4334167 h 4631957"/>
              <a:gd name="connsiteX30" fmla="*/ 0 w 3100667"/>
              <a:gd name="connsiteY30" fmla="*/ 4244984 h 4631957"/>
              <a:gd name="connsiteX0" fmla="*/ 1304014 w 3100667"/>
              <a:gd name="connsiteY0" fmla="*/ 3195411 h 4631957"/>
              <a:gd name="connsiteX1" fmla="*/ 1170592 w 3100667"/>
              <a:gd name="connsiteY1" fmla="*/ 2776663 h 4631957"/>
              <a:gd name="connsiteX2" fmla="*/ 460285 w 3100667"/>
              <a:gd name="connsiteY2" fmla="*/ 2738656 h 4631957"/>
              <a:gd name="connsiteX3" fmla="*/ 481530 w 3100667"/>
              <a:gd name="connsiteY3" fmla="*/ 2352603 h 4631957"/>
              <a:gd name="connsiteX4" fmla="*/ 389583 w 3100667"/>
              <a:gd name="connsiteY4" fmla="*/ 2240365 h 4631957"/>
              <a:gd name="connsiteX5" fmla="*/ 548609 w 3100667"/>
              <a:gd name="connsiteY5" fmla="*/ 2116736 h 4631957"/>
              <a:gd name="connsiteX6" fmla="*/ 353419 w 3100667"/>
              <a:gd name="connsiteY6" fmla="*/ 2042534 h 4631957"/>
              <a:gd name="connsiteX7" fmla="*/ 460285 w 3100667"/>
              <a:gd name="connsiteY7" fmla="*/ 1837519 h 4631957"/>
              <a:gd name="connsiteX8" fmla="*/ 189081 w 3100667"/>
              <a:gd name="connsiteY8" fmla="*/ 1706738 h 4631957"/>
              <a:gd name="connsiteX9" fmla="*/ 555701 w 3100667"/>
              <a:gd name="connsiteY9" fmla="*/ 1249123 h 4631957"/>
              <a:gd name="connsiteX10" fmla="*/ 1036279 w 3100667"/>
              <a:gd name="connsiteY10" fmla="*/ 173026 h 4631957"/>
              <a:gd name="connsiteX11" fmla="*/ 2265200 w 3100667"/>
              <a:gd name="connsiteY11" fmla="*/ 84702 h 4631957"/>
              <a:gd name="connsiteX12" fmla="*/ 3097509 w 3100667"/>
              <a:gd name="connsiteY12" fmla="*/ 1366611 h 4631957"/>
              <a:gd name="connsiteX13" fmla="*/ 2520563 w 3100667"/>
              <a:gd name="connsiteY13" fmla="*/ 2335750 h 4631957"/>
              <a:gd name="connsiteX14" fmla="*/ 2460914 w 3100667"/>
              <a:gd name="connsiteY14" fmla="*/ 3127719 h 4631957"/>
              <a:gd name="connsiteX15" fmla="*/ 1312027 w 3100667"/>
              <a:gd name="connsiteY15" fmla="*/ 3373226 h 4631957"/>
              <a:gd name="connsiteX16" fmla="*/ 2474576 w 3100667"/>
              <a:gd name="connsiteY16" fmla="*/ 3394378 h 4631957"/>
              <a:gd name="connsiteX17" fmla="*/ 1346410 w 3100667"/>
              <a:gd name="connsiteY17" fmla="*/ 3665551 h 4631957"/>
              <a:gd name="connsiteX18" fmla="*/ 2468465 w 3100667"/>
              <a:gd name="connsiteY18" fmla="*/ 3664691 h 4631957"/>
              <a:gd name="connsiteX19" fmla="*/ 1435717 w 3100667"/>
              <a:gd name="connsiteY19" fmla="*/ 3901450 h 4631957"/>
              <a:gd name="connsiteX20" fmla="*/ 2411056 w 3100667"/>
              <a:gd name="connsiteY20" fmla="*/ 3963188 h 4631957"/>
              <a:gd name="connsiteX21" fmla="*/ 1548939 w 3100667"/>
              <a:gd name="connsiteY21" fmla="*/ 4107326 h 4631957"/>
              <a:gd name="connsiteX22" fmla="*/ 2384378 w 3100667"/>
              <a:gd name="connsiteY22" fmla="*/ 4290910 h 4631957"/>
              <a:gd name="connsiteX23" fmla="*/ 731520 w 3100667"/>
              <a:gd name="connsiteY23" fmla="*/ 4308594 h 4631957"/>
              <a:gd name="connsiteX24" fmla="*/ 682001 w 3100667"/>
              <a:gd name="connsiteY24" fmla="*/ 3923400 h 4631957"/>
              <a:gd name="connsiteX25" fmla="*/ 599019 w 3100667"/>
              <a:gd name="connsiteY25" fmla="*/ 4408430 h 4631957"/>
              <a:gd name="connsiteX26" fmla="*/ 473578 w 3100667"/>
              <a:gd name="connsiteY26" fmla="*/ 3744051 h 4631957"/>
              <a:gd name="connsiteX27" fmla="*/ 420590 w 3100667"/>
              <a:gd name="connsiteY27" fmla="*/ 4631957 h 4631957"/>
              <a:gd name="connsiteX28" fmla="*/ 333128 w 3100667"/>
              <a:gd name="connsiteY28" fmla="*/ 4109014 h 4631957"/>
              <a:gd name="connsiteX29" fmla="*/ 267735 w 3100667"/>
              <a:gd name="connsiteY29" fmla="*/ 4323576 h 4631957"/>
              <a:gd name="connsiteX30" fmla="*/ 0 w 3100667"/>
              <a:gd name="connsiteY30" fmla="*/ 4244984 h 4631957"/>
              <a:gd name="connsiteX0" fmla="*/ 1388746 w 3185399"/>
              <a:gd name="connsiteY0" fmla="*/ 3195411 h 4631957"/>
              <a:gd name="connsiteX1" fmla="*/ 1255324 w 3185399"/>
              <a:gd name="connsiteY1" fmla="*/ 2776663 h 4631957"/>
              <a:gd name="connsiteX2" fmla="*/ 545017 w 3185399"/>
              <a:gd name="connsiteY2" fmla="*/ 2738656 h 4631957"/>
              <a:gd name="connsiteX3" fmla="*/ 566262 w 3185399"/>
              <a:gd name="connsiteY3" fmla="*/ 2352603 h 4631957"/>
              <a:gd name="connsiteX4" fmla="*/ 474315 w 3185399"/>
              <a:gd name="connsiteY4" fmla="*/ 2240365 h 4631957"/>
              <a:gd name="connsiteX5" fmla="*/ 633341 w 3185399"/>
              <a:gd name="connsiteY5" fmla="*/ 2116736 h 4631957"/>
              <a:gd name="connsiteX6" fmla="*/ 438151 w 3185399"/>
              <a:gd name="connsiteY6" fmla="*/ 2042534 h 4631957"/>
              <a:gd name="connsiteX7" fmla="*/ 545017 w 3185399"/>
              <a:gd name="connsiteY7" fmla="*/ 1837519 h 4631957"/>
              <a:gd name="connsiteX8" fmla="*/ 273813 w 3185399"/>
              <a:gd name="connsiteY8" fmla="*/ 1706738 h 4631957"/>
              <a:gd name="connsiteX9" fmla="*/ 640433 w 3185399"/>
              <a:gd name="connsiteY9" fmla="*/ 1249123 h 4631957"/>
              <a:gd name="connsiteX10" fmla="*/ 1121011 w 3185399"/>
              <a:gd name="connsiteY10" fmla="*/ 173026 h 4631957"/>
              <a:gd name="connsiteX11" fmla="*/ 2349932 w 3185399"/>
              <a:gd name="connsiteY11" fmla="*/ 84702 h 4631957"/>
              <a:gd name="connsiteX12" fmla="*/ 3182241 w 3185399"/>
              <a:gd name="connsiteY12" fmla="*/ 1366611 h 4631957"/>
              <a:gd name="connsiteX13" fmla="*/ 2605295 w 3185399"/>
              <a:gd name="connsiteY13" fmla="*/ 2335750 h 4631957"/>
              <a:gd name="connsiteX14" fmla="*/ 2545646 w 3185399"/>
              <a:gd name="connsiteY14" fmla="*/ 3127719 h 4631957"/>
              <a:gd name="connsiteX15" fmla="*/ 1396759 w 3185399"/>
              <a:gd name="connsiteY15" fmla="*/ 3373226 h 4631957"/>
              <a:gd name="connsiteX16" fmla="*/ 2559308 w 3185399"/>
              <a:gd name="connsiteY16" fmla="*/ 3394378 h 4631957"/>
              <a:gd name="connsiteX17" fmla="*/ 1431142 w 3185399"/>
              <a:gd name="connsiteY17" fmla="*/ 3665551 h 4631957"/>
              <a:gd name="connsiteX18" fmla="*/ 2553197 w 3185399"/>
              <a:gd name="connsiteY18" fmla="*/ 3664691 h 4631957"/>
              <a:gd name="connsiteX19" fmla="*/ 1520449 w 3185399"/>
              <a:gd name="connsiteY19" fmla="*/ 3901450 h 4631957"/>
              <a:gd name="connsiteX20" fmla="*/ 2495788 w 3185399"/>
              <a:gd name="connsiteY20" fmla="*/ 3963188 h 4631957"/>
              <a:gd name="connsiteX21" fmla="*/ 1633671 w 3185399"/>
              <a:gd name="connsiteY21" fmla="*/ 4107326 h 4631957"/>
              <a:gd name="connsiteX22" fmla="*/ 2469110 w 3185399"/>
              <a:gd name="connsiteY22" fmla="*/ 4290910 h 4631957"/>
              <a:gd name="connsiteX23" fmla="*/ 816252 w 3185399"/>
              <a:gd name="connsiteY23" fmla="*/ 4308594 h 4631957"/>
              <a:gd name="connsiteX24" fmla="*/ 766733 w 3185399"/>
              <a:gd name="connsiteY24" fmla="*/ 3923400 h 4631957"/>
              <a:gd name="connsiteX25" fmla="*/ 683751 w 3185399"/>
              <a:gd name="connsiteY25" fmla="*/ 4408430 h 4631957"/>
              <a:gd name="connsiteX26" fmla="*/ 558310 w 3185399"/>
              <a:gd name="connsiteY26" fmla="*/ 3744051 h 4631957"/>
              <a:gd name="connsiteX27" fmla="*/ 505322 w 3185399"/>
              <a:gd name="connsiteY27" fmla="*/ 4631957 h 4631957"/>
              <a:gd name="connsiteX28" fmla="*/ 417860 w 3185399"/>
              <a:gd name="connsiteY28" fmla="*/ 4109014 h 4631957"/>
              <a:gd name="connsiteX29" fmla="*/ 352467 w 3185399"/>
              <a:gd name="connsiteY29" fmla="*/ 4323576 h 4631957"/>
              <a:gd name="connsiteX30" fmla="*/ 0 w 3185399"/>
              <a:gd name="connsiteY30" fmla="*/ 4305002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73650 w 3206582"/>
              <a:gd name="connsiteY29" fmla="*/ 4323576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66200 w 3206582"/>
              <a:gd name="connsiteY2" fmla="*/ 2738656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631957"/>
              <a:gd name="connsiteX1" fmla="*/ 1276507 w 3206582"/>
              <a:gd name="connsiteY1" fmla="*/ 2776663 h 4631957"/>
              <a:gd name="connsiteX2" fmla="*/ 583252 w 3206582"/>
              <a:gd name="connsiteY2" fmla="*/ 2789811 h 4631957"/>
              <a:gd name="connsiteX3" fmla="*/ 587445 w 3206582"/>
              <a:gd name="connsiteY3" fmla="*/ 2352603 h 4631957"/>
              <a:gd name="connsiteX4" fmla="*/ 495498 w 3206582"/>
              <a:gd name="connsiteY4" fmla="*/ 2240365 h 4631957"/>
              <a:gd name="connsiteX5" fmla="*/ 654524 w 3206582"/>
              <a:gd name="connsiteY5" fmla="*/ 2116736 h 4631957"/>
              <a:gd name="connsiteX6" fmla="*/ 459334 w 3206582"/>
              <a:gd name="connsiteY6" fmla="*/ 2042534 h 4631957"/>
              <a:gd name="connsiteX7" fmla="*/ 566200 w 3206582"/>
              <a:gd name="connsiteY7" fmla="*/ 1837519 h 4631957"/>
              <a:gd name="connsiteX8" fmla="*/ 294996 w 3206582"/>
              <a:gd name="connsiteY8" fmla="*/ 1706738 h 4631957"/>
              <a:gd name="connsiteX9" fmla="*/ 661616 w 3206582"/>
              <a:gd name="connsiteY9" fmla="*/ 1249123 h 4631957"/>
              <a:gd name="connsiteX10" fmla="*/ 1142194 w 3206582"/>
              <a:gd name="connsiteY10" fmla="*/ 173026 h 4631957"/>
              <a:gd name="connsiteX11" fmla="*/ 2371115 w 3206582"/>
              <a:gd name="connsiteY11" fmla="*/ 84702 h 4631957"/>
              <a:gd name="connsiteX12" fmla="*/ 3203424 w 3206582"/>
              <a:gd name="connsiteY12" fmla="*/ 1366611 h 4631957"/>
              <a:gd name="connsiteX13" fmla="*/ 2626478 w 3206582"/>
              <a:gd name="connsiteY13" fmla="*/ 2335750 h 4631957"/>
              <a:gd name="connsiteX14" fmla="*/ 2566829 w 3206582"/>
              <a:gd name="connsiteY14" fmla="*/ 3127719 h 4631957"/>
              <a:gd name="connsiteX15" fmla="*/ 1417942 w 3206582"/>
              <a:gd name="connsiteY15" fmla="*/ 3373226 h 4631957"/>
              <a:gd name="connsiteX16" fmla="*/ 2580491 w 3206582"/>
              <a:gd name="connsiteY16" fmla="*/ 3394378 h 4631957"/>
              <a:gd name="connsiteX17" fmla="*/ 1452325 w 3206582"/>
              <a:gd name="connsiteY17" fmla="*/ 3665551 h 4631957"/>
              <a:gd name="connsiteX18" fmla="*/ 2574380 w 3206582"/>
              <a:gd name="connsiteY18" fmla="*/ 3664691 h 4631957"/>
              <a:gd name="connsiteX19" fmla="*/ 1541632 w 3206582"/>
              <a:gd name="connsiteY19" fmla="*/ 3901450 h 4631957"/>
              <a:gd name="connsiteX20" fmla="*/ 2516971 w 3206582"/>
              <a:gd name="connsiteY20" fmla="*/ 3963188 h 4631957"/>
              <a:gd name="connsiteX21" fmla="*/ 1654854 w 3206582"/>
              <a:gd name="connsiteY21" fmla="*/ 4107326 h 4631957"/>
              <a:gd name="connsiteX22" fmla="*/ 2490293 w 3206582"/>
              <a:gd name="connsiteY22" fmla="*/ 4290910 h 4631957"/>
              <a:gd name="connsiteX23" fmla="*/ 837435 w 3206582"/>
              <a:gd name="connsiteY23" fmla="*/ 4308594 h 4631957"/>
              <a:gd name="connsiteX24" fmla="*/ 787916 w 3206582"/>
              <a:gd name="connsiteY24" fmla="*/ 3923400 h 4631957"/>
              <a:gd name="connsiteX25" fmla="*/ 704934 w 3206582"/>
              <a:gd name="connsiteY25" fmla="*/ 4408430 h 4631957"/>
              <a:gd name="connsiteX26" fmla="*/ 579493 w 3206582"/>
              <a:gd name="connsiteY26" fmla="*/ 3744051 h 4631957"/>
              <a:gd name="connsiteX27" fmla="*/ 526505 w 3206582"/>
              <a:gd name="connsiteY27" fmla="*/ 4631957 h 4631957"/>
              <a:gd name="connsiteX28" fmla="*/ 439043 w 3206582"/>
              <a:gd name="connsiteY28" fmla="*/ 4109014 h 4631957"/>
              <a:gd name="connsiteX29" fmla="*/ 366589 w 3206582"/>
              <a:gd name="connsiteY29" fmla="*/ 4312985 h 4631957"/>
              <a:gd name="connsiteX30" fmla="*/ 0 w 3206582"/>
              <a:gd name="connsiteY30" fmla="*/ 4319124 h 4631957"/>
              <a:gd name="connsiteX0" fmla="*/ 1409929 w 3206582"/>
              <a:gd name="connsiteY0" fmla="*/ 3195411 h 4551052"/>
              <a:gd name="connsiteX1" fmla="*/ 1276507 w 3206582"/>
              <a:gd name="connsiteY1" fmla="*/ 2776663 h 4551052"/>
              <a:gd name="connsiteX2" fmla="*/ 583252 w 3206582"/>
              <a:gd name="connsiteY2" fmla="*/ 2789811 h 4551052"/>
              <a:gd name="connsiteX3" fmla="*/ 587445 w 3206582"/>
              <a:gd name="connsiteY3" fmla="*/ 2352603 h 4551052"/>
              <a:gd name="connsiteX4" fmla="*/ 495498 w 3206582"/>
              <a:gd name="connsiteY4" fmla="*/ 2240365 h 4551052"/>
              <a:gd name="connsiteX5" fmla="*/ 654524 w 3206582"/>
              <a:gd name="connsiteY5" fmla="*/ 2116736 h 4551052"/>
              <a:gd name="connsiteX6" fmla="*/ 459334 w 3206582"/>
              <a:gd name="connsiteY6" fmla="*/ 2042534 h 4551052"/>
              <a:gd name="connsiteX7" fmla="*/ 566200 w 3206582"/>
              <a:gd name="connsiteY7" fmla="*/ 1837519 h 4551052"/>
              <a:gd name="connsiteX8" fmla="*/ 294996 w 3206582"/>
              <a:gd name="connsiteY8" fmla="*/ 1706738 h 4551052"/>
              <a:gd name="connsiteX9" fmla="*/ 661616 w 3206582"/>
              <a:gd name="connsiteY9" fmla="*/ 1249123 h 4551052"/>
              <a:gd name="connsiteX10" fmla="*/ 1142194 w 3206582"/>
              <a:gd name="connsiteY10" fmla="*/ 173026 h 4551052"/>
              <a:gd name="connsiteX11" fmla="*/ 2371115 w 3206582"/>
              <a:gd name="connsiteY11" fmla="*/ 84702 h 4551052"/>
              <a:gd name="connsiteX12" fmla="*/ 3203424 w 3206582"/>
              <a:gd name="connsiteY12" fmla="*/ 1366611 h 4551052"/>
              <a:gd name="connsiteX13" fmla="*/ 2626478 w 3206582"/>
              <a:gd name="connsiteY13" fmla="*/ 2335750 h 4551052"/>
              <a:gd name="connsiteX14" fmla="*/ 2566829 w 3206582"/>
              <a:gd name="connsiteY14" fmla="*/ 3127719 h 4551052"/>
              <a:gd name="connsiteX15" fmla="*/ 1417942 w 3206582"/>
              <a:gd name="connsiteY15" fmla="*/ 3373226 h 4551052"/>
              <a:gd name="connsiteX16" fmla="*/ 2580491 w 3206582"/>
              <a:gd name="connsiteY16" fmla="*/ 3394378 h 4551052"/>
              <a:gd name="connsiteX17" fmla="*/ 1452325 w 3206582"/>
              <a:gd name="connsiteY17" fmla="*/ 3665551 h 4551052"/>
              <a:gd name="connsiteX18" fmla="*/ 2574380 w 3206582"/>
              <a:gd name="connsiteY18" fmla="*/ 3664691 h 4551052"/>
              <a:gd name="connsiteX19" fmla="*/ 1541632 w 3206582"/>
              <a:gd name="connsiteY19" fmla="*/ 3901450 h 4551052"/>
              <a:gd name="connsiteX20" fmla="*/ 2516971 w 3206582"/>
              <a:gd name="connsiteY20" fmla="*/ 3963188 h 4551052"/>
              <a:gd name="connsiteX21" fmla="*/ 1654854 w 3206582"/>
              <a:gd name="connsiteY21" fmla="*/ 4107326 h 4551052"/>
              <a:gd name="connsiteX22" fmla="*/ 2490293 w 3206582"/>
              <a:gd name="connsiteY22" fmla="*/ 4290910 h 4551052"/>
              <a:gd name="connsiteX23" fmla="*/ 837435 w 3206582"/>
              <a:gd name="connsiteY23" fmla="*/ 4308594 h 4551052"/>
              <a:gd name="connsiteX24" fmla="*/ 787916 w 3206582"/>
              <a:gd name="connsiteY24" fmla="*/ 3923400 h 4551052"/>
              <a:gd name="connsiteX25" fmla="*/ 704934 w 3206582"/>
              <a:gd name="connsiteY25" fmla="*/ 4408430 h 4551052"/>
              <a:gd name="connsiteX26" fmla="*/ 579493 w 3206582"/>
              <a:gd name="connsiteY26" fmla="*/ 3744051 h 4551052"/>
              <a:gd name="connsiteX27" fmla="*/ 523616 w 3206582"/>
              <a:gd name="connsiteY27" fmla="*/ 4551052 h 4551052"/>
              <a:gd name="connsiteX28" fmla="*/ 439043 w 3206582"/>
              <a:gd name="connsiteY28" fmla="*/ 4109014 h 4551052"/>
              <a:gd name="connsiteX29" fmla="*/ 366589 w 3206582"/>
              <a:gd name="connsiteY29" fmla="*/ 4312985 h 4551052"/>
              <a:gd name="connsiteX30" fmla="*/ 0 w 3206582"/>
              <a:gd name="connsiteY30" fmla="*/ 4319124 h 455105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79493 w 3206582"/>
              <a:gd name="connsiteY26" fmla="*/ 374405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109014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87916 w 3206582"/>
              <a:gd name="connsiteY24" fmla="*/ 3923400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596829 w 3206582"/>
              <a:gd name="connsiteY26" fmla="*/ 3738271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1409929 w 3206582"/>
              <a:gd name="connsiteY0" fmla="*/ 3195411 h 4553942"/>
              <a:gd name="connsiteX1" fmla="*/ 1276507 w 3206582"/>
              <a:gd name="connsiteY1" fmla="*/ 2776663 h 4553942"/>
              <a:gd name="connsiteX2" fmla="*/ 583252 w 3206582"/>
              <a:gd name="connsiteY2" fmla="*/ 2789811 h 4553942"/>
              <a:gd name="connsiteX3" fmla="*/ 587445 w 3206582"/>
              <a:gd name="connsiteY3" fmla="*/ 2352603 h 4553942"/>
              <a:gd name="connsiteX4" fmla="*/ 495498 w 3206582"/>
              <a:gd name="connsiteY4" fmla="*/ 2240365 h 4553942"/>
              <a:gd name="connsiteX5" fmla="*/ 654524 w 3206582"/>
              <a:gd name="connsiteY5" fmla="*/ 2116736 h 4553942"/>
              <a:gd name="connsiteX6" fmla="*/ 459334 w 3206582"/>
              <a:gd name="connsiteY6" fmla="*/ 2042534 h 4553942"/>
              <a:gd name="connsiteX7" fmla="*/ 566200 w 3206582"/>
              <a:gd name="connsiteY7" fmla="*/ 1837519 h 4553942"/>
              <a:gd name="connsiteX8" fmla="*/ 294996 w 3206582"/>
              <a:gd name="connsiteY8" fmla="*/ 1706738 h 4553942"/>
              <a:gd name="connsiteX9" fmla="*/ 661616 w 3206582"/>
              <a:gd name="connsiteY9" fmla="*/ 1249123 h 4553942"/>
              <a:gd name="connsiteX10" fmla="*/ 1142194 w 3206582"/>
              <a:gd name="connsiteY10" fmla="*/ 173026 h 4553942"/>
              <a:gd name="connsiteX11" fmla="*/ 2371115 w 3206582"/>
              <a:gd name="connsiteY11" fmla="*/ 84702 h 4553942"/>
              <a:gd name="connsiteX12" fmla="*/ 3203424 w 3206582"/>
              <a:gd name="connsiteY12" fmla="*/ 1366611 h 4553942"/>
              <a:gd name="connsiteX13" fmla="*/ 2626478 w 3206582"/>
              <a:gd name="connsiteY13" fmla="*/ 2335750 h 4553942"/>
              <a:gd name="connsiteX14" fmla="*/ 2566829 w 3206582"/>
              <a:gd name="connsiteY14" fmla="*/ 3127719 h 4553942"/>
              <a:gd name="connsiteX15" fmla="*/ 1417942 w 3206582"/>
              <a:gd name="connsiteY15" fmla="*/ 3373226 h 4553942"/>
              <a:gd name="connsiteX16" fmla="*/ 2580491 w 3206582"/>
              <a:gd name="connsiteY16" fmla="*/ 3394378 h 4553942"/>
              <a:gd name="connsiteX17" fmla="*/ 1452325 w 3206582"/>
              <a:gd name="connsiteY17" fmla="*/ 3665551 h 4553942"/>
              <a:gd name="connsiteX18" fmla="*/ 2574380 w 3206582"/>
              <a:gd name="connsiteY18" fmla="*/ 3664691 h 4553942"/>
              <a:gd name="connsiteX19" fmla="*/ 1541632 w 3206582"/>
              <a:gd name="connsiteY19" fmla="*/ 3901450 h 4553942"/>
              <a:gd name="connsiteX20" fmla="*/ 2516971 w 3206582"/>
              <a:gd name="connsiteY20" fmla="*/ 3963188 h 4553942"/>
              <a:gd name="connsiteX21" fmla="*/ 1654854 w 3206582"/>
              <a:gd name="connsiteY21" fmla="*/ 4107326 h 4553942"/>
              <a:gd name="connsiteX22" fmla="*/ 2490293 w 3206582"/>
              <a:gd name="connsiteY22" fmla="*/ 4290910 h 4553942"/>
              <a:gd name="connsiteX23" fmla="*/ 837435 w 3206582"/>
              <a:gd name="connsiteY23" fmla="*/ 4308594 h 4553942"/>
              <a:gd name="connsiteX24" fmla="*/ 767690 w 3206582"/>
              <a:gd name="connsiteY24" fmla="*/ 3917621 h 4553942"/>
              <a:gd name="connsiteX25" fmla="*/ 704934 w 3206582"/>
              <a:gd name="connsiteY25" fmla="*/ 4408430 h 4553942"/>
              <a:gd name="connsiteX26" fmla="*/ 611276 w 3206582"/>
              <a:gd name="connsiteY26" fmla="*/ 3735382 h 4553942"/>
              <a:gd name="connsiteX27" fmla="*/ 509168 w 3206582"/>
              <a:gd name="connsiteY27" fmla="*/ 4553942 h 4553942"/>
              <a:gd name="connsiteX28" fmla="*/ 439043 w 3206582"/>
              <a:gd name="connsiteY28" fmla="*/ 4013661 h 4553942"/>
              <a:gd name="connsiteX29" fmla="*/ 366589 w 3206582"/>
              <a:gd name="connsiteY29" fmla="*/ 4312985 h 4553942"/>
              <a:gd name="connsiteX30" fmla="*/ 0 w 3206582"/>
              <a:gd name="connsiteY30" fmla="*/ 4319124 h 4553942"/>
              <a:gd name="connsiteX0" fmla="*/ 2207863 w 4004516"/>
              <a:gd name="connsiteY0" fmla="*/ 3195411 h 4553942"/>
              <a:gd name="connsiteX1" fmla="*/ 2074441 w 4004516"/>
              <a:gd name="connsiteY1" fmla="*/ 2776663 h 4553942"/>
              <a:gd name="connsiteX2" fmla="*/ 1381186 w 4004516"/>
              <a:gd name="connsiteY2" fmla="*/ 2789811 h 4553942"/>
              <a:gd name="connsiteX3" fmla="*/ 1385379 w 4004516"/>
              <a:gd name="connsiteY3" fmla="*/ 2352603 h 4553942"/>
              <a:gd name="connsiteX4" fmla="*/ 1293432 w 4004516"/>
              <a:gd name="connsiteY4" fmla="*/ 2240365 h 4553942"/>
              <a:gd name="connsiteX5" fmla="*/ 1452458 w 4004516"/>
              <a:gd name="connsiteY5" fmla="*/ 2116736 h 4553942"/>
              <a:gd name="connsiteX6" fmla="*/ 1257268 w 4004516"/>
              <a:gd name="connsiteY6" fmla="*/ 2042534 h 4553942"/>
              <a:gd name="connsiteX7" fmla="*/ 1364134 w 4004516"/>
              <a:gd name="connsiteY7" fmla="*/ 1837519 h 4553942"/>
              <a:gd name="connsiteX8" fmla="*/ 1092930 w 4004516"/>
              <a:gd name="connsiteY8" fmla="*/ 1706738 h 4553942"/>
              <a:gd name="connsiteX9" fmla="*/ 1459550 w 4004516"/>
              <a:gd name="connsiteY9" fmla="*/ 1249123 h 4553942"/>
              <a:gd name="connsiteX10" fmla="*/ 1940128 w 4004516"/>
              <a:gd name="connsiteY10" fmla="*/ 173026 h 4553942"/>
              <a:gd name="connsiteX11" fmla="*/ 3169049 w 4004516"/>
              <a:gd name="connsiteY11" fmla="*/ 84702 h 4553942"/>
              <a:gd name="connsiteX12" fmla="*/ 4001358 w 4004516"/>
              <a:gd name="connsiteY12" fmla="*/ 1366611 h 4553942"/>
              <a:gd name="connsiteX13" fmla="*/ 3424412 w 4004516"/>
              <a:gd name="connsiteY13" fmla="*/ 2335750 h 4553942"/>
              <a:gd name="connsiteX14" fmla="*/ 3364763 w 4004516"/>
              <a:gd name="connsiteY14" fmla="*/ 3127719 h 4553942"/>
              <a:gd name="connsiteX15" fmla="*/ 2215876 w 4004516"/>
              <a:gd name="connsiteY15" fmla="*/ 3373226 h 4553942"/>
              <a:gd name="connsiteX16" fmla="*/ 3378425 w 4004516"/>
              <a:gd name="connsiteY16" fmla="*/ 3394378 h 4553942"/>
              <a:gd name="connsiteX17" fmla="*/ 2250259 w 4004516"/>
              <a:gd name="connsiteY17" fmla="*/ 3665551 h 4553942"/>
              <a:gd name="connsiteX18" fmla="*/ 3372314 w 4004516"/>
              <a:gd name="connsiteY18" fmla="*/ 3664691 h 4553942"/>
              <a:gd name="connsiteX19" fmla="*/ 2339566 w 4004516"/>
              <a:gd name="connsiteY19" fmla="*/ 3901450 h 4553942"/>
              <a:gd name="connsiteX20" fmla="*/ 3314905 w 4004516"/>
              <a:gd name="connsiteY20" fmla="*/ 3963188 h 4553942"/>
              <a:gd name="connsiteX21" fmla="*/ 2452788 w 4004516"/>
              <a:gd name="connsiteY21" fmla="*/ 4107326 h 4553942"/>
              <a:gd name="connsiteX22" fmla="*/ 3288227 w 4004516"/>
              <a:gd name="connsiteY22" fmla="*/ 4290910 h 4553942"/>
              <a:gd name="connsiteX23" fmla="*/ 1635369 w 4004516"/>
              <a:gd name="connsiteY23" fmla="*/ 4308594 h 4553942"/>
              <a:gd name="connsiteX24" fmla="*/ 1565624 w 4004516"/>
              <a:gd name="connsiteY24" fmla="*/ 3917621 h 4553942"/>
              <a:gd name="connsiteX25" fmla="*/ 1502868 w 4004516"/>
              <a:gd name="connsiteY25" fmla="*/ 4408430 h 4553942"/>
              <a:gd name="connsiteX26" fmla="*/ 1409210 w 4004516"/>
              <a:gd name="connsiteY26" fmla="*/ 3735382 h 4553942"/>
              <a:gd name="connsiteX27" fmla="*/ 1307102 w 4004516"/>
              <a:gd name="connsiteY27" fmla="*/ 4553942 h 4553942"/>
              <a:gd name="connsiteX28" fmla="*/ 1236977 w 4004516"/>
              <a:gd name="connsiteY28" fmla="*/ 4013661 h 4553942"/>
              <a:gd name="connsiteX29" fmla="*/ 1164523 w 4004516"/>
              <a:gd name="connsiteY29" fmla="*/ 4312985 h 4553942"/>
              <a:gd name="connsiteX30" fmla="*/ 0 w 4004516"/>
              <a:gd name="connsiteY30" fmla="*/ 4310057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1173590 w 4013583"/>
              <a:gd name="connsiteY29" fmla="*/ 4312985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246044 w 4013583"/>
              <a:gd name="connsiteY28" fmla="*/ 4013661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110032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53942"/>
              <a:gd name="connsiteX1" fmla="*/ 2083508 w 4013583"/>
              <a:gd name="connsiteY1" fmla="*/ 2776663 h 4553942"/>
              <a:gd name="connsiteX2" fmla="*/ 1390253 w 4013583"/>
              <a:gd name="connsiteY2" fmla="*/ 2789811 h 4553942"/>
              <a:gd name="connsiteX3" fmla="*/ 1394446 w 4013583"/>
              <a:gd name="connsiteY3" fmla="*/ 2352603 h 4553942"/>
              <a:gd name="connsiteX4" fmla="*/ 1302499 w 4013583"/>
              <a:gd name="connsiteY4" fmla="*/ 2240365 h 4553942"/>
              <a:gd name="connsiteX5" fmla="*/ 1461525 w 4013583"/>
              <a:gd name="connsiteY5" fmla="*/ 2116736 h 4553942"/>
              <a:gd name="connsiteX6" fmla="*/ 1266335 w 4013583"/>
              <a:gd name="connsiteY6" fmla="*/ 2042534 h 4553942"/>
              <a:gd name="connsiteX7" fmla="*/ 1373201 w 4013583"/>
              <a:gd name="connsiteY7" fmla="*/ 1837519 h 4553942"/>
              <a:gd name="connsiteX8" fmla="*/ 1101997 w 4013583"/>
              <a:gd name="connsiteY8" fmla="*/ 1706738 h 4553942"/>
              <a:gd name="connsiteX9" fmla="*/ 1468617 w 4013583"/>
              <a:gd name="connsiteY9" fmla="*/ 1249123 h 4553942"/>
              <a:gd name="connsiteX10" fmla="*/ 1949195 w 4013583"/>
              <a:gd name="connsiteY10" fmla="*/ 173026 h 4553942"/>
              <a:gd name="connsiteX11" fmla="*/ 3178116 w 4013583"/>
              <a:gd name="connsiteY11" fmla="*/ 84702 h 4553942"/>
              <a:gd name="connsiteX12" fmla="*/ 4010425 w 4013583"/>
              <a:gd name="connsiteY12" fmla="*/ 1366611 h 4553942"/>
              <a:gd name="connsiteX13" fmla="*/ 3433479 w 4013583"/>
              <a:gd name="connsiteY13" fmla="*/ 2335750 h 4553942"/>
              <a:gd name="connsiteX14" fmla="*/ 3373830 w 4013583"/>
              <a:gd name="connsiteY14" fmla="*/ 3127719 h 4553942"/>
              <a:gd name="connsiteX15" fmla="*/ 2224943 w 4013583"/>
              <a:gd name="connsiteY15" fmla="*/ 3373226 h 4553942"/>
              <a:gd name="connsiteX16" fmla="*/ 3387492 w 4013583"/>
              <a:gd name="connsiteY16" fmla="*/ 3394378 h 4553942"/>
              <a:gd name="connsiteX17" fmla="*/ 2259326 w 4013583"/>
              <a:gd name="connsiteY17" fmla="*/ 3665551 h 4553942"/>
              <a:gd name="connsiteX18" fmla="*/ 3381381 w 4013583"/>
              <a:gd name="connsiteY18" fmla="*/ 3664691 h 4553942"/>
              <a:gd name="connsiteX19" fmla="*/ 2348633 w 4013583"/>
              <a:gd name="connsiteY19" fmla="*/ 3901450 h 4553942"/>
              <a:gd name="connsiteX20" fmla="*/ 3323972 w 4013583"/>
              <a:gd name="connsiteY20" fmla="*/ 3963188 h 4553942"/>
              <a:gd name="connsiteX21" fmla="*/ 2461855 w 4013583"/>
              <a:gd name="connsiteY21" fmla="*/ 4107326 h 4553942"/>
              <a:gd name="connsiteX22" fmla="*/ 3297294 w 4013583"/>
              <a:gd name="connsiteY22" fmla="*/ 4290910 h 4553942"/>
              <a:gd name="connsiteX23" fmla="*/ 1644436 w 4013583"/>
              <a:gd name="connsiteY23" fmla="*/ 4308594 h 4553942"/>
              <a:gd name="connsiteX24" fmla="*/ 1574691 w 4013583"/>
              <a:gd name="connsiteY24" fmla="*/ 3917621 h 4553942"/>
              <a:gd name="connsiteX25" fmla="*/ 1511935 w 4013583"/>
              <a:gd name="connsiteY25" fmla="*/ 4408430 h 4553942"/>
              <a:gd name="connsiteX26" fmla="*/ 1418277 w 4013583"/>
              <a:gd name="connsiteY26" fmla="*/ 3735382 h 4553942"/>
              <a:gd name="connsiteX27" fmla="*/ 1316169 w 4013583"/>
              <a:gd name="connsiteY27" fmla="*/ 4553942 h 4553942"/>
              <a:gd name="connsiteX28" fmla="*/ 1055628 w 4013583"/>
              <a:gd name="connsiteY28" fmla="*/ 4004594 h 4553942"/>
              <a:gd name="connsiteX29" fmla="*/ 983173 w 4013583"/>
              <a:gd name="connsiteY29" fmla="*/ 4322052 h 4553942"/>
              <a:gd name="connsiteX30" fmla="*/ 0 w 4013583"/>
              <a:gd name="connsiteY30" fmla="*/ 4328191 h 4553942"/>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418277 w 4013583"/>
              <a:gd name="connsiteY26" fmla="*/ 3735382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511935 w 4013583"/>
              <a:gd name="connsiteY25" fmla="*/ 4408430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574691 w 4013583"/>
              <a:gd name="connsiteY24" fmla="*/ 3917621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44436 w 4013583"/>
              <a:gd name="connsiteY23" fmla="*/ 4308594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55628 w 4013583"/>
              <a:gd name="connsiteY28" fmla="*/ 400459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83173 w 4013583"/>
              <a:gd name="connsiteY29" fmla="*/ 4322052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35808"/>
              <a:gd name="connsiteX1" fmla="*/ 2083508 w 4013583"/>
              <a:gd name="connsiteY1" fmla="*/ 2776663 h 4535808"/>
              <a:gd name="connsiteX2" fmla="*/ 1390253 w 4013583"/>
              <a:gd name="connsiteY2" fmla="*/ 2789811 h 4535808"/>
              <a:gd name="connsiteX3" fmla="*/ 1394446 w 4013583"/>
              <a:gd name="connsiteY3" fmla="*/ 2352603 h 4535808"/>
              <a:gd name="connsiteX4" fmla="*/ 1302499 w 4013583"/>
              <a:gd name="connsiteY4" fmla="*/ 2240365 h 4535808"/>
              <a:gd name="connsiteX5" fmla="*/ 1461525 w 4013583"/>
              <a:gd name="connsiteY5" fmla="*/ 2116736 h 4535808"/>
              <a:gd name="connsiteX6" fmla="*/ 1266335 w 4013583"/>
              <a:gd name="connsiteY6" fmla="*/ 2042534 h 4535808"/>
              <a:gd name="connsiteX7" fmla="*/ 1373201 w 4013583"/>
              <a:gd name="connsiteY7" fmla="*/ 1837519 h 4535808"/>
              <a:gd name="connsiteX8" fmla="*/ 1101997 w 4013583"/>
              <a:gd name="connsiteY8" fmla="*/ 1706738 h 4535808"/>
              <a:gd name="connsiteX9" fmla="*/ 1468617 w 4013583"/>
              <a:gd name="connsiteY9" fmla="*/ 1249123 h 4535808"/>
              <a:gd name="connsiteX10" fmla="*/ 1949195 w 4013583"/>
              <a:gd name="connsiteY10" fmla="*/ 173026 h 4535808"/>
              <a:gd name="connsiteX11" fmla="*/ 3178116 w 4013583"/>
              <a:gd name="connsiteY11" fmla="*/ 84702 h 4535808"/>
              <a:gd name="connsiteX12" fmla="*/ 4010425 w 4013583"/>
              <a:gd name="connsiteY12" fmla="*/ 1366611 h 4535808"/>
              <a:gd name="connsiteX13" fmla="*/ 3433479 w 4013583"/>
              <a:gd name="connsiteY13" fmla="*/ 2335750 h 4535808"/>
              <a:gd name="connsiteX14" fmla="*/ 3373830 w 4013583"/>
              <a:gd name="connsiteY14" fmla="*/ 3127719 h 4535808"/>
              <a:gd name="connsiteX15" fmla="*/ 2224943 w 4013583"/>
              <a:gd name="connsiteY15" fmla="*/ 3373226 h 4535808"/>
              <a:gd name="connsiteX16" fmla="*/ 3387492 w 4013583"/>
              <a:gd name="connsiteY16" fmla="*/ 3394378 h 4535808"/>
              <a:gd name="connsiteX17" fmla="*/ 2259326 w 4013583"/>
              <a:gd name="connsiteY17" fmla="*/ 3665551 h 4535808"/>
              <a:gd name="connsiteX18" fmla="*/ 3381381 w 4013583"/>
              <a:gd name="connsiteY18" fmla="*/ 3664691 h 4535808"/>
              <a:gd name="connsiteX19" fmla="*/ 2348633 w 4013583"/>
              <a:gd name="connsiteY19" fmla="*/ 3901450 h 4535808"/>
              <a:gd name="connsiteX20" fmla="*/ 3323972 w 4013583"/>
              <a:gd name="connsiteY20" fmla="*/ 3963188 h 4535808"/>
              <a:gd name="connsiteX21" fmla="*/ 2461855 w 4013583"/>
              <a:gd name="connsiteY21" fmla="*/ 4107326 h 4535808"/>
              <a:gd name="connsiteX22" fmla="*/ 3297294 w 4013583"/>
              <a:gd name="connsiteY22" fmla="*/ 4290910 h 4535808"/>
              <a:gd name="connsiteX23" fmla="*/ 1608166 w 4013583"/>
              <a:gd name="connsiteY23" fmla="*/ 4326729 h 4535808"/>
              <a:gd name="connsiteX24" fmla="*/ 1493084 w 4013583"/>
              <a:gd name="connsiteY24" fmla="*/ 3908554 h 4535808"/>
              <a:gd name="connsiteX25" fmla="*/ 1366856 w 4013583"/>
              <a:gd name="connsiteY25" fmla="*/ 4417497 h 4535808"/>
              <a:gd name="connsiteX26" fmla="*/ 1282265 w 4013583"/>
              <a:gd name="connsiteY26" fmla="*/ 3726314 h 4535808"/>
              <a:gd name="connsiteX27" fmla="*/ 1171090 w 4013583"/>
              <a:gd name="connsiteY27" fmla="*/ 4535808 h 4535808"/>
              <a:gd name="connsiteX28" fmla="*/ 1010291 w 4013583"/>
              <a:gd name="connsiteY28" fmla="*/ 3968324 h 4535808"/>
              <a:gd name="connsiteX29" fmla="*/ 937837 w 4013583"/>
              <a:gd name="connsiteY29" fmla="*/ 4312984 h 4535808"/>
              <a:gd name="connsiteX30" fmla="*/ 0 w 4013583"/>
              <a:gd name="connsiteY30" fmla="*/ 4328191 h 4535808"/>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66856 w 4013583"/>
              <a:gd name="connsiteY25" fmla="*/ 4417497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216930 w 4013583"/>
              <a:gd name="connsiteY0" fmla="*/ 3195411 h 4508606"/>
              <a:gd name="connsiteX1" fmla="*/ 2083508 w 4013583"/>
              <a:gd name="connsiteY1" fmla="*/ 2776663 h 4508606"/>
              <a:gd name="connsiteX2" fmla="*/ 1390253 w 4013583"/>
              <a:gd name="connsiteY2" fmla="*/ 2789811 h 4508606"/>
              <a:gd name="connsiteX3" fmla="*/ 1394446 w 4013583"/>
              <a:gd name="connsiteY3" fmla="*/ 2352603 h 4508606"/>
              <a:gd name="connsiteX4" fmla="*/ 1302499 w 4013583"/>
              <a:gd name="connsiteY4" fmla="*/ 2240365 h 4508606"/>
              <a:gd name="connsiteX5" fmla="*/ 1461525 w 4013583"/>
              <a:gd name="connsiteY5" fmla="*/ 2116736 h 4508606"/>
              <a:gd name="connsiteX6" fmla="*/ 1266335 w 4013583"/>
              <a:gd name="connsiteY6" fmla="*/ 2042534 h 4508606"/>
              <a:gd name="connsiteX7" fmla="*/ 1373201 w 4013583"/>
              <a:gd name="connsiteY7" fmla="*/ 1837519 h 4508606"/>
              <a:gd name="connsiteX8" fmla="*/ 1101997 w 4013583"/>
              <a:gd name="connsiteY8" fmla="*/ 1706738 h 4508606"/>
              <a:gd name="connsiteX9" fmla="*/ 1468617 w 4013583"/>
              <a:gd name="connsiteY9" fmla="*/ 1249123 h 4508606"/>
              <a:gd name="connsiteX10" fmla="*/ 1949195 w 4013583"/>
              <a:gd name="connsiteY10" fmla="*/ 173026 h 4508606"/>
              <a:gd name="connsiteX11" fmla="*/ 3178116 w 4013583"/>
              <a:gd name="connsiteY11" fmla="*/ 84702 h 4508606"/>
              <a:gd name="connsiteX12" fmla="*/ 4010425 w 4013583"/>
              <a:gd name="connsiteY12" fmla="*/ 1366611 h 4508606"/>
              <a:gd name="connsiteX13" fmla="*/ 3433479 w 4013583"/>
              <a:gd name="connsiteY13" fmla="*/ 2335750 h 4508606"/>
              <a:gd name="connsiteX14" fmla="*/ 3373830 w 4013583"/>
              <a:gd name="connsiteY14" fmla="*/ 3127719 h 4508606"/>
              <a:gd name="connsiteX15" fmla="*/ 2224943 w 4013583"/>
              <a:gd name="connsiteY15" fmla="*/ 3373226 h 4508606"/>
              <a:gd name="connsiteX16" fmla="*/ 3387492 w 4013583"/>
              <a:gd name="connsiteY16" fmla="*/ 3394378 h 4508606"/>
              <a:gd name="connsiteX17" fmla="*/ 2259326 w 4013583"/>
              <a:gd name="connsiteY17" fmla="*/ 3665551 h 4508606"/>
              <a:gd name="connsiteX18" fmla="*/ 3381381 w 4013583"/>
              <a:gd name="connsiteY18" fmla="*/ 3664691 h 4508606"/>
              <a:gd name="connsiteX19" fmla="*/ 2348633 w 4013583"/>
              <a:gd name="connsiteY19" fmla="*/ 3901450 h 4508606"/>
              <a:gd name="connsiteX20" fmla="*/ 3323972 w 4013583"/>
              <a:gd name="connsiteY20" fmla="*/ 3963188 h 4508606"/>
              <a:gd name="connsiteX21" fmla="*/ 2461855 w 4013583"/>
              <a:gd name="connsiteY21" fmla="*/ 4107326 h 4508606"/>
              <a:gd name="connsiteX22" fmla="*/ 3297294 w 4013583"/>
              <a:gd name="connsiteY22" fmla="*/ 4290910 h 4508606"/>
              <a:gd name="connsiteX23" fmla="*/ 1608166 w 4013583"/>
              <a:gd name="connsiteY23" fmla="*/ 4326729 h 4508606"/>
              <a:gd name="connsiteX24" fmla="*/ 1493084 w 4013583"/>
              <a:gd name="connsiteY24" fmla="*/ 3908554 h 4508606"/>
              <a:gd name="connsiteX25" fmla="*/ 1394058 w 4013583"/>
              <a:gd name="connsiteY25" fmla="*/ 4426565 h 4508606"/>
              <a:gd name="connsiteX26" fmla="*/ 1282265 w 4013583"/>
              <a:gd name="connsiteY26" fmla="*/ 3726314 h 4508606"/>
              <a:gd name="connsiteX27" fmla="*/ 1143888 w 4013583"/>
              <a:gd name="connsiteY27" fmla="*/ 4508606 h 4508606"/>
              <a:gd name="connsiteX28" fmla="*/ 1010291 w 4013583"/>
              <a:gd name="connsiteY28" fmla="*/ 3968324 h 4508606"/>
              <a:gd name="connsiteX29" fmla="*/ 937837 w 4013583"/>
              <a:gd name="connsiteY29" fmla="*/ 4312984 h 4508606"/>
              <a:gd name="connsiteX30" fmla="*/ 0 w 4013583"/>
              <a:gd name="connsiteY30" fmla="*/ 4328191 h 4508606"/>
              <a:gd name="connsiteX0" fmla="*/ 2371076 w 4167729"/>
              <a:gd name="connsiteY0" fmla="*/ 3195411 h 4508606"/>
              <a:gd name="connsiteX1" fmla="*/ 2237654 w 4167729"/>
              <a:gd name="connsiteY1" fmla="*/ 2776663 h 4508606"/>
              <a:gd name="connsiteX2" fmla="*/ 1544399 w 4167729"/>
              <a:gd name="connsiteY2" fmla="*/ 2789811 h 4508606"/>
              <a:gd name="connsiteX3" fmla="*/ 1548592 w 4167729"/>
              <a:gd name="connsiteY3" fmla="*/ 2352603 h 4508606"/>
              <a:gd name="connsiteX4" fmla="*/ 1456645 w 4167729"/>
              <a:gd name="connsiteY4" fmla="*/ 2240365 h 4508606"/>
              <a:gd name="connsiteX5" fmla="*/ 1615671 w 4167729"/>
              <a:gd name="connsiteY5" fmla="*/ 2116736 h 4508606"/>
              <a:gd name="connsiteX6" fmla="*/ 1420481 w 4167729"/>
              <a:gd name="connsiteY6" fmla="*/ 2042534 h 4508606"/>
              <a:gd name="connsiteX7" fmla="*/ 1527347 w 4167729"/>
              <a:gd name="connsiteY7" fmla="*/ 1837519 h 4508606"/>
              <a:gd name="connsiteX8" fmla="*/ 1256143 w 4167729"/>
              <a:gd name="connsiteY8" fmla="*/ 1706738 h 4508606"/>
              <a:gd name="connsiteX9" fmla="*/ 1622763 w 4167729"/>
              <a:gd name="connsiteY9" fmla="*/ 1249123 h 4508606"/>
              <a:gd name="connsiteX10" fmla="*/ 2103341 w 4167729"/>
              <a:gd name="connsiteY10" fmla="*/ 173026 h 4508606"/>
              <a:gd name="connsiteX11" fmla="*/ 3332262 w 4167729"/>
              <a:gd name="connsiteY11" fmla="*/ 84702 h 4508606"/>
              <a:gd name="connsiteX12" fmla="*/ 4164571 w 4167729"/>
              <a:gd name="connsiteY12" fmla="*/ 1366611 h 4508606"/>
              <a:gd name="connsiteX13" fmla="*/ 3587625 w 4167729"/>
              <a:gd name="connsiteY13" fmla="*/ 2335750 h 4508606"/>
              <a:gd name="connsiteX14" fmla="*/ 3527976 w 4167729"/>
              <a:gd name="connsiteY14" fmla="*/ 3127719 h 4508606"/>
              <a:gd name="connsiteX15" fmla="*/ 2379089 w 4167729"/>
              <a:gd name="connsiteY15" fmla="*/ 3373226 h 4508606"/>
              <a:gd name="connsiteX16" fmla="*/ 3541638 w 4167729"/>
              <a:gd name="connsiteY16" fmla="*/ 3394378 h 4508606"/>
              <a:gd name="connsiteX17" fmla="*/ 2413472 w 4167729"/>
              <a:gd name="connsiteY17" fmla="*/ 3665551 h 4508606"/>
              <a:gd name="connsiteX18" fmla="*/ 3535527 w 4167729"/>
              <a:gd name="connsiteY18" fmla="*/ 3664691 h 4508606"/>
              <a:gd name="connsiteX19" fmla="*/ 2502779 w 4167729"/>
              <a:gd name="connsiteY19" fmla="*/ 3901450 h 4508606"/>
              <a:gd name="connsiteX20" fmla="*/ 3478118 w 4167729"/>
              <a:gd name="connsiteY20" fmla="*/ 3963188 h 4508606"/>
              <a:gd name="connsiteX21" fmla="*/ 2616001 w 4167729"/>
              <a:gd name="connsiteY21" fmla="*/ 4107326 h 4508606"/>
              <a:gd name="connsiteX22" fmla="*/ 3451440 w 4167729"/>
              <a:gd name="connsiteY22" fmla="*/ 4290910 h 4508606"/>
              <a:gd name="connsiteX23" fmla="*/ 1762312 w 4167729"/>
              <a:gd name="connsiteY23" fmla="*/ 4326729 h 4508606"/>
              <a:gd name="connsiteX24" fmla="*/ 1647230 w 4167729"/>
              <a:gd name="connsiteY24" fmla="*/ 3908554 h 4508606"/>
              <a:gd name="connsiteX25" fmla="*/ 1548204 w 4167729"/>
              <a:gd name="connsiteY25" fmla="*/ 4426565 h 4508606"/>
              <a:gd name="connsiteX26" fmla="*/ 1436411 w 4167729"/>
              <a:gd name="connsiteY26" fmla="*/ 3726314 h 4508606"/>
              <a:gd name="connsiteX27" fmla="*/ 1298034 w 4167729"/>
              <a:gd name="connsiteY27" fmla="*/ 4508606 h 4508606"/>
              <a:gd name="connsiteX28" fmla="*/ 1164437 w 4167729"/>
              <a:gd name="connsiteY28" fmla="*/ 3968324 h 4508606"/>
              <a:gd name="connsiteX29" fmla="*/ 1091983 w 4167729"/>
              <a:gd name="connsiteY29" fmla="*/ 4312984 h 4508606"/>
              <a:gd name="connsiteX30" fmla="*/ 0 w 4167729"/>
              <a:gd name="connsiteY30" fmla="*/ 4328191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31830 w 4176796"/>
              <a:gd name="connsiteY9" fmla="*/ 1249123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 name="connsiteX0" fmla="*/ 2380143 w 4176796"/>
              <a:gd name="connsiteY0" fmla="*/ 3195411 h 4508606"/>
              <a:gd name="connsiteX1" fmla="*/ 2246721 w 4176796"/>
              <a:gd name="connsiteY1" fmla="*/ 2776663 h 4508606"/>
              <a:gd name="connsiteX2" fmla="*/ 1553466 w 4176796"/>
              <a:gd name="connsiteY2" fmla="*/ 2789811 h 4508606"/>
              <a:gd name="connsiteX3" fmla="*/ 1557659 w 4176796"/>
              <a:gd name="connsiteY3" fmla="*/ 2352603 h 4508606"/>
              <a:gd name="connsiteX4" fmla="*/ 1465712 w 4176796"/>
              <a:gd name="connsiteY4" fmla="*/ 2240365 h 4508606"/>
              <a:gd name="connsiteX5" fmla="*/ 1624738 w 4176796"/>
              <a:gd name="connsiteY5" fmla="*/ 2116736 h 4508606"/>
              <a:gd name="connsiteX6" fmla="*/ 1429548 w 4176796"/>
              <a:gd name="connsiteY6" fmla="*/ 2042534 h 4508606"/>
              <a:gd name="connsiteX7" fmla="*/ 1536414 w 4176796"/>
              <a:gd name="connsiteY7" fmla="*/ 1837519 h 4508606"/>
              <a:gd name="connsiteX8" fmla="*/ 1265210 w 4176796"/>
              <a:gd name="connsiteY8" fmla="*/ 1706738 h 4508606"/>
              <a:gd name="connsiteX9" fmla="*/ 1640899 w 4176796"/>
              <a:gd name="connsiteY9" fmla="*/ 1276325 h 4508606"/>
              <a:gd name="connsiteX10" fmla="*/ 2112408 w 4176796"/>
              <a:gd name="connsiteY10" fmla="*/ 173026 h 4508606"/>
              <a:gd name="connsiteX11" fmla="*/ 3341329 w 4176796"/>
              <a:gd name="connsiteY11" fmla="*/ 84702 h 4508606"/>
              <a:gd name="connsiteX12" fmla="*/ 4173638 w 4176796"/>
              <a:gd name="connsiteY12" fmla="*/ 1366611 h 4508606"/>
              <a:gd name="connsiteX13" fmla="*/ 3596692 w 4176796"/>
              <a:gd name="connsiteY13" fmla="*/ 2335750 h 4508606"/>
              <a:gd name="connsiteX14" fmla="*/ 3537043 w 4176796"/>
              <a:gd name="connsiteY14" fmla="*/ 3127719 h 4508606"/>
              <a:gd name="connsiteX15" fmla="*/ 2388156 w 4176796"/>
              <a:gd name="connsiteY15" fmla="*/ 3373226 h 4508606"/>
              <a:gd name="connsiteX16" fmla="*/ 3550705 w 4176796"/>
              <a:gd name="connsiteY16" fmla="*/ 3394378 h 4508606"/>
              <a:gd name="connsiteX17" fmla="*/ 2422539 w 4176796"/>
              <a:gd name="connsiteY17" fmla="*/ 3665551 h 4508606"/>
              <a:gd name="connsiteX18" fmla="*/ 3544594 w 4176796"/>
              <a:gd name="connsiteY18" fmla="*/ 3664691 h 4508606"/>
              <a:gd name="connsiteX19" fmla="*/ 2511846 w 4176796"/>
              <a:gd name="connsiteY19" fmla="*/ 3901450 h 4508606"/>
              <a:gd name="connsiteX20" fmla="*/ 3487185 w 4176796"/>
              <a:gd name="connsiteY20" fmla="*/ 3963188 h 4508606"/>
              <a:gd name="connsiteX21" fmla="*/ 2625068 w 4176796"/>
              <a:gd name="connsiteY21" fmla="*/ 4107326 h 4508606"/>
              <a:gd name="connsiteX22" fmla="*/ 3460507 w 4176796"/>
              <a:gd name="connsiteY22" fmla="*/ 4290910 h 4508606"/>
              <a:gd name="connsiteX23" fmla="*/ 1771379 w 4176796"/>
              <a:gd name="connsiteY23" fmla="*/ 4326729 h 4508606"/>
              <a:gd name="connsiteX24" fmla="*/ 1656297 w 4176796"/>
              <a:gd name="connsiteY24" fmla="*/ 3908554 h 4508606"/>
              <a:gd name="connsiteX25" fmla="*/ 1557271 w 4176796"/>
              <a:gd name="connsiteY25" fmla="*/ 4426565 h 4508606"/>
              <a:gd name="connsiteX26" fmla="*/ 1445478 w 4176796"/>
              <a:gd name="connsiteY26" fmla="*/ 3726314 h 4508606"/>
              <a:gd name="connsiteX27" fmla="*/ 1307101 w 4176796"/>
              <a:gd name="connsiteY27" fmla="*/ 4508606 h 4508606"/>
              <a:gd name="connsiteX28" fmla="*/ 1173504 w 4176796"/>
              <a:gd name="connsiteY28" fmla="*/ 3968324 h 4508606"/>
              <a:gd name="connsiteX29" fmla="*/ 1101050 w 4176796"/>
              <a:gd name="connsiteY29" fmla="*/ 4312984 h 4508606"/>
              <a:gd name="connsiteX30" fmla="*/ 0 w 4176796"/>
              <a:gd name="connsiteY30" fmla="*/ 4319123 h 45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76796" h="4508606">
                <a:moveTo>
                  <a:pt x="2380143" y="3195411"/>
                </a:moveTo>
                <a:lnTo>
                  <a:pt x="2246721" y="2776663"/>
                </a:lnTo>
                <a:cubicBezTo>
                  <a:pt x="2019367" y="2842842"/>
                  <a:pt x="1738454" y="2868383"/>
                  <a:pt x="1553466" y="2789811"/>
                </a:cubicBezTo>
                <a:cubicBezTo>
                  <a:pt x="1376723" y="2693528"/>
                  <a:pt x="1548224" y="2482464"/>
                  <a:pt x="1557659" y="2352603"/>
                </a:cubicBezTo>
                <a:lnTo>
                  <a:pt x="1465712" y="2240365"/>
                </a:lnTo>
                <a:cubicBezTo>
                  <a:pt x="1406922" y="2192094"/>
                  <a:pt x="1581144" y="2150885"/>
                  <a:pt x="1624738" y="2116736"/>
                </a:cubicBezTo>
                <a:cubicBezTo>
                  <a:pt x="1549084" y="2102593"/>
                  <a:pt x="1508734" y="2088450"/>
                  <a:pt x="1429548" y="2042534"/>
                </a:cubicBezTo>
                <a:cubicBezTo>
                  <a:pt x="1383969" y="1991849"/>
                  <a:pt x="1509860" y="1942127"/>
                  <a:pt x="1536414" y="1837519"/>
                </a:cubicBezTo>
                <a:cubicBezTo>
                  <a:pt x="1428361" y="1791436"/>
                  <a:pt x="1235573" y="1750332"/>
                  <a:pt x="1265210" y="1706738"/>
                </a:cubicBezTo>
                <a:lnTo>
                  <a:pt x="1640899" y="1276325"/>
                </a:lnTo>
                <a:cubicBezTo>
                  <a:pt x="1764746" y="1031297"/>
                  <a:pt x="1461475" y="611750"/>
                  <a:pt x="2112408" y="173026"/>
                </a:cubicBezTo>
                <a:cubicBezTo>
                  <a:pt x="2487920" y="-30587"/>
                  <a:pt x="2912860" y="-47083"/>
                  <a:pt x="3341329" y="84702"/>
                </a:cubicBezTo>
                <a:cubicBezTo>
                  <a:pt x="3750571" y="201321"/>
                  <a:pt x="4219831" y="748661"/>
                  <a:pt x="4173638" y="1366611"/>
                </a:cubicBezTo>
                <a:cubicBezTo>
                  <a:pt x="4122543" y="1793219"/>
                  <a:pt x="3817251" y="2064484"/>
                  <a:pt x="3596692" y="2335750"/>
                </a:cubicBezTo>
                <a:cubicBezTo>
                  <a:pt x="3480590" y="2630445"/>
                  <a:pt x="3547819" y="2956572"/>
                  <a:pt x="3537043" y="3127719"/>
                </a:cubicBezTo>
                <a:cubicBezTo>
                  <a:pt x="3346212" y="3341232"/>
                  <a:pt x="2407939" y="3623213"/>
                  <a:pt x="2388156" y="3373226"/>
                </a:cubicBezTo>
                <a:cubicBezTo>
                  <a:pt x="2391021" y="3058736"/>
                  <a:pt x="3546150" y="3153245"/>
                  <a:pt x="3550705" y="3394378"/>
                </a:cubicBezTo>
                <a:cubicBezTo>
                  <a:pt x="3544175" y="3551847"/>
                  <a:pt x="2432597" y="3938802"/>
                  <a:pt x="2422539" y="3665551"/>
                </a:cubicBezTo>
                <a:cubicBezTo>
                  <a:pt x="2408203" y="3389885"/>
                  <a:pt x="3551870" y="3484923"/>
                  <a:pt x="3544594" y="3664691"/>
                </a:cubicBezTo>
                <a:cubicBezTo>
                  <a:pt x="3554571" y="3891891"/>
                  <a:pt x="2512459" y="4129684"/>
                  <a:pt x="2511846" y="3901450"/>
                </a:cubicBezTo>
                <a:cubicBezTo>
                  <a:pt x="2494500" y="3663126"/>
                  <a:pt x="3479817" y="3781383"/>
                  <a:pt x="3487185" y="3963188"/>
                </a:cubicBezTo>
                <a:cubicBezTo>
                  <a:pt x="3511673" y="4154807"/>
                  <a:pt x="2632353" y="4371141"/>
                  <a:pt x="2625068" y="4107326"/>
                </a:cubicBezTo>
                <a:cubicBezTo>
                  <a:pt x="2650529" y="3888434"/>
                  <a:pt x="3622163" y="4297972"/>
                  <a:pt x="3460507" y="4290910"/>
                </a:cubicBezTo>
                <a:lnTo>
                  <a:pt x="1771379" y="4326729"/>
                </a:lnTo>
                <a:cubicBezTo>
                  <a:pt x="1733018" y="4187337"/>
                  <a:pt x="1712793" y="4093283"/>
                  <a:pt x="1656297" y="3908554"/>
                </a:cubicBezTo>
                <a:cubicBezTo>
                  <a:pt x="1623288" y="4081224"/>
                  <a:pt x="1590280" y="4199491"/>
                  <a:pt x="1557271" y="4426565"/>
                </a:cubicBezTo>
                <a:cubicBezTo>
                  <a:pt x="1521236" y="4203179"/>
                  <a:pt x="1502538" y="4073053"/>
                  <a:pt x="1445478" y="3726314"/>
                </a:cubicBezTo>
                <a:cubicBezTo>
                  <a:pt x="1381879" y="4028704"/>
                  <a:pt x="1357775" y="4213920"/>
                  <a:pt x="1307101" y="4508606"/>
                </a:cubicBezTo>
                <a:cubicBezTo>
                  <a:pt x="1235897" y="4213334"/>
                  <a:pt x="1238927" y="4160773"/>
                  <a:pt x="1173504" y="3968324"/>
                </a:cubicBezTo>
                <a:cubicBezTo>
                  <a:pt x="1136504" y="4138528"/>
                  <a:pt x="1125720" y="4222556"/>
                  <a:pt x="1101050" y="4312984"/>
                </a:cubicBezTo>
                <a:cubicBezTo>
                  <a:pt x="973076" y="4317920"/>
                  <a:pt x="122196" y="4317077"/>
                  <a:pt x="0" y="4319123"/>
                </a:cubicBezTo>
              </a:path>
            </a:pathLst>
          </a:custGeom>
          <a:noFill/>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solidFill>
                <a:schemeClr val="bg1"/>
              </a:solidFill>
            </a:endParaRPr>
          </a:p>
        </p:txBody>
      </p:sp>
      <p:pic>
        <p:nvPicPr>
          <p:cNvPr id="24" name="Graphic 23">
            <a:extLst>
              <a:ext uri="{FF2B5EF4-FFF2-40B4-BE49-F238E27FC236}">
                <a16:creationId xmlns:a16="http://schemas.microsoft.com/office/drawing/2014/main" id="{1A102BDE-DA26-4165-929B-883D2526B0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5406" y="1542473"/>
            <a:ext cx="2490363" cy="2281382"/>
          </a:xfrm>
          <a:prstGeom prst="rect">
            <a:avLst/>
          </a:prstGeom>
        </p:spPr>
      </p:pic>
      <p:sp>
        <p:nvSpPr>
          <p:cNvPr id="26" name="Rectangle 25">
            <a:extLst>
              <a:ext uri="{FF2B5EF4-FFF2-40B4-BE49-F238E27FC236}">
                <a16:creationId xmlns:a16="http://schemas.microsoft.com/office/drawing/2014/main" id="{E3C2FB00-9F9B-47DB-9952-C8B418245564}"/>
              </a:ext>
            </a:extLst>
          </p:cNvPr>
          <p:cNvSpPr/>
          <p:nvPr/>
        </p:nvSpPr>
        <p:spPr>
          <a:xfrm>
            <a:off x="5902808" y="1486037"/>
            <a:ext cx="384476" cy="306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t>01</a:t>
            </a:r>
            <a:endParaRPr lang="ko-KR" altLang="en-US" sz="800" b="1" dirty="0"/>
          </a:p>
        </p:txBody>
      </p:sp>
      <p:sp>
        <p:nvSpPr>
          <p:cNvPr id="6" name="TextBox 5">
            <a:extLst>
              <a:ext uri="{FF2B5EF4-FFF2-40B4-BE49-F238E27FC236}">
                <a16:creationId xmlns:a16="http://schemas.microsoft.com/office/drawing/2014/main" id="{535D6A40-A310-47A0-91B7-D98586187A03}"/>
              </a:ext>
            </a:extLst>
          </p:cNvPr>
          <p:cNvSpPr txBox="1"/>
          <p:nvPr/>
        </p:nvSpPr>
        <p:spPr>
          <a:xfrm>
            <a:off x="6468096" y="1408261"/>
            <a:ext cx="3379757" cy="646331"/>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Automating banner setup process of our ALM application for planned outages – In Progress</a:t>
            </a:r>
          </a:p>
        </p:txBody>
      </p:sp>
      <p:sp>
        <p:nvSpPr>
          <p:cNvPr id="10" name="Rectangle 9">
            <a:extLst>
              <a:ext uri="{FF2B5EF4-FFF2-40B4-BE49-F238E27FC236}">
                <a16:creationId xmlns:a16="http://schemas.microsoft.com/office/drawing/2014/main" id="{917BCFD7-5C0E-49C2-A090-A16E58551904}"/>
              </a:ext>
            </a:extLst>
          </p:cNvPr>
          <p:cNvSpPr/>
          <p:nvPr/>
        </p:nvSpPr>
        <p:spPr>
          <a:xfrm>
            <a:off x="5902808" y="2164309"/>
            <a:ext cx="384476" cy="306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t>02</a:t>
            </a:r>
            <a:endParaRPr lang="ko-KR" altLang="en-US" sz="800" b="1" dirty="0"/>
          </a:p>
        </p:txBody>
      </p:sp>
      <p:sp>
        <p:nvSpPr>
          <p:cNvPr id="11" name="Rectangle 10">
            <a:extLst>
              <a:ext uri="{FF2B5EF4-FFF2-40B4-BE49-F238E27FC236}">
                <a16:creationId xmlns:a16="http://schemas.microsoft.com/office/drawing/2014/main" id="{939533E1-6DDB-4E8B-A77A-DCEA9098602B}"/>
              </a:ext>
            </a:extLst>
          </p:cNvPr>
          <p:cNvSpPr/>
          <p:nvPr/>
        </p:nvSpPr>
        <p:spPr>
          <a:xfrm>
            <a:off x="5902808" y="2697614"/>
            <a:ext cx="384476" cy="306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t>03</a:t>
            </a:r>
            <a:endParaRPr lang="ko-KR" altLang="en-US" sz="800" b="1" dirty="0"/>
          </a:p>
        </p:txBody>
      </p:sp>
      <p:sp>
        <p:nvSpPr>
          <p:cNvPr id="12" name="TextBox 11">
            <a:extLst>
              <a:ext uri="{FF2B5EF4-FFF2-40B4-BE49-F238E27FC236}">
                <a16:creationId xmlns:a16="http://schemas.microsoft.com/office/drawing/2014/main" id="{4E274AF6-4FB5-43CC-A946-36B3DED1BB0A}"/>
              </a:ext>
            </a:extLst>
          </p:cNvPr>
          <p:cNvSpPr txBox="1"/>
          <p:nvPr/>
        </p:nvSpPr>
        <p:spPr>
          <a:xfrm>
            <a:off x="6468096" y="2126885"/>
            <a:ext cx="3647454"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Defects integration between ALM and Octane for Aviation Bu– In progress</a:t>
            </a:r>
          </a:p>
        </p:txBody>
      </p:sp>
      <p:sp>
        <p:nvSpPr>
          <p:cNvPr id="13" name="TextBox 12">
            <a:extLst>
              <a:ext uri="{FF2B5EF4-FFF2-40B4-BE49-F238E27FC236}">
                <a16:creationId xmlns:a16="http://schemas.microsoft.com/office/drawing/2014/main" id="{B2ED0B3B-7A52-433B-8BD8-7DF12EDE7D1C}"/>
              </a:ext>
            </a:extLst>
          </p:cNvPr>
          <p:cNvSpPr txBox="1"/>
          <p:nvPr/>
        </p:nvSpPr>
        <p:spPr>
          <a:xfrm>
            <a:off x="6468096" y="2636333"/>
            <a:ext cx="3647454" cy="461665"/>
          </a:xfrm>
          <a:prstGeom prst="rect">
            <a:avLst/>
          </a:prstGeom>
          <a:noFill/>
        </p:spPr>
        <p:txBody>
          <a:bodyPr wrap="square" rtlCol="0">
            <a:spAutoFit/>
          </a:bodyPr>
          <a:lstStyle/>
          <a:p>
            <a:r>
              <a:rPr lang="en-US" sz="1200" dirty="0">
                <a:latin typeface="Verdana" panose="020B0604030504040204" pitchFamily="34" charset="0"/>
                <a:ea typeface="Verdana" panose="020B0604030504040204" pitchFamily="34" charset="0"/>
              </a:rPr>
              <a:t>Defects and tests integration between ALM and Jira for PMx team – In Progress</a:t>
            </a:r>
          </a:p>
        </p:txBody>
      </p:sp>
    </p:spTree>
    <p:extLst>
      <p:ext uri="{BB962C8B-B14F-4D97-AF65-F5344CB8AC3E}">
        <p14:creationId xmlns:p14="http://schemas.microsoft.com/office/powerpoint/2010/main" val="2530647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1687C18-89BA-4BE3-B435-4A1934365F4F}"/>
              </a:ext>
            </a:extLst>
          </p:cNvPr>
          <p:cNvSpPr>
            <a:spLocks noGrp="1"/>
          </p:cNvSpPr>
          <p:nvPr>
            <p:ph type="title"/>
          </p:nvPr>
        </p:nvSpPr>
        <p:spPr/>
        <p:txBody>
          <a:bodyPr>
            <a:normAutofit/>
          </a:bodyPr>
          <a:lstStyle/>
          <a:p>
            <a:r>
              <a:rPr lang="en-US" dirty="0"/>
              <a:t>Action points from previous meeting</a:t>
            </a:r>
          </a:p>
        </p:txBody>
      </p:sp>
      <p:cxnSp>
        <p:nvCxnSpPr>
          <p:cNvPr id="8" name="Straight Connector 7">
            <a:extLst>
              <a:ext uri="{FF2B5EF4-FFF2-40B4-BE49-F238E27FC236}">
                <a16:creationId xmlns:a16="http://schemas.microsoft.com/office/drawing/2014/main" id="{5D7E13A1-B55A-47E7-A655-77B3B6B82A84}"/>
              </a:ext>
            </a:extLst>
          </p:cNvPr>
          <p:cNvCxnSpPr>
            <a:cxnSpLocks/>
          </p:cNvCxnSpPr>
          <p:nvPr/>
        </p:nvCxnSpPr>
        <p:spPr>
          <a:xfrm>
            <a:off x="0" y="981398"/>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80A1C463-D469-44EE-943A-C4F4B57D183E}"/>
              </a:ext>
            </a:extLst>
          </p:cNvPr>
          <p:cNvGraphicFramePr>
            <a:graphicFrameLocks noGrp="1"/>
          </p:cNvGraphicFramePr>
          <p:nvPr>
            <p:extLst>
              <p:ext uri="{D42A27DB-BD31-4B8C-83A1-F6EECF244321}">
                <p14:modId xmlns:p14="http://schemas.microsoft.com/office/powerpoint/2010/main" val="141737706"/>
              </p:ext>
            </p:extLst>
          </p:nvPr>
        </p:nvGraphicFramePr>
        <p:xfrm>
          <a:off x="380132" y="1464365"/>
          <a:ext cx="11431735" cy="881222"/>
        </p:xfrm>
        <a:graphic>
          <a:graphicData uri="http://schemas.openxmlformats.org/drawingml/2006/table">
            <a:tbl>
              <a:tblPr firstRow="1" bandRow="1">
                <a:tableStyleId>{21E4AEA4-8DFA-4A89-87EB-49C32662AFE0}</a:tableStyleId>
              </a:tblPr>
              <a:tblGrid>
                <a:gridCol w="604849">
                  <a:extLst>
                    <a:ext uri="{9D8B030D-6E8A-4147-A177-3AD203B41FA5}">
                      <a16:colId xmlns:a16="http://schemas.microsoft.com/office/drawing/2014/main" val="4219136920"/>
                    </a:ext>
                  </a:extLst>
                </a:gridCol>
                <a:gridCol w="6427164">
                  <a:extLst>
                    <a:ext uri="{9D8B030D-6E8A-4147-A177-3AD203B41FA5}">
                      <a16:colId xmlns:a16="http://schemas.microsoft.com/office/drawing/2014/main" val="919942486"/>
                    </a:ext>
                  </a:extLst>
                </a:gridCol>
                <a:gridCol w="1444487">
                  <a:extLst>
                    <a:ext uri="{9D8B030D-6E8A-4147-A177-3AD203B41FA5}">
                      <a16:colId xmlns:a16="http://schemas.microsoft.com/office/drawing/2014/main" val="609411477"/>
                    </a:ext>
                  </a:extLst>
                </a:gridCol>
                <a:gridCol w="2955235">
                  <a:extLst>
                    <a:ext uri="{9D8B030D-6E8A-4147-A177-3AD203B41FA5}">
                      <a16:colId xmlns:a16="http://schemas.microsoft.com/office/drawing/2014/main" val="336811628"/>
                    </a:ext>
                  </a:extLst>
                </a:gridCol>
              </a:tblGrid>
              <a:tr h="319711">
                <a:tc>
                  <a:txBody>
                    <a:bodyPr/>
                    <a:lstStyle/>
                    <a:p>
                      <a:r>
                        <a:rPr lang="en-US" sz="1200" dirty="0">
                          <a:latin typeface="Segoe UI" panose="020B0502040204020203" pitchFamily="34" charset="0"/>
                        </a:rPr>
                        <a:t>Sr#</a:t>
                      </a:r>
                      <a:endParaRPr lang="en-IN" sz="1200" dirty="0"/>
                    </a:p>
                  </a:txBody>
                  <a:tcPr anchor="ctr"/>
                </a:tc>
                <a:tc>
                  <a:txBody>
                    <a:bodyPr/>
                    <a:lstStyle/>
                    <a:p>
                      <a:pPr algn="ctr"/>
                      <a:r>
                        <a:rPr lang="en-US" sz="1200" dirty="0">
                          <a:latin typeface="Segoe UI" panose="020B0502040204020203" pitchFamily="34" charset="0"/>
                        </a:rPr>
                        <a:t>Feedback/Suggestions</a:t>
                      </a:r>
                      <a:endParaRPr lang="en-IN" sz="1200" dirty="0"/>
                    </a:p>
                  </a:txBody>
                  <a:tcPr anchor="ctr"/>
                </a:tc>
                <a:tc>
                  <a:txBody>
                    <a:bodyPr/>
                    <a:lstStyle/>
                    <a:p>
                      <a:r>
                        <a:rPr lang="en-US" sz="1200" dirty="0">
                          <a:latin typeface="Segoe UI" panose="020B0502040204020203" pitchFamily="34" charset="0"/>
                        </a:rPr>
                        <a:t>Status</a:t>
                      </a:r>
                      <a:endParaRPr lang="en-IN" sz="1200" dirty="0"/>
                    </a:p>
                  </a:txBody>
                  <a:tcPr anchor="ctr"/>
                </a:tc>
                <a:tc>
                  <a:txBody>
                    <a:bodyPr/>
                    <a:lstStyle/>
                    <a:p>
                      <a:r>
                        <a:rPr lang="en-US" sz="1200" dirty="0">
                          <a:latin typeface="Segoe UI" panose="020B0502040204020203" pitchFamily="34" charset="0"/>
                        </a:rPr>
                        <a:t>Remarks</a:t>
                      </a:r>
                      <a:endParaRPr lang="en-IN" sz="1200" dirty="0"/>
                    </a:p>
                  </a:txBody>
                  <a:tcPr anchor="ctr"/>
                </a:tc>
                <a:extLst>
                  <a:ext uri="{0D108BD9-81ED-4DB2-BD59-A6C34878D82A}">
                    <a16:rowId xmlns:a16="http://schemas.microsoft.com/office/drawing/2014/main" val="91663748"/>
                  </a:ext>
                </a:extLst>
              </a:tr>
              <a:tr h="561511">
                <a:tc>
                  <a:txBody>
                    <a:bodyPr/>
                    <a:lstStyle/>
                    <a:p>
                      <a:r>
                        <a:rPr lang="en-IN" sz="1200" dirty="0">
                          <a:latin typeface="Segoe UI" panose="020B0502040204020203" pitchFamily="34" charset="0"/>
                        </a:rPr>
                        <a:t>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Segoe UI" panose="020B0502040204020203" pitchFamily="34" charset="0"/>
                          <a:ea typeface="+mn-ea"/>
                          <a:cs typeface="+mn-cs"/>
                        </a:rPr>
                        <a:t>•  Implementation of CG best practices, new market trends, especially for Performance Engineering </a:t>
                      </a:r>
                      <a:endParaRPr lang="en-IN" sz="1200" kern="1200" dirty="0">
                        <a:solidFill>
                          <a:schemeClr val="dk1"/>
                        </a:solidFill>
                        <a:effectLst/>
                        <a:latin typeface="Segoe UI" panose="020B0502040204020203" pitchFamily="34" charset="0"/>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dk1"/>
                          </a:solidFill>
                          <a:effectLst/>
                          <a:latin typeface="Segoe UI" panose="020B0502040204020203" pitchFamily="34" charset="0"/>
                          <a:ea typeface="+mn-ea"/>
                          <a:cs typeface="+mn-cs"/>
                        </a:rPr>
                        <a:t>In-progress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latin typeface="Segoe UI" panose="020B0502040204020203" pitchFamily="34" charset="0"/>
                      </a:endParaRPr>
                    </a:p>
                  </a:txBody>
                  <a:tcPr anchor="ctr"/>
                </a:tc>
                <a:extLst>
                  <a:ext uri="{0D108BD9-81ED-4DB2-BD59-A6C34878D82A}">
                    <a16:rowId xmlns:a16="http://schemas.microsoft.com/office/drawing/2014/main" val="1230677297"/>
                  </a:ext>
                </a:extLst>
              </a:tr>
            </a:tbl>
          </a:graphicData>
        </a:graphic>
      </p:graphicFrame>
    </p:spTree>
    <p:extLst>
      <p:ext uri="{BB962C8B-B14F-4D97-AF65-F5344CB8AC3E}">
        <p14:creationId xmlns:p14="http://schemas.microsoft.com/office/powerpoint/2010/main" val="1522705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Appendix</a:t>
            </a:r>
          </a:p>
        </p:txBody>
      </p:sp>
      <p:cxnSp>
        <p:nvCxnSpPr>
          <p:cNvPr id="4" name="Straight Connector 3">
            <a:extLst>
              <a:ext uri="{FF2B5EF4-FFF2-40B4-BE49-F238E27FC236}">
                <a16:creationId xmlns:a16="http://schemas.microsoft.com/office/drawing/2014/main" id="{BB0DCF3D-CC08-4D06-B9CD-2DEC9E01E13B}"/>
              </a:ext>
            </a:extLst>
          </p:cNvPr>
          <p:cNvCxnSpPr>
            <a:cxnSpLocks/>
          </p:cNvCxnSpPr>
          <p:nvPr/>
        </p:nvCxnSpPr>
        <p:spPr>
          <a:xfrm>
            <a:off x="0" y="981398"/>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363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Business wise Performance Tickets Delivered  - 2021</a:t>
            </a:r>
          </a:p>
        </p:txBody>
      </p:sp>
      <p:cxnSp>
        <p:nvCxnSpPr>
          <p:cNvPr id="6" name="Straight Connector 5">
            <a:extLst>
              <a:ext uri="{FF2B5EF4-FFF2-40B4-BE49-F238E27FC236}">
                <a16:creationId xmlns:a16="http://schemas.microsoft.com/office/drawing/2014/main" id="{3A0D97BC-B251-4586-8826-B33B7733988C}"/>
              </a:ext>
            </a:extLst>
          </p:cNvPr>
          <p:cNvCxnSpPr>
            <a:cxnSpLocks/>
          </p:cNvCxnSpPr>
          <p:nvPr/>
        </p:nvCxnSpPr>
        <p:spPr>
          <a:xfrm>
            <a:off x="-6034" y="800073"/>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1033E-2811-4DFD-B2FF-086E4AEE3743}"/>
              </a:ext>
            </a:extLst>
          </p:cNvPr>
          <p:cNvSpPr/>
          <p:nvPr/>
        </p:nvSpPr>
        <p:spPr>
          <a:xfrm>
            <a:off x="-6033" y="4251494"/>
            <a:ext cx="12192000" cy="228406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latin typeface="Segoe UI" panose="020B0502040204020203" pitchFamily="34" charset="0"/>
            </a:endParaRPr>
          </a:p>
        </p:txBody>
      </p:sp>
      <p:graphicFrame>
        <p:nvGraphicFramePr>
          <p:cNvPr id="9" name="Table 5">
            <a:extLst>
              <a:ext uri="{FF2B5EF4-FFF2-40B4-BE49-F238E27FC236}">
                <a16:creationId xmlns:a16="http://schemas.microsoft.com/office/drawing/2014/main" id="{09D8B9F6-60FE-4DAE-B447-EA5FD1EFCF18}"/>
              </a:ext>
            </a:extLst>
          </p:cNvPr>
          <p:cNvGraphicFramePr>
            <a:graphicFrameLocks noGrp="1"/>
          </p:cNvGraphicFramePr>
          <p:nvPr/>
        </p:nvGraphicFramePr>
        <p:xfrm>
          <a:off x="-26633" y="800073"/>
          <a:ext cx="12212602" cy="3451422"/>
        </p:xfrm>
        <a:graphic>
          <a:graphicData uri="http://schemas.openxmlformats.org/drawingml/2006/table">
            <a:tbl>
              <a:tblPr firstRow="1" bandRow="1">
                <a:tableStyleId>{21E4AEA4-8DFA-4A89-87EB-49C32662AFE0}</a:tableStyleId>
              </a:tblPr>
              <a:tblGrid>
                <a:gridCol w="1017717">
                  <a:extLst>
                    <a:ext uri="{9D8B030D-6E8A-4147-A177-3AD203B41FA5}">
                      <a16:colId xmlns:a16="http://schemas.microsoft.com/office/drawing/2014/main" val="4282125380"/>
                    </a:ext>
                  </a:extLst>
                </a:gridCol>
                <a:gridCol w="1017717">
                  <a:extLst>
                    <a:ext uri="{9D8B030D-6E8A-4147-A177-3AD203B41FA5}">
                      <a16:colId xmlns:a16="http://schemas.microsoft.com/office/drawing/2014/main" val="464964113"/>
                    </a:ext>
                  </a:extLst>
                </a:gridCol>
                <a:gridCol w="1017717">
                  <a:extLst>
                    <a:ext uri="{9D8B030D-6E8A-4147-A177-3AD203B41FA5}">
                      <a16:colId xmlns:a16="http://schemas.microsoft.com/office/drawing/2014/main" val="1735461196"/>
                    </a:ext>
                  </a:extLst>
                </a:gridCol>
                <a:gridCol w="1017717">
                  <a:extLst>
                    <a:ext uri="{9D8B030D-6E8A-4147-A177-3AD203B41FA5}">
                      <a16:colId xmlns:a16="http://schemas.microsoft.com/office/drawing/2014/main" val="2660035993"/>
                    </a:ext>
                  </a:extLst>
                </a:gridCol>
                <a:gridCol w="1017717">
                  <a:extLst>
                    <a:ext uri="{9D8B030D-6E8A-4147-A177-3AD203B41FA5}">
                      <a16:colId xmlns:a16="http://schemas.microsoft.com/office/drawing/2014/main" val="1378375452"/>
                    </a:ext>
                  </a:extLst>
                </a:gridCol>
                <a:gridCol w="1017717">
                  <a:extLst>
                    <a:ext uri="{9D8B030D-6E8A-4147-A177-3AD203B41FA5}">
                      <a16:colId xmlns:a16="http://schemas.microsoft.com/office/drawing/2014/main" val="1048199547"/>
                    </a:ext>
                  </a:extLst>
                </a:gridCol>
                <a:gridCol w="1180869">
                  <a:extLst>
                    <a:ext uri="{9D8B030D-6E8A-4147-A177-3AD203B41FA5}">
                      <a16:colId xmlns:a16="http://schemas.microsoft.com/office/drawing/2014/main" val="2632271320"/>
                    </a:ext>
                  </a:extLst>
                </a:gridCol>
                <a:gridCol w="854563">
                  <a:extLst>
                    <a:ext uri="{9D8B030D-6E8A-4147-A177-3AD203B41FA5}">
                      <a16:colId xmlns:a16="http://schemas.microsoft.com/office/drawing/2014/main" val="3107726745"/>
                    </a:ext>
                  </a:extLst>
                </a:gridCol>
                <a:gridCol w="1017717">
                  <a:extLst>
                    <a:ext uri="{9D8B030D-6E8A-4147-A177-3AD203B41FA5}">
                      <a16:colId xmlns:a16="http://schemas.microsoft.com/office/drawing/2014/main" val="2394575778"/>
                    </a:ext>
                  </a:extLst>
                </a:gridCol>
                <a:gridCol w="1017717">
                  <a:extLst>
                    <a:ext uri="{9D8B030D-6E8A-4147-A177-3AD203B41FA5}">
                      <a16:colId xmlns:a16="http://schemas.microsoft.com/office/drawing/2014/main" val="3476258617"/>
                    </a:ext>
                  </a:extLst>
                </a:gridCol>
                <a:gridCol w="1017717">
                  <a:extLst>
                    <a:ext uri="{9D8B030D-6E8A-4147-A177-3AD203B41FA5}">
                      <a16:colId xmlns:a16="http://schemas.microsoft.com/office/drawing/2014/main" val="3739856393"/>
                    </a:ext>
                  </a:extLst>
                </a:gridCol>
                <a:gridCol w="1017717">
                  <a:extLst>
                    <a:ext uri="{9D8B030D-6E8A-4147-A177-3AD203B41FA5}">
                      <a16:colId xmlns:a16="http://schemas.microsoft.com/office/drawing/2014/main" val="1763365512"/>
                    </a:ext>
                  </a:extLst>
                </a:gridCol>
              </a:tblGrid>
              <a:tr h="335386">
                <a:tc>
                  <a:txBody>
                    <a:bodyPr/>
                    <a:lstStyle/>
                    <a:p>
                      <a:pPr algn="ctr"/>
                      <a:r>
                        <a:rPr lang="en-US" sz="800" b="1" dirty="0">
                          <a:latin typeface="Segoe UI" panose="020B0502040204020203" pitchFamily="34" charset="0"/>
                        </a:rPr>
                        <a:t>  2021</a:t>
                      </a:r>
                      <a:endParaRPr lang="en-IN" sz="800" b="1" dirty="0"/>
                    </a:p>
                  </a:txBody>
                  <a:tcPr/>
                </a:tc>
                <a:tc>
                  <a:txBody>
                    <a:bodyPr/>
                    <a:lstStyle/>
                    <a:p>
                      <a:pPr algn="ctr"/>
                      <a:r>
                        <a:rPr lang="en-US" sz="800" b="1" i="0" dirty="0">
                          <a:solidFill>
                            <a:schemeClr val="bg1"/>
                          </a:solidFill>
                          <a:latin typeface="Segoe UI" panose="020B0502040204020203" pitchFamily="34" charset="0"/>
                        </a:rPr>
                        <a:t>Total</a:t>
                      </a:r>
                    </a:p>
                    <a:p>
                      <a:pPr algn="ctr"/>
                      <a:r>
                        <a:rPr lang="en-US" sz="800" b="1" i="0" dirty="0">
                          <a:solidFill>
                            <a:schemeClr val="bg1"/>
                          </a:solidFill>
                        </a:rPr>
                        <a:t>Scripts</a:t>
                      </a:r>
                      <a:endParaRPr lang="en-IN" sz="800" b="1" i="0" dirty="0">
                        <a:solidFill>
                          <a:schemeClr val="bg1"/>
                        </a:solidFill>
                      </a:endParaRPr>
                    </a:p>
                  </a:txBody>
                  <a:tcPr/>
                </a:tc>
                <a:tc>
                  <a:txBody>
                    <a:bodyPr/>
                    <a:lstStyle/>
                    <a:p>
                      <a:pPr algn="ctr"/>
                      <a:r>
                        <a:rPr lang="en-US" sz="800" b="1" dirty="0">
                          <a:latin typeface="Segoe UI" panose="020B0502040204020203" pitchFamily="34" charset="0"/>
                        </a:rPr>
                        <a:t>Corp</a:t>
                      </a:r>
                      <a:endParaRPr lang="en-IN" sz="800" b="1" dirty="0"/>
                    </a:p>
                  </a:txBody>
                  <a:tcPr/>
                </a:tc>
                <a:tc>
                  <a:txBody>
                    <a:bodyPr/>
                    <a:lstStyle/>
                    <a:p>
                      <a:pPr algn="ctr"/>
                      <a:r>
                        <a:rPr lang="en-US" sz="800" b="1" dirty="0">
                          <a:latin typeface="Segoe UI" panose="020B0502040204020203" pitchFamily="34" charset="0"/>
                        </a:rPr>
                        <a:t>Power</a:t>
                      </a:r>
                      <a:endParaRPr lang="en-IN" sz="800" b="1" dirty="0"/>
                    </a:p>
                  </a:txBody>
                  <a:tcPr/>
                </a:tc>
                <a:tc>
                  <a:txBody>
                    <a:bodyPr/>
                    <a:lstStyle/>
                    <a:p>
                      <a:pPr algn="ctr"/>
                      <a:r>
                        <a:rPr lang="en-US" sz="800" b="1" dirty="0">
                          <a:latin typeface="Segoe UI" panose="020B0502040204020203" pitchFamily="34" charset="0"/>
                        </a:rPr>
                        <a:t>Aviation</a:t>
                      </a:r>
                      <a:endParaRPr lang="en-IN" sz="800" b="1" dirty="0"/>
                    </a:p>
                  </a:txBody>
                  <a:tcPr/>
                </a:tc>
                <a:tc>
                  <a:txBody>
                    <a:bodyPr/>
                    <a:lstStyle/>
                    <a:p>
                      <a:pPr algn="ctr"/>
                      <a:r>
                        <a:rPr lang="en-US" sz="800" b="1" dirty="0">
                          <a:latin typeface="Segoe UI" panose="020B0502040204020203" pitchFamily="34" charset="0"/>
                        </a:rPr>
                        <a:t>Capital</a:t>
                      </a:r>
                      <a:endParaRPr lang="en-IN" sz="800" b="1" dirty="0"/>
                    </a:p>
                  </a:txBody>
                  <a:tcPr/>
                </a:tc>
                <a:tc>
                  <a:txBody>
                    <a:bodyPr/>
                    <a:lstStyle/>
                    <a:p>
                      <a:pPr algn="ctr"/>
                      <a:r>
                        <a:rPr lang="en-US" sz="800" b="1" dirty="0">
                          <a:latin typeface="Segoe UI" panose="020B0502040204020203" pitchFamily="34" charset="0"/>
                        </a:rPr>
                        <a:t>Renewable</a:t>
                      </a:r>
                      <a:endParaRPr lang="en-IN" sz="800" b="1" dirty="0"/>
                    </a:p>
                  </a:txBody>
                  <a:tcPr/>
                </a:tc>
                <a:tc>
                  <a:txBody>
                    <a:bodyPr/>
                    <a:lstStyle/>
                    <a:p>
                      <a:pPr algn="ctr"/>
                      <a:r>
                        <a:rPr lang="en-US" sz="800" b="1" dirty="0">
                          <a:latin typeface="Segoe UI" panose="020B0502040204020203" pitchFamily="34" charset="0"/>
                        </a:rPr>
                        <a:t>Lighting</a:t>
                      </a:r>
                      <a:endParaRPr lang="en-IN" sz="800" b="1" dirty="0"/>
                    </a:p>
                  </a:txBody>
                  <a:tcPr/>
                </a:tc>
                <a:tc>
                  <a:txBody>
                    <a:bodyPr/>
                    <a:lstStyle/>
                    <a:p>
                      <a:pPr algn="ctr"/>
                      <a:r>
                        <a:rPr lang="en-US" sz="800" b="1" dirty="0">
                          <a:latin typeface="Segoe UI" panose="020B0502040204020203" pitchFamily="34" charset="0"/>
                        </a:rPr>
                        <a:t>Global Operation</a:t>
                      </a:r>
                      <a:endParaRPr lang="en-IN" sz="800" b="1" dirty="0"/>
                    </a:p>
                  </a:txBody>
                  <a:tcPr/>
                </a:tc>
                <a:tc>
                  <a:txBody>
                    <a:bodyPr/>
                    <a:lstStyle/>
                    <a:p>
                      <a:pPr algn="ctr"/>
                      <a:r>
                        <a:rPr lang="en-US" sz="800" b="1" dirty="0">
                          <a:latin typeface="Segoe UI" panose="020B0502040204020203" pitchFamily="34" charset="0"/>
                        </a:rPr>
                        <a:t>Healthcare</a:t>
                      </a:r>
                      <a:endParaRPr lang="en-IN" sz="800" b="1" dirty="0"/>
                    </a:p>
                  </a:txBody>
                  <a:tcPr/>
                </a:tc>
                <a:tc>
                  <a:txBody>
                    <a:bodyPr/>
                    <a:lstStyle/>
                    <a:p>
                      <a:pPr algn="ctr"/>
                      <a:r>
                        <a:rPr lang="en-US" sz="800" b="1" dirty="0">
                          <a:latin typeface="Segoe UI" panose="020B0502040204020203" pitchFamily="34" charset="0"/>
                        </a:rPr>
                        <a:t>BHGE</a:t>
                      </a:r>
                      <a:endParaRPr lang="en-IN" sz="800" b="1" dirty="0"/>
                    </a:p>
                  </a:txBody>
                  <a:tcPr/>
                </a:tc>
                <a:tc>
                  <a:txBody>
                    <a:bodyPr/>
                    <a:lstStyle/>
                    <a:p>
                      <a:pPr algn="ctr"/>
                      <a:r>
                        <a:rPr lang="en-US" sz="800" b="1" dirty="0">
                          <a:latin typeface="Segoe UI" panose="020B0502040204020203" pitchFamily="34" charset="0"/>
                        </a:rPr>
                        <a:t>Infra</a:t>
                      </a:r>
                      <a:endParaRPr lang="en-IN" sz="800" b="1" dirty="0"/>
                    </a:p>
                  </a:txBody>
                  <a:tcPr/>
                </a:tc>
                <a:extLst>
                  <a:ext uri="{0D108BD9-81ED-4DB2-BD59-A6C34878D82A}">
                    <a16:rowId xmlns:a16="http://schemas.microsoft.com/office/drawing/2014/main" val="3914551"/>
                  </a:ext>
                </a:extLst>
              </a:tr>
              <a:tr h="213428">
                <a:tc>
                  <a:txBody>
                    <a:bodyPr/>
                    <a:lstStyle/>
                    <a:p>
                      <a:pPr algn="ctr"/>
                      <a:r>
                        <a:rPr lang="en-US" sz="800" b="1" dirty="0">
                          <a:solidFill>
                            <a:srgbClr val="002060"/>
                          </a:solidFill>
                          <a:latin typeface="Segoe UI" panose="020B0502040204020203" pitchFamily="34" charset="0"/>
                        </a:rPr>
                        <a:t> Jan</a:t>
                      </a:r>
                      <a:endParaRPr lang="en-IN" sz="800" b="1" dirty="0">
                        <a:solidFill>
                          <a:srgbClr val="002060"/>
                        </a:solidFill>
                      </a:endParaRPr>
                    </a:p>
                  </a:txBody>
                  <a:tcPr/>
                </a:tc>
                <a:tc>
                  <a:txBody>
                    <a:bodyPr/>
                    <a:lstStyle/>
                    <a:p>
                      <a:pPr algn="ctr" fontAlgn="b"/>
                      <a:r>
                        <a:rPr lang="en-US" sz="1200" b="1" i="0" u="none" strike="noStrike" dirty="0">
                          <a:solidFill>
                            <a:schemeClr val="accent2">
                              <a:lumMod val="75000"/>
                            </a:schemeClr>
                          </a:solidFill>
                          <a:effectLst/>
                          <a:latin typeface="Segoe UI" panose="020B0502040204020203" pitchFamily="34" charset="0"/>
                        </a:rPr>
                        <a:t>77</a:t>
                      </a:r>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r>
                        <a:rPr lang="en-US" sz="1200" b="1" i="0" u="none" strike="noStrike" dirty="0">
                          <a:solidFill>
                            <a:srgbClr val="002060"/>
                          </a:solidFill>
                          <a:effectLst/>
                          <a:latin typeface="Segoe UI" panose="020B0502040204020203" pitchFamily="34" charset="0"/>
                        </a:rPr>
                        <a:t>2</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392902528"/>
                  </a:ext>
                </a:extLst>
              </a:tr>
              <a:tr h="213428">
                <a:tc>
                  <a:txBody>
                    <a:bodyPr/>
                    <a:lstStyle/>
                    <a:p>
                      <a:pPr algn="ctr"/>
                      <a:r>
                        <a:rPr lang="en-IN" sz="800" b="1" dirty="0">
                          <a:solidFill>
                            <a:srgbClr val="002060"/>
                          </a:solidFill>
                          <a:latin typeface="Segoe UI" panose="020B0502040204020203" pitchFamily="34" charset="0"/>
                        </a:rPr>
                        <a:t>Feb</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80</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770383457"/>
                  </a:ext>
                </a:extLst>
              </a:tr>
              <a:tr h="213428">
                <a:tc>
                  <a:txBody>
                    <a:bodyPr/>
                    <a:lstStyle/>
                    <a:p>
                      <a:pPr algn="ctr"/>
                      <a:r>
                        <a:rPr lang="en-IN" sz="800" b="1" dirty="0">
                          <a:solidFill>
                            <a:srgbClr val="002060"/>
                          </a:solidFill>
                          <a:latin typeface="Segoe UI" panose="020B0502040204020203" pitchFamily="34" charset="0"/>
                        </a:rPr>
                        <a:t>Mar</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61</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766080219"/>
                  </a:ext>
                </a:extLst>
              </a:tr>
              <a:tr h="213428">
                <a:tc>
                  <a:txBody>
                    <a:bodyPr/>
                    <a:lstStyle/>
                    <a:p>
                      <a:pPr algn="ctr"/>
                      <a:r>
                        <a:rPr lang="en-IN" sz="800" b="1" dirty="0">
                          <a:solidFill>
                            <a:srgbClr val="002060"/>
                          </a:solidFill>
                          <a:latin typeface="Segoe UI" panose="020B0502040204020203" pitchFamily="34" charset="0"/>
                        </a:rPr>
                        <a:t>Apr</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50</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679055621"/>
                  </a:ext>
                </a:extLst>
              </a:tr>
              <a:tr h="213428">
                <a:tc>
                  <a:txBody>
                    <a:bodyPr/>
                    <a:lstStyle/>
                    <a:p>
                      <a:pPr algn="ctr"/>
                      <a:r>
                        <a:rPr lang="en-IN" sz="800" b="1" dirty="0">
                          <a:solidFill>
                            <a:srgbClr val="002060"/>
                          </a:solidFill>
                          <a:latin typeface="Segoe UI" panose="020B0502040204020203" pitchFamily="34" charset="0"/>
                        </a:rPr>
                        <a:t>May</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55</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18340481"/>
                  </a:ext>
                </a:extLst>
              </a:tr>
              <a:tr h="213428">
                <a:tc>
                  <a:txBody>
                    <a:bodyPr/>
                    <a:lstStyle/>
                    <a:p>
                      <a:pPr algn="ctr"/>
                      <a:r>
                        <a:rPr lang="en-IN" sz="800" b="1" dirty="0">
                          <a:solidFill>
                            <a:srgbClr val="002060"/>
                          </a:solidFill>
                          <a:latin typeface="Segoe UI" panose="020B0502040204020203" pitchFamily="34" charset="0"/>
                        </a:rPr>
                        <a:t>June</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48</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71297246"/>
                  </a:ext>
                </a:extLst>
              </a:tr>
              <a:tr h="213428">
                <a:tc>
                  <a:txBody>
                    <a:bodyPr/>
                    <a:lstStyle/>
                    <a:p>
                      <a:pPr algn="ctr"/>
                      <a:r>
                        <a:rPr lang="en-IN" sz="800" b="1" dirty="0">
                          <a:solidFill>
                            <a:srgbClr val="002060"/>
                          </a:solidFill>
                          <a:latin typeface="Segoe UI" panose="020B0502040204020203" pitchFamily="34" charset="0"/>
                        </a:rPr>
                        <a:t>July</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80</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421547694"/>
                  </a:ext>
                </a:extLst>
              </a:tr>
              <a:tr h="213428">
                <a:tc>
                  <a:txBody>
                    <a:bodyPr/>
                    <a:lstStyle/>
                    <a:p>
                      <a:pPr algn="ctr"/>
                      <a:r>
                        <a:rPr lang="en-IN" sz="800" b="1" dirty="0">
                          <a:solidFill>
                            <a:srgbClr val="002060"/>
                          </a:solidFill>
                          <a:latin typeface="Segoe UI" panose="020B0502040204020203" pitchFamily="34" charset="0"/>
                        </a:rPr>
                        <a:t>August</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57</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16070384"/>
                  </a:ext>
                </a:extLst>
              </a:tr>
              <a:tr h="213428">
                <a:tc>
                  <a:txBody>
                    <a:bodyPr/>
                    <a:lstStyle/>
                    <a:p>
                      <a:pPr algn="ctr"/>
                      <a:r>
                        <a:rPr lang="en-IN" sz="800" b="1" dirty="0">
                          <a:solidFill>
                            <a:srgbClr val="002060"/>
                          </a:solidFill>
                          <a:latin typeface="Segoe UI" panose="020B0502040204020203" pitchFamily="34" charset="0"/>
                        </a:rPr>
                        <a:t>Sept</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12</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794837435"/>
                  </a:ext>
                </a:extLst>
              </a:tr>
              <a:tr h="213428">
                <a:tc>
                  <a:txBody>
                    <a:bodyPr/>
                    <a:lstStyle/>
                    <a:p>
                      <a:pPr algn="ctr"/>
                      <a:r>
                        <a:rPr lang="en-IN" sz="800" b="1" dirty="0">
                          <a:solidFill>
                            <a:srgbClr val="002060"/>
                          </a:solidFill>
                          <a:latin typeface="Segoe UI" panose="020B0502040204020203" pitchFamily="34" charset="0"/>
                        </a:rPr>
                        <a:t>October</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21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80289977"/>
                  </a:ext>
                </a:extLst>
              </a:tr>
              <a:tr h="213428">
                <a:tc>
                  <a:txBody>
                    <a:bodyPr/>
                    <a:lstStyle/>
                    <a:p>
                      <a:pPr algn="ctr"/>
                      <a:r>
                        <a:rPr lang="en-IN" sz="800" b="1" dirty="0">
                          <a:solidFill>
                            <a:srgbClr val="002060"/>
                          </a:solidFill>
                          <a:latin typeface="Segoe UI" panose="020B0502040204020203" pitchFamily="34" charset="0"/>
                        </a:rPr>
                        <a:t>November</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41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294697579"/>
                  </a:ext>
                </a:extLst>
              </a:tr>
              <a:tr h="213428">
                <a:tc>
                  <a:txBody>
                    <a:bodyPr/>
                    <a:lstStyle/>
                    <a:p>
                      <a:pPr algn="ctr"/>
                      <a:r>
                        <a:rPr lang="en-IN" sz="800" b="1" dirty="0">
                          <a:solidFill>
                            <a:srgbClr val="002060"/>
                          </a:solidFill>
                          <a:latin typeface="Segoe UI" panose="020B0502040204020203" pitchFamily="34" charset="0"/>
                        </a:rPr>
                        <a:t>December</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58</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724940719"/>
                  </a:ext>
                </a:extLst>
              </a:tr>
              <a:tr h="280493">
                <a:tc>
                  <a:txBody>
                    <a:bodyPr/>
                    <a:lstStyle/>
                    <a:p>
                      <a:pPr algn="ctr"/>
                      <a:r>
                        <a:rPr lang="en-US" sz="800" b="1" dirty="0">
                          <a:solidFill>
                            <a:srgbClr val="002060"/>
                          </a:solidFill>
                          <a:latin typeface="Segoe UI" panose="020B0502040204020203" pitchFamily="34" charset="0"/>
                        </a:rPr>
                        <a:t>Total</a:t>
                      </a:r>
                      <a:endParaRPr lang="en-IN" sz="800" b="1" dirty="0">
                        <a:solidFill>
                          <a:srgbClr val="002060"/>
                        </a:solidFill>
                      </a:endParaRPr>
                    </a:p>
                  </a:txBody>
                  <a:tcPr/>
                </a:tc>
                <a:tc>
                  <a:txBody>
                    <a:bodyPr/>
                    <a:lstStyle/>
                    <a:p>
                      <a:pPr algn="ctr" fontAlgn="b"/>
                      <a:r>
                        <a:rPr lang="en-US" sz="1200" b="1" i="0" u="none" strike="noStrike" kern="1200" dirty="0">
                          <a:solidFill>
                            <a:srgbClr val="7030A0"/>
                          </a:solidFill>
                          <a:effectLst/>
                          <a:latin typeface="Segoe UI" panose="020B0502040204020203" pitchFamily="34" charset="0"/>
                          <a:ea typeface="+mn-ea"/>
                          <a:cs typeface="+mn-cs"/>
                        </a:rPr>
                        <a:t>541</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12</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3</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7</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1</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2</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extLst>
                  <a:ext uri="{0D108BD9-81ED-4DB2-BD59-A6C34878D82A}">
                    <a16:rowId xmlns:a16="http://schemas.microsoft.com/office/drawing/2014/main" val="1454945231"/>
                  </a:ext>
                </a:extLst>
              </a:tr>
              <a:tr h="274407">
                <a:tc gridSpan="11">
                  <a:txBody>
                    <a:bodyPr/>
                    <a:lstStyle/>
                    <a:p>
                      <a:r>
                        <a:rPr lang="en-US" sz="800" dirty="0">
                          <a:latin typeface="Segoe UI" panose="020B0502040204020203" pitchFamily="34" charset="0"/>
                        </a:rPr>
                        <a:t>                                                                                                                                             </a:t>
                      </a:r>
                      <a:r>
                        <a:rPr lang="en-US" sz="1200" b="1" dirty="0">
                          <a:solidFill>
                            <a:schemeClr val="accent1">
                              <a:lumMod val="75000"/>
                            </a:schemeClr>
                          </a:solidFill>
                        </a:rPr>
                        <a:t>Total Tickets Delivered – 25</a:t>
                      </a:r>
                      <a:endParaRPr lang="en-IN" sz="1200" b="1" dirty="0">
                        <a:solidFill>
                          <a:schemeClr val="accent1">
                            <a:lumMod val="75000"/>
                          </a:schemeClr>
                        </a:solidFill>
                      </a:endParaRPr>
                    </a:p>
                  </a:txBody>
                  <a:tcPr/>
                </a:tc>
                <a:tc hMerge="1">
                  <a:txBody>
                    <a:bodyPr/>
                    <a:lstStyle/>
                    <a:p>
                      <a:endParaRPr lang="en-IN"/>
                    </a:p>
                  </a:txBody>
                  <a:tcPr/>
                </a:tc>
                <a:tc hMerge="1">
                  <a:txBody>
                    <a:bodyPr/>
                    <a:lstStyle/>
                    <a:p>
                      <a:endParaRPr lang="en-IN" dirty="0"/>
                    </a:p>
                  </a:txBody>
                  <a:tcPr>
                    <a:solidFill>
                      <a:schemeClr val="tx2">
                        <a:lumMod val="60000"/>
                        <a:lumOff val="40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endParaRPr lang="en-IN" sz="800" b="1" dirty="0">
                        <a:solidFill>
                          <a:srgbClr val="002060"/>
                        </a:solidFill>
                        <a:latin typeface="Segoe UI" panose="020B0502040204020203" pitchFamily="34" charset="0"/>
                      </a:endParaRPr>
                    </a:p>
                  </a:txBody>
                  <a:tcPr/>
                </a:tc>
                <a:extLst>
                  <a:ext uri="{0D108BD9-81ED-4DB2-BD59-A6C34878D82A}">
                    <a16:rowId xmlns:a16="http://schemas.microsoft.com/office/drawing/2014/main" val="2733254568"/>
                  </a:ext>
                </a:extLst>
              </a:tr>
            </a:tbl>
          </a:graphicData>
        </a:graphic>
      </p:graphicFrame>
      <p:graphicFrame>
        <p:nvGraphicFramePr>
          <p:cNvPr id="8" name="Chart 7">
            <a:extLst>
              <a:ext uri="{FF2B5EF4-FFF2-40B4-BE49-F238E27FC236}">
                <a16:creationId xmlns:a16="http://schemas.microsoft.com/office/drawing/2014/main" id="{00000000-0008-0000-0400-000002000000}"/>
              </a:ext>
            </a:extLst>
          </p:cNvPr>
          <p:cNvGraphicFramePr>
            <a:graphicFrameLocks/>
          </p:cNvGraphicFramePr>
          <p:nvPr/>
        </p:nvGraphicFramePr>
        <p:xfrm>
          <a:off x="-26635" y="4251493"/>
          <a:ext cx="12191999" cy="2284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66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Business wise Performance Tickets Delivered  - 2022</a:t>
            </a:r>
          </a:p>
        </p:txBody>
      </p:sp>
      <p:cxnSp>
        <p:nvCxnSpPr>
          <p:cNvPr id="6" name="Straight Connector 5">
            <a:extLst>
              <a:ext uri="{FF2B5EF4-FFF2-40B4-BE49-F238E27FC236}">
                <a16:creationId xmlns:a16="http://schemas.microsoft.com/office/drawing/2014/main" id="{3A0D97BC-B251-4586-8826-B33B7733988C}"/>
              </a:ext>
            </a:extLst>
          </p:cNvPr>
          <p:cNvCxnSpPr>
            <a:cxnSpLocks/>
          </p:cNvCxnSpPr>
          <p:nvPr/>
        </p:nvCxnSpPr>
        <p:spPr>
          <a:xfrm>
            <a:off x="-6034" y="800073"/>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2A1033E-2811-4DFD-B2FF-086E4AEE3743}"/>
              </a:ext>
            </a:extLst>
          </p:cNvPr>
          <p:cNvSpPr/>
          <p:nvPr/>
        </p:nvSpPr>
        <p:spPr>
          <a:xfrm>
            <a:off x="-6033" y="4251494"/>
            <a:ext cx="12192000" cy="228406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latin typeface="Segoe UI" panose="020B0502040204020203" pitchFamily="34" charset="0"/>
            </a:endParaRPr>
          </a:p>
        </p:txBody>
      </p:sp>
      <p:graphicFrame>
        <p:nvGraphicFramePr>
          <p:cNvPr id="9" name="Table 5">
            <a:extLst>
              <a:ext uri="{FF2B5EF4-FFF2-40B4-BE49-F238E27FC236}">
                <a16:creationId xmlns:a16="http://schemas.microsoft.com/office/drawing/2014/main" id="{09D8B9F6-60FE-4DAE-B447-EA5FD1EFCF18}"/>
              </a:ext>
            </a:extLst>
          </p:cNvPr>
          <p:cNvGraphicFramePr>
            <a:graphicFrameLocks noGrp="1"/>
          </p:cNvGraphicFramePr>
          <p:nvPr/>
        </p:nvGraphicFramePr>
        <p:xfrm>
          <a:off x="-26633" y="800073"/>
          <a:ext cx="12212602" cy="3451422"/>
        </p:xfrm>
        <a:graphic>
          <a:graphicData uri="http://schemas.openxmlformats.org/drawingml/2006/table">
            <a:tbl>
              <a:tblPr firstRow="1" bandRow="1">
                <a:tableStyleId>{21E4AEA4-8DFA-4A89-87EB-49C32662AFE0}</a:tableStyleId>
              </a:tblPr>
              <a:tblGrid>
                <a:gridCol w="1017717">
                  <a:extLst>
                    <a:ext uri="{9D8B030D-6E8A-4147-A177-3AD203B41FA5}">
                      <a16:colId xmlns:a16="http://schemas.microsoft.com/office/drawing/2014/main" val="4282125380"/>
                    </a:ext>
                  </a:extLst>
                </a:gridCol>
                <a:gridCol w="1017717">
                  <a:extLst>
                    <a:ext uri="{9D8B030D-6E8A-4147-A177-3AD203B41FA5}">
                      <a16:colId xmlns:a16="http://schemas.microsoft.com/office/drawing/2014/main" val="464964113"/>
                    </a:ext>
                  </a:extLst>
                </a:gridCol>
                <a:gridCol w="1017717">
                  <a:extLst>
                    <a:ext uri="{9D8B030D-6E8A-4147-A177-3AD203B41FA5}">
                      <a16:colId xmlns:a16="http://schemas.microsoft.com/office/drawing/2014/main" val="1735461196"/>
                    </a:ext>
                  </a:extLst>
                </a:gridCol>
                <a:gridCol w="1017717">
                  <a:extLst>
                    <a:ext uri="{9D8B030D-6E8A-4147-A177-3AD203B41FA5}">
                      <a16:colId xmlns:a16="http://schemas.microsoft.com/office/drawing/2014/main" val="2660035993"/>
                    </a:ext>
                  </a:extLst>
                </a:gridCol>
                <a:gridCol w="1017717">
                  <a:extLst>
                    <a:ext uri="{9D8B030D-6E8A-4147-A177-3AD203B41FA5}">
                      <a16:colId xmlns:a16="http://schemas.microsoft.com/office/drawing/2014/main" val="1378375452"/>
                    </a:ext>
                  </a:extLst>
                </a:gridCol>
                <a:gridCol w="1017717">
                  <a:extLst>
                    <a:ext uri="{9D8B030D-6E8A-4147-A177-3AD203B41FA5}">
                      <a16:colId xmlns:a16="http://schemas.microsoft.com/office/drawing/2014/main" val="1048199547"/>
                    </a:ext>
                  </a:extLst>
                </a:gridCol>
                <a:gridCol w="1180869">
                  <a:extLst>
                    <a:ext uri="{9D8B030D-6E8A-4147-A177-3AD203B41FA5}">
                      <a16:colId xmlns:a16="http://schemas.microsoft.com/office/drawing/2014/main" val="2632271320"/>
                    </a:ext>
                  </a:extLst>
                </a:gridCol>
                <a:gridCol w="854563">
                  <a:extLst>
                    <a:ext uri="{9D8B030D-6E8A-4147-A177-3AD203B41FA5}">
                      <a16:colId xmlns:a16="http://schemas.microsoft.com/office/drawing/2014/main" val="3107726745"/>
                    </a:ext>
                  </a:extLst>
                </a:gridCol>
                <a:gridCol w="1017717">
                  <a:extLst>
                    <a:ext uri="{9D8B030D-6E8A-4147-A177-3AD203B41FA5}">
                      <a16:colId xmlns:a16="http://schemas.microsoft.com/office/drawing/2014/main" val="2394575778"/>
                    </a:ext>
                  </a:extLst>
                </a:gridCol>
                <a:gridCol w="1017717">
                  <a:extLst>
                    <a:ext uri="{9D8B030D-6E8A-4147-A177-3AD203B41FA5}">
                      <a16:colId xmlns:a16="http://schemas.microsoft.com/office/drawing/2014/main" val="3476258617"/>
                    </a:ext>
                  </a:extLst>
                </a:gridCol>
                <a:gridCol w="1017717">
                  <a:extLst>
                    <a:ext uri="{9D8B030D-6E8A-4147-A177-3AD203B41FA5}">
                      <a16:colId xmlns:a16="http://schemas.microsoft.com/office/drawing/2014/main" val="3739856393"/>
                    </a:ext>
                  </a:extLst>
                </a:gridCol>
                <a:gridCol w="1017717">
                  <a:extLst>
                    <a:ext uri="{9D8B030D-6E8A-4147-A177-3AD203B41FA5}">
                      <a16:colId xmlns:a16="http://schemas.microsoft.com/office/drawing/2014/main" val="1763365512"/>
                    </a:ext>
                  </a:extLst>
                </a:gridCol>
              </a:tblGrid>
              <a:tr h="335386">
                <a:tc>
                  <a:txBody>
                    <a:bodyPr/>
                    <a:lstStyle/>
                    <a:p>
                      <a:pPr algn="ctr"/>
                      <a:r>
                        <a:rPr lang="en-US" sz="800" b="1" dirty="0">
                          <a:latin typeface="Segoe UI" panose="020B0502040204020203" pitchFamily="34" charset="0"/>
                        </a:rPr>
                        <a:t>  2021</a:t>
                      </a:r>
                      <a:endParaRPr lang="en-IN" sz="800" b="1" dirty="0"/>
                    </a:p>
                  </a:txBody>
                  <a:tcPr/>
                </a:tc>
                <a:tc>
                  <a:txBody>
                    <a:bodyPr/>
                    <a:lstStyle/>
                    <a:p>
                      <a:pPr algn="ctr"/>
                      <a:r>
                        <a:rPr lang="en-US" sz="800" b="1" i="0" dirty="0">
                          <a:solidFill>
                            <a:schemeClr val="bg1"/>
                          </a:solidFill>
                          <a:latin typeface="Segoe UI" panose="020B0502040204020203" pitchFamily="34" charset="0"/>
                        </a:rPr>
                        <a:t>Total</a:t>
                      </a:r>
                    </a:p>
                    <a:p>
                      <a:pPr algn="ctr"/>
                      <a:r>
                        <a:rPr lang="en-US" sz="800" b="1" i="0" dirty="0">
                          <a:solidFill>
                            <a:schemeClr val="bg1"/>
                          </a:solidFill>
                        </a:rPr>
                        <a:t>Scripts</a:t>
                      </a:r>
                      <a:endParaRPr lang="en-IN" sz="800" b="1" i="0" dirty="0">
                        <a:solidFill>
                          <a:schemeClr val="bg1"/>
                        </a:solidFill>
                      </a:endParaRPr>
                    </a:p>
                  </a:txBody>
                  <a:tcPr/>
                </a:tc>
                <a:tc>
                  <a:txBody>
                    <a:bodyPr/>
                    <a:lstStyle/>
                    <a:p>
                      <a:pPr algn="ctr"/>
                      <a:r>
                        <a:rPr lang="en-US" sz="800" b="1" dirty="0">
                          <a:latin typeface="Segoe UI" panose="020B0502040204020203" pitchFamily="34" charset="0"/>
                        </a:rPr>
                        <a:t>Corp</a:t>
                      </a:r>
                      <a:endParaRPr lang="en-IN" sz="800" b="1" dirty="0"/>
                    </a:p>
                  </a:txBody>
                  <a:tcPr/>
                </a:tc>
                <a:tc>
                  <a:txBody>
                    <a:bodyPr/>
                    <a:lstStyle/>
                    <a:p>
                      <a:pPr algn="ctr"/>
                      <a:r>
                        <a:rPr lang="en-US" sz="800" b="1" dirty="0">
                          <a:latin typeface="Segoe UI" panose="020B0502040204020203" pitchFamily="34" charset="0"/>
                        </a:rPr>
                        <a:t>Power</a:t>
                      </a:r>
                      <a:endParaRPr lang="en-IN" sz="800" b="1" dirty="0"/>
                    </a:p>
                  </a:txBody>
                  <a:tcPr/>
                </a:tc>
                <a:tc>
                  <a:txBody>
                    <a:bodyPr/>
                    <a:lstStyle/>
                    <a:p>
                      <a:pPr algn="ctr"/>
                      <a:r>
                        <a:rPr lang="en-US" sz="800" b="1" dirty="0">
                          <a:latin typeface="Segoe UI" panose="020B0502040204020203" pitchFamily="34" charset="0"/>
                        </a:rPr>
                        <a:t>Aviation</a:t>
                      </a:r>
                      <a:endParaRPr lang="en-IN" sz="800" b="1" dirty="0"/>
                    </a:p>
                  </a:txBody>
                  <a:tcPr/>
                </a:tc>
                <a:tc>
                  <a:txBody>
                    <a:bodyPr/>
                    <a:lstStyle/>
                    <a:p>
                      <a:pPr algn="ctr"/>
                      <a:r>
                        <a:rPr lang="en-US" sz="800" b="1" dirty="0">
                          <a:latin typeface="Segoe UI" panose="020B0502040204020203" pitchFamily="34" charset="0"/>
                        </a:rPr>
                        <a:t>Capital</a:t>
                      </a:r>
                      <a:endParaRPr lang="en-IN" sz="800" b="1" dirty="0"/>
                    </a:p>
                  </a:txBody>
                  <a:tcPr/>
                </a:tc>
                <a:tc>
                  <a:txBody>
                    <a:bodyPr/>
                    <a:lstStyle/>
                    <a:p>
                      <a:pPr algn="ctr"/>
                      <a:r>
                        <a:rPr lang="en-US" sz="800" b="1" dirty="0">
                          <a:latin typeface="Segoe UI" panose="020B0502040204020203" pitchFamily="34" charset="0"/>
                        </a:rPr>
                        <a:t>Renewable</a:t>
                      </a:r>
                      <a:endParaRPr lang="en-IN" sz="800" b="1" dirty="0"/>
                    </a:p>
                  </a:txBody>
                  <a:tcPr/>
                </a:tc>
                <a:tc>
                  <a:txBody>
                    <a:bodyPr/>
                    <a:lstStyle/>
                    <a:p>
                      <a:pPr algn="ctr"/>
                      <a:r>
                        <a:rPr lang="en-US" sz="800" b="1" dirty="0">
                          <a:latin typeface="Segoe UI" panose="020B0502040204020203" pitchFamily="34" charset="0"/>
                        </a:rPr>
                        <a:t>Lighting</a:t>
                      </a:r>
                      <a:endParaRPr lang="en-IN" sz="800" b="1" dirty="0"/>
                    </a:p>
                  </a:txBody>
                  <a:tcPr/>
                </a:tc>
                <a:tc>
                  <a:txBody>
                    <a:bodyPr/>
                    <a:lstStyle/>
                    <a:p>
                      <a:pPr algn="ctr"/>
                      <a:r>
                        <a:rPr lang="en-US" sz="800" b="1" dirty="0">
                          <a:latin typeface="Segoe UI" panose="020B0502040204020203" pitchFamily="34" charset="0"/>
                        </a:rPr>
                        <a:t>Global Operation</a:t>
                      </a:r>
                      <a:endParaRPr lang="en-IN" sz="800" b="1" dirty="0"/>
                    </a:p>
                  </a:txBody>
                  <a:tcPr/>
                </a:tc>
                <a:tc>
                  <a:txBody>
                    <a:bodyPr/>
                    <a:lstStyle/>
                    <a:p>
                      <a:pPr algn="ctr"/>
                      <a:r>
                        <a:rPr lang="en-US" sz="800" b="1" dirty="0">
                          <a:latin typeface="Segoe UI" panose="020B0502040204020203" pitchFamily="34" charset="0"/>
                        </a:rPr>
                        <a:t>Healthcare</a:t>
                      </a:r>
                      <a:endParaRPr lang="en-IN" sz="800" b="1" dirty="0"/>
                    </a:p>
                  </a:txBody>
                  <a:tcPr/>
                </a:tc>
                <a:tc>
                  <a:txBody>
                    <a:bodyPr/>
                    <a:lstStyle/>
                    <a:p>
                      <a:pPr algn="ctr"/>
                      <a:r>
                        <a:rPr lang="en-US" sz="800" b="1" dirty="0">
                          <a:latin typeface="Segoe UI" panose="020B0502040204020203" pitchFamily="34" charset="0"/>
                        </a:rPr>
                        <a:t>BHGE</a:t>
                      </a:r>
                      <a:endParaRPr lang="en-IN" sz="800" b="1" dirty="0"/>
                    </a:p>
                  </a:txBody>
                  <a:tcPr/>
                </a:tc>
                <a:tc>
                  <a:txBody>
                    <a:bodyPr/>
                    <a:lstStyle/>
                    <a:p>
                      <a:pPr algn="ctr"/>
                      <a:r>
                        <a:rPr lang="en-US" sz="800" b="1" dirty="0">
                          <a:latin typeface="Segoe UI" panose="020B0502040204020203" pitchFamily="34" charset="0"/>
                        </a:rPr>
                        <a:t>Infra</a:t>
                      </a:r>
                      <a:endParaRPr lang="en-IN" sz="800" b="1" dirty="0"/>
                    </a:p>
                  </a:txBody>
                  <a:tcPr/>
                </a:tc>
                <a:extLst>
                  <a:ext uri="{0D108BD9-81ED-4DB2-BD59-A6C34878D82A}">
                    <a16:rowId xmlns:a16="http://schemas.microsoft.com/office/drawing/2014/main" val="3914551"/>
                  </a:ext>
                </a:extLst>
              </a:tr>
              <a:tr h="213428">
                <a:tc>
                  <a:txBody>
                    <a:bodyPr/>
                    <a:lstStyle/>
                    <a:p>
                      <a:pPr algn="ctr"/>
                      <a:r>
                        <a:rPr lang="en-US" sz="800" b="1" dirty="0">
                          <a:solidFill>
                            <a:srgbClr val="002060"/>
                          </a:solidFill>
                          <a:latin typeface="Segoe UI" panose="020B0502040204020203" pitchFamily="34" charset="0"/>
                        </a:rPr>
                        <a:t> Jan</a:t>
                      </a:r>
                      <a:endParaRPr lang="en-IN" sz="800" b="1" dirty="0">
                        <a:solidFill>
                          <a:srgbClr val="002060"/>
                        </a:solidFill>
                      </a:endParaRPr>
                    </a:p>
                  </a:txBody>
                  <a:tcPr/>
                </a:tc>
                <a:tc>
                  <a:txBody>
                    <a:bodyPr/>
                    <a:lstStyle/>
                    <a:p>
                      <a:pPr algn="ctr" fontAlgn="b"/>
                      <a:r>
                        <a:rPr lang="en-US" sz="1200" b="1" i="0" u="none" strike="noStrike" dirty="0">
                          <a:solidFill>
                            <a:schemeClr val="accent2">
                              <a:lumMod val="75000"/>
                            </a:schemeClr>
                          </a:solidFill>
                          <a:effectLst/>
                          <a:latin typeface="Segoe UI" panose="020B0502040204020203" pitchFamily="34" charset="0"/>
                        </a:rPr>
                        <a:t>53</a:t>
                      </a:r>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392902528"/>
                  </a:ext>
                </a:extLst>
              </a:tr>
              <a:tr h="213428">
                <a:tc>
                  <a:txBody>
                    <a:bodyPr/>
                    <a:lstStyle/>
                    <a:p>
                      <a:pPr algn="ctr"/>
                      <a:r>
                        <a:rPr lang="en-IN" sz="800" b="1" dirty="0">
                          <a:solidFill>
                            <a:srgbClr val="002060"/>
                          </a:solidFill>
                          <a:latin typeface="Segoe UI" panose="020B0502040204020203" pitchFamily="34" charset="0"/>
                        </a:rPr>
                        <a:t>Feb</a:t>
                      </a:r>
                    </a:p>
                  </a:txBody>
                  <a:tcPr/>
                </a:tc>
                <a:tc>
                  <a:txBody>
                    <a:bodyPr/>
                    <a:lstStyle/>
                    <a:p>
                      <a:pPr algn="ctr" fontAlgn="b"/>
                      <a:r>
                        <a:rPr lang="en-IN" sz="1200" b="1" i="0" u="none" strike="noStrike" dirty="0">
                          <a:solidFill>
                            <a:schemeClr val="accent2">
                              <a:lumMod val="75000"/>
                            </a:schemeClr>
                          </a:solidFill>
                          <a:effectLst/>
                          <a:latin typeface="Segoe UI" panose="020B0502040204020203" pitchFamily="34" charset="0"/>
                        </a:rPr>
                        <a:t>122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rtl="0" fontAlgn="b"/>
                      <a:r>
                        <a:rPr lang="en-IN" sz="1200" b="1" i="0" u="none" strike="noStrike" dirty="0">
                          <a:solidFill>
                            <a:srgbClr val="002060"/>
                          </a:solidFill>
                          <a:effectLst/>
                          <a:latin typeface="Segoe UI" panose="020B0502040204020203" pitchFamily="34" charset="0"/>
                        </a:rPr>
                        <a:t>2</a:t>
                      </a: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770383457"/>
                  </a:ext>
                </a:extLst>
              </a:tr>
              <a:tr h="213428">
                <a:tc>
                  <a:txBody>
                    <a:bodyPr/>
                    <a:lstStyle/>
                    <a:p>
                      <a:pPr algn="ctr"/>
                      <a:r>
                        <a:rPr lang="en-IN" sz="800" b="1" dirty="0">
                          <a:solidFill>
                            <a:srgbClr val="002060"/>
                          </a:solidFill>
                          <a:latin typeface="Segoe UI" panose="020B0502040204020203" pitchFamily="34" charset="0"/>
                        </a:rPr>
                        <a:t>Mar</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766080219"/>
                  </a:ext>
                </a:extLst>
              </a:tr>
              <a:tr h="213428">
                <a:tc>
                  <a:txBody>
                    <a:bodyPr/>
                    <a:lstStyle/>
                    <a:p>
                      <a:pPr algn="ctr"/>
                      <a:r>
                        <a:rPr lang="en-IN" sz="800" b="1" dirty="0">
                          <a:solidFill>
                            <a:srgbClr val="002060"/>
                          </a:solidFill>
                          <a:latin typeface="Segoe UI" panose="020B0502040204020203" pitchFamily="34" charset="0"/>
                        </a:rPr>
                        <a:t>Apr</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679055621"/>
                  </a:ext>
                </a:extLst>
              </a:tr>
              <a:tr h="213428">
                <a:tc>
                  <a:txBody>
                    <a:bodyPr/>
                    <a:lstStyle/>
                    <a:p>
                      <a:pPr algn="ctr"/>
                      <a:r>
                        <a:rPr lang="en-IN" sz="800" b="1" dirty="0">
                          <a:solidFill>
                            <a:srgbClr val="002060"/>
                          </a:solidFill>
                          <a:latin typeface="Segoe UI" panose="020B0502040204020203" pitchFamily="34" charset="0"/>
                        </a:rPr>
                        <a:t>May</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18340481"/>
                  </a:ext>
                </a:extLst>
              </a:tr>
              <a:tr h="213428">
                <a:tc>
                  <a:txBody>
                    <a:bodyPr/>
                    <a:lstStyle/>
                    <a:p>
                      <a:pPr algn="ctr"/>
                      <a:r>
                        <a:rPr lang="en-IN" sz="800" b="1" dirty="0">
                          <a:solidFill>
                            <a:srgbClr val="002060"/>
                          </a:solidFill>
                          <a:latin typeface="Segoe UI" panose="020B0502040204020203" pitchFamily="34" charset="0"/>
                        </a:rPr>
                        <a:t>June</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71297246"/>
                  </a:ext>
                </a:extLst>
              </a:tr>
              <a:tr h="213428">
                <a:tc>
                  <a:txBody>
                    <a:bodyPr/>
                    <a:lstStyle/>
                    <a:p>
                      <a:pPr algn="ctr"/>
                      <a:r>
                        <a:rPr lang="en-IN" sz="800" b="1" dirty="0">
                          <a:solidFill>
                            <a:srgbClr val="002060"/>
                          </a:solidFill>
                          <a:latin typeface="Segoe UI" panose="020B0502040204020203" pitchFamily="34" charset="0"/>
                        </a:rPr>
                        <a:t>July</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421547694"/>
                  </a:ext>
                </a:extLst>
              </a:tr>
              <a:tr h="213428">
                <a:tc>
                  <a:txBody>
                    <a:bodyPr/>
                    <a:lstStyle/>
                    <a:p>
                      <a:pPr algn="ctr"/>
                      <a:r>
                        <a:rPr lang="en-IN" sz="800" b="1" dirty="0">
                          <a:solidFill>
                            <a:srgbClr val="002060"/>
                          </a:solidFill>
                          <a:latin typeface="Segoe UI" panose="020B0502040204020203" pitchFamily="34" charset="0"/>
                        </a:rPr>
                        <a:t>August</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16070384"/>
                  </a:ext>
                </a:extLst>
              </a:tr>
              <a:tr h="213428">
                <a:tc>
                  <a:txBody>
                    <a:bodyPr/>
                    <a:lstStyle/>
                    <a:p>
                      <a:pPr algn="ctr"/>
                      <a:r>
                        <a:rPr lang="en-IN" sz="800" b="1" dirty="0">
                          <a:solidFill>
                            <a:srgbClr val="002060"/>
                          </a:solidFill>
                          <a:latin typeface="Segoe UI" panose="020B0502040204020203" pitchFamily="34" charset="0"/>
                        </a:rPr>
                        <a:t>Sept</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794837435"/>
                  </a:ext>
                </a:extLst>
              </a:tr>
              <a:tr h="213428">
                <a:tc>
                  <a:txBody>
                    <a:bodyPr/>
                    <a:lstStyle/>
                    <a:p>
                      <a:pPr algn="ctr"/>
                      <a:r>
                        <a:rPr lang="en-IN" sz="800" b="1" dirty="0">
                          <a:solidFill>
                            <a:srgbClr val="002060"/>
                          </a:solidFill>
                          <a:latin typeface="Segoe UI" panose="020B0502040204020203" pitchFamily="34" charset="0"/>
                        </a:rPr>
                        <a:t>October</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80289977"/>
                  </a:ext>
                </a:extLst>
              </a:tr>
              <a:tr h="213428">
                <a:tc>
                  <a:txBody>
                    <a:bodyPr/>
                    <a:lstStyle/>
                    <a:p>
                      <a:pPr algn="ctr"/>
                      <a:r>
                        <a:rPr lang="en-IN" sz="800" b="1" dirty="0">
                          <a:solidFill>
                            <a:srgbClr val="002060"/>
                          </a:solidFill>
                          <a:latin typeface="Segoe UI" panose="020B0502040204020203" pitchFamily="34" charset="0"/>
                        </a:rPr>
                        <a:t>November</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294697579"/>
                  </a:ext>
                </a:extLst>
              </a:tr>
              <a:tr h="213428">
                <a:tc>
                  <a:txBody>
                    <a:bodyPr/>
                    <a:lstStyle/>
                    <a:p>
                      <a:pPr algn="ctr"/>
                      <a:r>
                        <a:rPr lang="en-IN" sz="800" b="1" dirty="0">
                          <a:solidFill>
                            <a:srgbClr val="002060"/>
                          </a:solidFill>
                          <a:latin typeface="Segoe UI" panose="020B0502040204020203" pitchFamily="34" charset="0"/>
                        </a:rPr>
                        <a:t>December</a:t>
                      </a:r>
                    </a:p>
                  </a:txBody>
                  <a:tcPr/>
                </a:tc>
                <a:tc>
                  <a:txBody>
                    <a:bodyPr/>
                    <a:lstStyle/>
                    <a:p>
                      <a:pPr algn="ctr" fontAlgn="b"/>
                      <a:endParaRPr lang="en-IN" sz="1200" b="1" i="0" u="none" strike="noStrike" dirty="0">
                        <a:solidFill>
                          <a:schemeClr val="accent2">
                            <a:lumMod val="75000"/>
                          </a:schemeClr>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rtl="0"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724940719"/>
                  </a:ext>
                </a:extLst>
              </a:tr>
              <a:tr h="280493">
                <a:tc>
                  <a:txBody>
                    <a:bodyPr/>
                    <a:lstStyle/>
                    <a:p>
                      <a:pPr algn="ctr"/>
                      <a:r>
                        <a:rPr lang="en-US" sz="800" b="1" dirty="0">
                          <a:solidFill>
                            <a:srgbClr val="002060"/>
                          </a:solidFill>
                          <a:latin typeface="Segoe UI" panose="020B0502040204020203" pitchFamily="34" charset="0"/>
                        </a:rPr>
                        <a:t>Total</a:t>
                      </a:r>
                      <a:endParaRPr lang="en-IN" sz="800" b="1" dirty="0">
                        <a:solidFill>
                          <a:srgbClr val="002060"/>
                        </a:solidFill>
                      </a:endParaRPr>
                    </a:p>
                  </a:txBody>
                  <a:tcPr/>
                </a:tc>
                <a:tc>
                  <a:txBody>
                    <a:bodyPr/>
                    <a:lstStyle/>
                    <a:p>
                      <a:pPr algn="ctr" fontAlgn="b"/>
                      <a:r>
                        <a:rPr lang="en-US" sz="1200" b="1" i="0" u="none" strike="noStrike" kern="1200" dirty="0">
                          <a:solidFill>
                            <a:srgbClr val="7030A0"/>
                          </a:solidFill>
                          <a:effectLst/>
                          <a:latin typeface="Segoe UI" panose="020B0502040204020203" pitchFamily="34" charset="0"/>
                          <a:ea typeface="+mn-ea"/>
                          <a:cs typeface="+mn-cs"/>
                        </a:rPr>
                        <a:t>53</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1</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3</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tc>
                  <a:txBody>
                    <a:bodyPr/>
                    <a:lstStyle/>
                    <a:p>
                      <a:pPr algn="ctr" fontAlgn="b"/>
                      <a:r>
                        <a:rPr lang="en-US" sz="1200" b="1" i="0" u="none" strike="noStrike" kern="1200" dirty="0">
                          <a:solidFill>
                            <a:schemeClr val="tx1"/>
                          </a:solidFill>
                          <a:effectLst/>
                          <a:latin typeface="Segoe UI" panose="020B0502040204020203" pitchFamily="34" charset="0"/>
                          <a:ea typeface="+mn-ea"/>
                          <a:cs typeface="+mn-cs"/>
                        </a:rPr>
                        <a:t>0</a:t>
                      </a:r>
                    </a:p>
                  </a:txBody>
                  <a:tcPr marL="7620" marR="7620" marT="7620" marB="0" anchor="b"/>
                </a:tc>
                <a:extLst>
                  <a:ext uri="{0D108BD9-81ED-4DB2-BD59-A6C34878D82A}">
                    <a16:rowId xmlns:a16="http://schemas.microsoft.com/office/drawing/2014/main" val="1454945231"/>
                  </a:ext>
                </a:extLst>
              </a:tr>
              <a:tr h="274407">
                <a:tc gridSpan="11">
                  <a:txBody>
                    <a:bodyPr/>
                    <a:lstStyle/>
                    <a:p>
                      <a:r>
                        <a:rPr lang="en-US" sz="800" dirty="0">
                          <a:latin typeface="Segoe UI" panose="020B0502040204020203" pitchFamily="34" charset="0"/>
                        </a:rPr>
                        <a:t>                                                                                                                                             </a:t>
                      </a:r>
                      <a:r>
                        <a:rPr lang="en-US" sz="1200" b="1" dirty="0">
                          <a:solidFill>
                            <a:schemeClr val="accent1">
                              <a:lumMod val="75000"/>
                            </a:schemeClr>
                          </a:solidFill>
                        </a:rPr>
                        <a:t>Total Tickets Delivered – 4</a:t>
                      </a:r>
                      <a:endParaRPr lang="en-IN" sz="1200" b="1" dirty="0">
                        <a:solidFill>
                          <a:schemeClr val="accent1">
                            <a:lumMod val="75000"/>
                          </a:schemeClr>
                        </a:solidFill>
                      </a:endParaRPr>
                    </a:p>
                  </a:txBody>
                  <a:tcPr/>
                </a:tc>
                <a:tc hMerge="1">
                  <a:txBody>
                    <a:bodyPr/>
                    <a:lstStyle/>
                    <a:p>
                      <a:endParaRPr lang="en-IN"/>
                    </a:p>
                  </a:txBody>
                  <a:tcPr/>
                </a:tc>
                <a:tc hMerge="1">
                  <a:txBody>
                    <a:bodyPr/>
                    <a:lstStyle/>
                    <a:p>
                      <a:endParaRPr lang="en-IN" dirty="0"/>
                    </a:p>
                  </a:txBody>
                  <a:tcPr>
                    <a:solidFill>
                      <a:schemeClr val="tx2">
                        <a:lumMod val="60000"/>
                        <a:lumOff val="40000"/>
                      </a:schemeClr>
                    </a:solidFill>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tc>
                  <a:txBody>
                    <a:bodyPr/>
                    <a:lstStyle/>
                    <a:p>
                      <a:endParaRPr lang="en-IN" sz="800" b="1" dirty="0">
                        <a:solidFill>
                          <a:srgbClr val="002060"/>
                        </a:solidFill>
                        <a:latin typeface="Segoe UI" panose="020B0502040204020203" pitchFamily="34" charset="0"/>
                      </a:endParaRPr>
                    </a:p>
                  </a:txBody>
                  <a:tcPr/>
                </a:tc>
                <a:extLst>
                  <a:ext uri="{0D108BD9-81ED-4DB2-BD59-A6C34878D82A}">
                    <a16:rowId xmlns:a16="http://schemas.microsoft.com/office/drawing/2014/main" val="2733254568"/>
                  </a:ext>
                </a:extLst>
              </a:tr>
            </a:tbl>
          </a:graphicData>
        </a:graphic>
      </p:graphicFrame>
      <p:graphicFrame>
        <p:nvGraphicFramePr>
          <p:cNvPr id="8" name="Chart 7">
            <a:extLst>
              <a:ext uri="{FF2B5EF4-FFF2-40B4-BE49-F238E27FC236}">
                <a16:creationId xmlns:a16="http://schemas.microsoft.com/office/drawing/2014/main" id="{00000000-0008-0000-0400-000002000000}"/>
              </a:ext>
            </a:extLst>
          </p:cNvPr>
          <p:cNvGraphicFramePr>
            <a:graphicFrameLocks/>
          </p:cNvGraphicFramePr>
          <p:nvPr/>
        </p:nvGraphicFramePr>
        <p:xfrm>
          <a:off x="-26634" y="4251494"/>
          <a:ext cx="12218633" cy="2284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859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Performance Scripts (New/Modified/As Is)  - 2021</a:t>
            </a:r>
          </a:p>
        </p:txBody>
      </p:sp>
      <p:cxnSp>
        <p:nvCxnSpPr>
          <p:cNvPr id="6" name="Straight Connector 5">
            <a:extLst>
              <a:ext uri="{FF2B5EF4-FFF2-40B4-BE49-F238E27FC236}">
                <a16:creationId xmlns:a16="http://schemas.microsoft.com/office/drawing/2014/main" id="{F71E9AFE-3D1E-4664-AE64-EDE47874D7FD}"/>
              </a:ext>
            </a:extLst>
          </p:cNvPr>
          <p:cNvCxnSpPr>
            <a:cxnSpLocks/>
          </p:cNvCxnSpPr>
          <p:nvPr/>
        </p:nvCxnSpPr>
        <p:spPr>
          <a:xfrm>
            <a:off x="0" y="84446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183B2A53-F568-48FC-B0E6-7504053CA4DA}"/>
              </a:ext>
            </a:extLst>
          </p:cNvPr>
          <p:cNvGraphicFramePr>
            <a:graphicFrameLocks noGrp="1"/>
          </p:cNvGraphicFramePr>
          <p:nvPr/>
        </p:nvGraphicFramePr>
        <p:xfrm>
          <a:off x="1" y="844465"/>
          <a:ext cx="12192000" cy="5556334"/>
        </p:xfrm>
        <a:graphic>
          <a:graphicData uri="http://schemas.openxmlformats.org/drawingml/2006/table">
            <a:tbl>
              <a:tblPr firstRow="1" bandRow="1">
                <a:tableStyleId>{21E4AEA4-8DFA-4A89-87EB-49C32662AFE0}</a:tableStyleId>
              </a:tblPr>
              <a:tblGrid>
                <a:gridCol w="2259171">
                  <a:extLst>
                    <a:ext uri="{9D8B030D-6E8A-4147-A177-3AD203B41FA5}">
                      <a16:colId xmlns:a16="http://schemas.microsoft.com/office/drawing/2014/main" val="493080371"/>
                    </a:ext>
                  </a:extLst>
                </a:gridCol>
                <a:gridCol w="2159915">
                  <a:extLst>
                    <a:ext uri="{9D8B030D-6E8A-4147-A177-3AD203B41FA5}">
                      <a16:colId xmlns:a16="http://schemas.microsoft.com/office/drawing/2014/main" val="141068860"/>
                    </a:ext>
                  </a:extLst>
                </a:gridCol>
                <a:gridCol w="2470607">
                  <a:extLst>
                    <a:ext uri="{9D8B030D-6E8A-4147-A177-3AD203B41FA5}">
                      <a16:colId xmlns:a16="http://schemas.microsoft.com/office/drawing/2014/main" val="784690543"/>
                    </a:ext>
                  </a:extLst>
                </a:gridCol>
                <a:gridCol w="2146991">
                  <a:extLst>
                    <a:ext uri="{9D8B030D-6E8A-4147-A177-3AD203B41FA5}">
                      <a16:colId xmlns:a16="http://schemas.microsoft.com/office/drawing/2014/main" val="3526321168"/>
                    </a:ext>
                  </a:extLst>
                </a:gridCol>
                <a:gridCol w="3155316">
                  <a:extLst>
                    <a:ext uri="{9D8B030D-6E8A-4147-A177-3AD203B41FA5}">
                      <a16:colId xmlns:a16="http://schemas.microsoft.com/office/drawing/2014/main" val="4199301018"/>
                    </a:ext>
                  </a:extLst>
                </a:gridCol>
              </a:tblGrid>
              <a:tr h="455716">
                <a:tc>
                  <a:txBody>
                    <a:bodyPr/>
                    <a:lstStyle/>
                    <a:p>
                      <a:pPr algn="ctr"/>
                      <a:r>
                        <a:rPr lang="en-US" sz="1400" dirty="0">
                          <a:latin typeface="Segoe UI" panose="020B0502040204020203" pitchFamily="34" charset="0"/>
                        </a:rPr>
                        <a:t>  2021</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New</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Modified</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As Is</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Month Wise Total</a:t>
                      </a:r>
                      <a:endParaRPr lang="en-IN" sz="1400" dirty="0">
                        <a:latin typeface="Segoe UI" panose="020B0502040204020203" pitchFamily="34" charset="0"/>
                      </a:endParaRPr>
                    </a:p>
                  </a:txBody>
                  <a:tcPr/>
                </a:tc>
                <a:extLst>
                  <a:ext uri="{0D108BD9-81ED-4DB2-BD59-A6C34878D82A}">
                    <a16:rowId xmlns:a16="http://schemas.microsoft.com/office/drawing/2014/main" val="3013146042"/>
                  </a:ext>
                </a:extLst>
              </a:tr>
              <a:tr h="381349">
                <a:tc>
                  <a:txBody>
                    <a:bodyPr/>
                    <a:lstStyle/>
                    <a:p>
                      <a:pPr algn="ctr"/>
                      <a:r>
                        <a:rPr lang="en-US" sz="1200" b="1" dirty="0">
                          <a:solidFill>
                            <a:srgbClr val="002060"/>
                          </a:solidFill>
                          <a:latin typeface="Segoe UI" panose="020B0502040204020203" pitchFamily="34" charset="0"/>
                        </a:rPr>
                        <a:t> Jan</a:t>
                      </a:r>
                      <a:endParaRPr lang="en-IN" sz="1200" b="1" dirty="0">
                        <a:solidFill>
                          <a:srgbClr val="002060"/>
                        </a:solidFill>
                        <a:latin typeface="Segoe UI" panose="020B0502040204020203" pitchFamily="34" charset="0"/>
                      </a:endParaRPr>
                    </a:p>
                  </a:txBody>
                  <a:tcPr/>
                </a:tc>
                <a:tc>
                  <a:txBody>
                    <a:bodyPr/>
                    <a:lstStyle/>
                    <a:p>
                      <a:pPr algn="ctr" fontAlgn="b"/>
                      <a:r>
                        <a:rPr lang="en-US" sz="1200" b="1" i="0" u="none" strike="noStrike" dirty="0">
                          <a:solidFill>
                            <a:srgbClr val="002060"/>
                          </a:solidFill>
                          <a:effectLst/>
                          <a:latin typeface="Segoe UI" panose="020B0502040204020203" pitchFamily="34" charset="0"/>
                        </a:rPr>
                        <a:t>16</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61</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0</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77</a:t>
                      </a:r>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895625479"/>
                  </a:ext>
                </a:extLst>
              </a:tr>
              <a:tr h="381349">
                <a:tc>
                  <a:txBody>
                    <a:bodyPr/>
                    <a:lstStyle/>
                    <a:p>
                      <a:pPr algn="ctr"/>
                      <a:r>
                        <a:rPr lang="en-IN" sz="1200" b="1" dirty="0">
                          <a:solidFill>
                            <a:srgbClr val="002060"/>
                          </a:solidFill>
                          <a:latin typeface="Segoe UI" panose="020B0502040204020203" pitchFamily="34" charset="0"/>
                        </a:rPr>
                        <a:t>Feb</a:t>
                      </a:r>
                    </a:p>
                  </a:txBody>
                  <a:tcPr/>
                </a:tc>
                <a:tc>
                  <a:txBody>
                    <a:bodyPr/>
                    <a:lstStyle/>
                    <a:p>
                      <a:pPr algn="ctr" fontAlgn="b"/>
                      <a:r>
                        <a:rPr lang="en-IN" sz="1200" b="1" i="0" u="none" strike="noStrike" dirty="0">
                          <a:solidFill>
                            <a:srgbClr val="002060"/>
                          </a:solidFill>
                          <a:effectLst/>
                          <a:latin typeface="Segoe UI" panose="020B0502040204020203" pitchFamily="34" charset="0"/>
                        </a:rPr>
                        <a:t>14</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66</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80</a:t>
                      </a:r>
                    </a:p>
                  </a:txBody>
                  <a:tcPr marL="6350" marR="6350" marT="6350" marB="0" anchor="b"/>
                </a:tc>
                <a:extLst>
                  <a:ext uri="{0D108BD9-81ED-4DB2-BD59-A6C34878D82A}">
                    <a16:rowId xmlns:a16="http://schemas.microsoft.com/office/drawing/2014/main" val="3318140004"/>
                  </a:ext>
                </a:extLst>
              </a:tr>
              <a:tr h="381349">
                <a:tc>
                  <a:txBody>
                    <a:bodyPr/>
                    <a:lstStyle/>
                    <a:p>
                      <a:pPr algn="ctr"/>
                      <a:r>
                        <a:rPr lang="en-IN" sz="1200" b="1" dirty="0">
                          <a:solidFill>
                            <a:srgbClr val="002060"/>
                          </a:solidFill>
                          <a:latin typeface="Segoe UI" panose="020B0502040204020203" pitchFamily="34" charset="0"/>
                        </a:rPr>
                        <a:t>Mar</a:t>
                      </a:r>
                    </a:p>
                  </a:txBody>
                  <a:tcPr/>
                </a:tc>
                <a:tc>
                  <a:txBody>
                    <a:bodyPr/>
                    <a:lstStyle/>
                    <a:p>
                      <a:pPr algn="ctr" fontAlgn="b"/>
                      <a:r>
                        <a:rPr lang="en-IN" sz="1200" b="1" i="0" u="none" strike="noStrike" dirty="0">
                          <a:solidFill>
                            <a:srgbClr val="002060"/>
                          </a:solidFill>
                          <a:effectLst/>
                          <a:latin typeface="Segoe UI" panose="020B0502040204020203" pitchFamily="34" charset="0"/>
                        </a:rPr>
                        <a:t>15</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46</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61</a:t>
                      </a:r>
                    </a:p>
                  </a:txBody>
                  <a:tcPr marL="6350" marR="6350" marT="6350" marB="0" anchor="b"/>
                </a:tc>
                <a:extLst>
                  <a:ext uri="{0D108BD9-81ED-4DB2-BD59-A6C34878D82A}">
                    <a16:rowId xmlns:a16="http://schemas.microsoft.com/office/drawing/2014/main" val="1327312912"/>
                  </a:ext>
                </a:extLst>
              </a:tr>
              <a:tr h="381349">
                <a:tc>
                  <a:txBody>
                    <a:bodyPr/>
                    <a:lstStyle/>
                    <a:p>
                      <a:pPr algn="ctr"/>
                      <a:r>
                        <a:rPr lang="en-IN" sz="1200" b="1" dirty="0">
                          <a:solidFill>
                            <a:srgbClr val="002060"/>
                          </a:solidFill>
                          <a:latin typeface="Segoe UI" panose="020B0502040204020203" pitchFamily="34" charset="0"/>
                        </a:rPr>
                        <a:t>Apr</a:t>
                      </a:r>
                    </a:p>
                  </a:txBody>
                  <a:tcPr/>
                </a:tc>
                <a:tc>
                  <a:txBody>
                    <a:bodyPr/>
                    <a:lstStyle/>
                    <a:p>
                      <a:pPr algn="ctr" fontAlgn="b"/>
                      <a:r>
                        <a:rPr lang="en-IN" sz="1200" b="1" i="0" u="none" strike="noStrike" dirty="0">
                          <a:solidFill>
                            <a:srgbClr val="002060"/>
                          </a:solidFill>
                          <a:effectLst/>
                          <a:latin typeface="Segoe UI" panose="020B0502040204020203" pitchFamily="34" charset="0"/>
                        </a:rPr>
                        <a:t>33</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17</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50</a:t>
                      </a:r>
                    </a:p>
                  </a:txBody>
                  <a:tcPr marL="6350" marR="6350" marT="6350" marB="0" anchor="b"/>
                </a:tc>
                <a:extLst>
                  <a:ext uri="{0D108BD9-81ED-4DB2-BD59-A6C34878D82A}">
                    <a16:rowId xmlns:a16="http://schemas.microsoft.com/office/drawing/2014/main" val="3223311321"/>
                  </a:ext>
                </a:extLst>
              </a:tr>
              <a:tr h="381349">
                <a:tc>
                  <a:txBody>
                    <a:bodyPr/>
                    <a:lstStyle/>
                    <a:p>
                      <a:pPr algn="ctr"/>
                      <a:r>
                        <a:rPr lang="en-IN" sz="1200" b="1" dirty="0">
                          <a:solidFill>
                            <a:srgbClr val="002060"/>
                          </a:solidFill>
                          <a:latin typeface="Segoe UI" panose="020B0502040204020203" pitchFamily="34" charset="0"/>
                        </a:rPr>
                        <a:t>May</a:t>
                      </a:r>
                    </a:p>
                  </a:txBody>
                  <a:tcPr/>
                </a:tc>
                <a:tc>
                  <a:txBody>
                    <a:bodyPr/>
                    <a:lstStyle/>
                    <a:p>
                      <a:pPr algn="ctr" fontAlgn="b"/>
                      <a:r>
                        <a:rPr lang="en-IN" sz="1200" b="1" i="0" u="none" strike="noStrike" dirty="0">
                          <a:solidFill>
                            <a:srgbClr val="002060"/>
                          </a:solidFill>
                          <a:effectLst/>
                          <a:latin typeface="Segoe UI" panose="020B0502040204020203" pitchFamily="34" charset="0"/>
                        </a:rPr>
                        <a:t>19</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28</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8</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55</a:t>
                      </a:r>
                    </a:p>
                  </a:txBody>
                  <a:tcPr marL="6350" marR="6350" marT="6350" marB="0" anchor="b"/>
                </a:tc>
                <a:extLst>
                  <a:ext uri="{0D108BD9-81ED-4DB2-BD59-A6C34878D82A}">
                    <a16:rowId xmlns:a16="http://schemas.microsoft.com/office/drawing/2014/main" val="3355285696"/>
                  </a:ext>
                </a:extLst>
              </a:tr>
              <a:tr h="381349">
                <a:tc>
                  <a:txBody>
                    <a:bodyPr/>
                    <a:lstStyle/>
                    <a:p>
                      <a:pPr algn="ctr"/>
                      <a:r>
                        <a:rPr lang="en-IN" sz="1200" b="1" dirty="0">
                          <a:solidFill>
                            <a:srgbClr val="002060"/>
                          </a:solidFill>
                          <a:latin typeface="Segoe UI" panose="020B0502040204020203" pitchFamily="34" charset="0"/>
                        </a:rPr>
                        <a:t>June</a:t>
                      </a:r>
                    </a:p>
                  </a:txBody>
                  <a:tcPr/>
                </a:tc>
                <a:tc>
                  <a:txBody>
                    <a:bodyPr/>
                    <a:lstStyle/>
                    <a:p>
                      <a:pPr algn="ctr" fontAlgn="b"/>
                      <a:r>
                        <a:rPr lang="en-IN" sz="1200" b="1" i="0" u="none" strike="noStrike" dirty="0">
                          <a:solidFill>
                            <a:srgbClr val="002060"/>
                          </a:solidFill>
                          <a:effectLst/>
                          <a:latin typeface="Segoe UI" panose="020B0502040204020203" pitchFamily="34" charset="0"/>
                        </a:rPr>
                        <a:t>14</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34</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48</a:t>
                      </a:r>
                    </a:p>
                  </a:txBody>
                  <a:tcPr marL="6350" marR="6350" marT="6350" marB="0" anchor="b"/>
                </a:tc>
                <a:extLst>
                  <a:ext uri="{0D108BD9-81ED-4DB2-BD59-A6C34878D82A}">
                    <a16:rowId xmlns:a16="http://schemas.microsoft.com/office/drawing/2014/main" val="26342645"/>
                  </a:ext>
                </a:extLst>
              </a:tr>
              <a:tr h="381349">
                <a:tc>
                  <a:txBody>
                    <a:bodyPr/>
                    <a:lstStyle/>
                    <a:p>
                      <a:pPr algn="ctr"/>
                      <a:r>
                        <a:rPr lang="en-IN" sz="1200" b="1" dirty="0">
                          <a:solidFill>
                            <a:srgbClr val="002060"/>
                          </a:solidFill>
                          <a:latin typeface="Segoe UI" panose="020B0502040204020203" pitchFamily="34" charset="0"/>
                        </a:rPr>
                        <a:t>July</a:t>
                      </a:r>
                    </a:p>
                  </a:txBody>
                  <a:tcPr/>
                </a:tc>
                <a:tc>
                  <a:txBody>
                    <a:bodyPr/>
                    <a:lstStyle/>
                    <a:p>
                      <a:pPr algn="ctr" fontAlgn="b"/>
                      <a:r>
                        <a:rPr lang="en-IN" sz="1200" b="1" i="0" u="none" strike="noStrike" dirty="0">
                          <a:solidFill>
                            <a:srgbClr val="002060"/>
                          </a:solidFill>
                          <a:effectLst/>
                          <a:latin typeface="Segoe UI" panose="020B0502040204020203" pitchFamily="34" charset="0"/>
                        </a:rPr>
                        <a:t>17</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13</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80</a:t>
                      </a:r>
                    </a:p>
                  </a:txBody>
                  <a:tcPr marL="6350" marR="6350" marT="6350" marB="0" anchor="b"/>
                </a:tc>
                <a:extLst>
                  <a:ext uri="{0D108BD9-81ED-4DB2-BD59-A6C34878D82A}">
                    <a16:rowId xmlns:a16="http://schemas.microsoft.com/office/drawing/2014/main" val="4288219884"/>
                  </a:ext>
                </a:extLst>
              </a:tr>
              <a:tr h="381349">
                <a:tc>
                  <a:txBody>
                    <a:bodyPr/>
                    <a:lstStyle/>
                    <a:p>
                      <a:pPr algn="ctr"/>
                      <a:r>
                        <a:rPr lang="en-IN" sz="1200" b="1" dirty="0">
                          <a:solidFill>
                            <a:srgbClr val="002060"/>
                          </a:solidFill>
                          <a:latin typeface="Segoe UI" panose="020B0502040204020203" pitchFamily="34" charset="0"/>
                        </a:rPr>
                        <a:t>August</a:t>
                      </a:r>
                    </a:p>
                  </a:txBody>
                  <a:tcPr/>
                </a:tc>
                <a:tc>
                  <a:txBody>
                    <a:bodyPr/>
                    <a:lstStyle/>
                    <a:p>
                      <a:pPr algn="ctr" fontAlgn="b"/>
                      <a:r>
                        <a:rPr lang="en-IN" sz="1200" b="1" i="0" u="none" strike="noStrike" dirty="0">
                          <a:solidFill>
                            <a:srgbClr val="002060"/>
                          </a:solidFill>
                          <a:effectLst/>
                          <a:latin typeface="Segoe UI" panose="020B0502040204020203" pitchFamily="34" charset="0"/>
                        </a:rPr>
                        <a:t>8</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12</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37</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57</a:t>
                      </a:r>
                    </a:p>
                  </a:txBody>
                  <a:tcPr marL="6350" marR="6350" marT="6350" marB="0" anchor="b"/>
                </a:tc>
                <a:extLst>
                  <a:ext uri="{0D108BD9-81ED-4DB2-BD59-A6C34878D82A}">
                    <a16:rowId xmlns:a16="http://schemas.microsoft.com/office/drawing/2014/main" val="4015975550"/>
                  </a:ext>
                </a:extLst>
              </a:tr>
              <a:tr h="381349">
                <a:tc>
                  <a:txBody>
                    <a:bodyPr/>
                    <a:lstStyle/>
                    <a:p>
                      <a:pPr algn="ctr"/>
                      <a:r>
                        <a:rPr lang="en-IN" sz="1200" b="1" dirty="0">
                          <a:solidFill>
                            <a:srgbClr val="002060"/>
                          </a:solidFill>
                          <a:latin typeface="Segoe UI" panose="020B0502040204020203" pitchFamily="34" charset="0"/>
                        </a:rPr>
                        <a:t>Sept</a:t>
                      </a:r>
                    </a:p>
                  </a:txBody>
                  <a:tcPr/>
                </a:tc>
                <a:tc>
                  <a:txBody>
                    <a:bodyPr/>
                    <a:lstStyle/>
                    <a:p>
                      <a:pPr algn="ctr" fontAlgn="b"/>
                      <a:r>
                        <a:rPr lang="en-IN" sz="1200" b="1" i="0" u="none" strike="noStrike" dirty="0">
                          <a:solidFill>
                            <a:srgbClr val="002060"/>
                          </a:solidFill>
                          <a:effectLst/>
                          <a:latin typeface="Segoe UI" panose="020B0502040204020203" pitchFamily="34" charset="0"/>
                        </a:rPr>
                        <a:t>10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12</a:t>
                      </a:r>
                    </a:p>
                  </a:txBody>
                  <a:tcPr marL="6350" marR="6350" marT="6350" marB="0" anchor="b"/>
                </a:tc>
                <a:extLst>
                  <a:ext uri="{0D108BD9-81ED-4DB2-BD59-A6C34878D82A}">
                    <a16:rowId xmlns:a16="http://schemas.microsoft.com/office/drawing/2014/main" val="3330315070"/>
                  </a:ext>
                </a:extLst>
              </a:tr>
              <a:tr h="381349">
                <a:tc>
                  <a:txBody>
                    <a:bodyPr/>
                    <a:lstStyle/>
                    <a:p>
                      <a:pPr algn="ctr"/>
                      <a:r>
                        <a:rPr lang="en-IN" sz="1200" b="1" dirty="0">
                          <a:solidFill>
                            <a:srgbClr val="002060"/>
                          </a:solidFill>
                          <a:latin typeface="Segoe UI" panose="020B0502040204020203" pitchFamily="34" charset="0"/>
                        </a:rPr>
                        <a:t>October</a:t>
                      </a:r>
                    </a:p>
                  </a:txBody>
                  <a:tcPr/>
                </a:tc>
                <a:tc>
                  <a:txBody>
                    <a:bodyPr/>
                    <a:lstStyle/>
                    <a:p>
                      <a:pPr algn="ctr" fontAlgn="b"/>
                      <a:r>
                        <a:rPr lang="en-IN" sz="1200" b="1" i="0" u="none" strike="noStrike" dirty="0">
                          <a:solidFill>
                            <a:srgbClr val="002060"/>
                          </a:solidFill>
                          <a:effectLst/>
                          <a:latin typeface="Segoe UI" panose="020B0502040204020203" pitchFamily="34" charset="0"/>
                        </a:rPr>
                        <a:t>9</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12</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0</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21</a:t>
                      </a:r>
                    </a:p>
                  </a:txBody>
                  <a:tcPr marL="6350" marR="6350" marT="6350" marB="0" anchor="b"/>
                </a:tc>
                <a:extLst>
                  <a:ext uri="{0D108BD9-81ED-4DB2-BD59-A6C34878D82A}">
                    <a16:rowId xmlns:a16="http://schemas.microsoft.com/office/drawing/2014/main" val="3225363365"/>
                  </a:ext>
                </a:extLst>
              </a:tr>
              <a:tr h="381349">
                <a:tc>
                  <a:txBody>
                    <a:bodyPr/>
                    <a:lstStyle/>
                    <a:p>
                      <a:pPr algn="ctr"/>
                      <a:r>
                        <a:rPr lang="en-IN" sz="1200" b="1" dirty="0">
                          <a:solidFill>
                            <a:srgbClr val="002060"/>
                          </a:solidFill>
                          <a:latin typeface="Segoe UI" panose="020B0502040204020203" pitchFamily="34" charset="0"/>
                        </a:rPr>
                        <a:t>November</a:t>
                      </a:r>
                    </a:p>
                  </a:txBody>
                  <a:tcPr/>
                </a:tc>
                <a:tc>
                  <a:txBody>
                    <a:bodyPr/>
                    <a:lstStyle/>
                    <a:p>
                      <a:pPr algn="ctr" fontAlgn="b"/>
                      <a:r>
                        <a:rPr lang="en-IN" sz="1200" b="1" i="0" u="none" strike="noStrike" dirty="0">
                          <a:solidFill>
                            <a:srgbClr val="002060"/>
                          </a:solidFill>
                          <a:effectLst/>
                          <a:latin typeface="Segoe UI" panose="020B0502040204020203" pitchFamily="34" charset="0"/>
                        </a:rPr>
                        <a:t>14</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18</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9</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41</a:t>
                      </a:r>
                    </a:p>
                  </a:txBody>
                  <a:tcPr marL="6350" marR="6350" marT="6350" marB="0" anchor="b"/>
                </a:tc>
                <a:extLst>
                  <a:ext uri="{0D108BD9-81ED-4DB2-BD59-A6C34878D82A}">
                    <a16:rowId xmlns:a16="http://schemas.microsoft.com/office/drawing/2014/main" val="744777643"/>
                  </a:ext>
                </a:extLst>
              </a:tr>
              <a:tr h="474117">
                <a:tc>
                  <a:txBody>
                    <a:bodyPr/>
                    <a:lstStyle/>
                    <a:p>
                      <a:pPr algn="ctr"/>
                      <a:r>
                        <a:rPr lang="en-IN" sz="1200" b="1" dirty="0">
                          <a:solidFill>
                            <a:srgbClr val="002060"/>
                          </a:solidFill>
                          <a:latin typeface="Segoe UI" panose="020B0502040204020203" pitchFamily="34" charset="0"/>
                        </a:rPr>
                        <a:t>December</a:t>
                      </a:r>
                    </a:p>
                  </a:txBody>
                  <a:tcPr/>
                </a:tc>
                <a:tc>
                  <a:txBody>
                    <a:bodyPr/>
                    <a:lstStyle/>
                    <a:p>
                      <a:pPr algn="ctr" fontAlgn="b"/>
                      <a:r>
                        <a:rPr lang="en-IN" sz="1200" b="1" i="0" u="none" strike="noStrike" dirty="0">
                          <a:solidFill>
                            <a:srgbClr val="002060"/>
                          </a:solidFill>
                          <a:effectLst/>
                          <a:latin typeface="Segoe UI" panose="020B0502040204020203" pitchFamily="34" charset="0"/>
                        </a:rPr>
                        <a:t>17</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36</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58</a:t>
                      </a:r>
                    </a:p>
                  </a:txBody>
                  <a:tcPr marL="6350" marR="6350" marT="6350" marB="0" anchor="b"/>
                </a:tc>
                <a:extLst>
                  <a:ext uri="{0D108BD9-81ED-4DB2-BD59-A6C34878D82A}">
                    <a16:rowId xmlns:a16="http://schemas.microsoft.com/office/drawing/2014/main" val="1453978850"/>
                  </a:ext>
                </a:extLst>
              </a:tr>
              <a:tr h="431662">
                <a:tc>
                  <a:txBody>
                    <a:bodyPr/>
                    <a:lstStyle/>
                    <a:p>
                      <a:pPr algn="ctr"/>
                      <a:r>
                        <a:rPr lang="en-US" sz="1400" b="1" dirty="0">
                          <a:solidFill>
                            <a:srgbClr val="002060"/>
                          </a:solidFill>
                          <a:latin typeface="Segoe UI" panose="020B0502040204020203" pitchFamily="34" charset="0"/>
                        </a:rPr>
                        <a:t>Total</a:t>
                      </a:r>
                      <a:endParaRPr lang="en-IN" sz="1400" b="1" dirty="0">
                        <a:solidFill>
                          <a:srgbClr val="002060"/>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186</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381</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73</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640</a:t>
                      </a:r>
                      <a:endParaRPr lang="en-IN" sz="1400" b="1" dirty="0">
                        <a:solidFill>
                          <a:schemeClr val="accent4">
                            <a:lumMod val="50000"/>
                          </a:schemeClr>
                        </a:solidFill>
                        <a:latin typeface="Segoe UI" panose="020B0502040204020203" pitchFamily="34" charset="0"/>
                      </a:endParaRPr>
                    </a:p>
                  </a:txBody>
                  <a:tcPr/>
                </a:tc>
                <a:extLst>
                  <a:ext uri="{0D108BD9-81ED-4DB2-BD59-A6C34878D82A}">
                    <a16:rowId xmlns:a16="http://schemas.microsoft.com/office/drawing/2014/main" val="2238222066"/>
                  </a:ext>
                </a:extLst>
              </a:tr>
            </a:tbl>
          </a:graphicData>
        </a:graphic>
      </p:graphicFrame>
    </p:spTree>
    <p:extLst>
      <p:ext uri="{BB962C8B-B14F-4D97-AF65-F5344CB8AC3E}">
        <p14:creationId xmlns:p14="http://schemas.microsoft.com/office/powerpoint/2010/main" val="1698885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Performance Scripts (New/Modified/As Is)  - 2022</a:t>
            </a:r>
          </a:p>
        </p:txBody>
      </p:sp>
      <p:cxnSp>
        <p:nvCxnSpPr>
          <p:cNvPr id="6" name="Straight Connector 5">
            <a:extLst>
              <a:ext uri="{FF2B5EF4-FFF2-40B4-BE49-F238E27FC236}">
                <a16:creationId xmlns:a16="http://schemas.microsoft.com/office/drawing/2014/main" id="{F71E9AFE-3D1E-4664-AE64-EDE47874D7FD}"/>
              </a:ext>
            </a:extLst>
          </p:cNvPr>
          <p:cNvCxnSpPr>
            <a:cxnSpLocks/>
          </p:cNvCxnSpPr>
          <p:nvPr/>
        </p:nvCxnSpPr>
        <p:spPr>
          <a:xfrm>
            <a:off x="0" y="844461"/>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183B2A53-F568-48FC-B0E6-7504053CA4DA}"/>
              </a:ext>
            </a:extLst>
          </p:cNvPr>
          <p:cNvGraphicFramePr>
            <a:graphicFrameLocks noGrp="1"/>
          </p:cNvGraphicFramePr>
          <p:nvPr/>
        </p:nvGraphicFramePr>
        <p:xfrm>
          <a:off x="1" y="844465"/>
          <a:ext cx="12192000" cy="5556334"/>
        </p:xfrm>
        <a:graphic>
          <a:graphicData uri="http://schemas.openxmlformats.org/drawingml/2006/table">
            <a:tbl>
              <a:tblPr firstRow="1" bandRow="1">
                <a:tableStyleId>{21E4AEA4-8DFA-4A89-87EB-49C32662AFE0}</a:tableStyleId>
              </a:tblPr>
              <a:tblGrid>
                <a:gridCol w="2259171">
                  <a:extLst>
                    <a:ext uri="{9D8B030D-6E8A-4147-A177-3AD203B41FA5}">
                      <a16:colId xmlns:a16="http://schemas.microsoft.com/office/drawing/2014/main" val="493080371"/>
                    </a:ext>
                  </a:extLst>
                </a:gridCol>
                <a:gridCol w="2159915">
                  <a:extLst>
                    <a:ext uri="{9D8B030D-6E8A-4147-A177-3AD203B41FA5}">
                      <a16:colId xmlns:a16="http://schemas.microsoft.com/office/drawing/2014/main" val="141068860"/>
                    </a:ext>
                  </a:extLst>
                </a:gridCol>
                <a:gridCol w="2470607">
                  <a:extLst>
                    <a:ext uri="{9D8B030D-6E8A-4147-A177-3AD203B41FA5}">
                      <a16:colId xmlns:a16="http://schemas.microsoft.com/office/drawing/2014/main" val="784690543"/>
                    </a:ext>
                  </a:extLst>
                </a:gridCol>
                <a:gridCol w="2146991">
                  <a:extLst>
                    <a:ext uri="{9D8B030D-6E8A-4147-A177-3AD203B41FA5}">
                      <a16:colId xmlns:a16="http://schemas.microsoft.com/office/drawing/2014/main" val="3526321168"/>
                    </a:ext>
                  </a:extLst>
                </a:gridCol>
                <a:gridCol w="3155316">
                  <a:extLst>
                    <a:ext uri="{9D8B030D-6E8A-4147-A177-3AD203B41FA5}">
                      <a16:colId xmlns:a16="http://schemas.microsoft.com/office/drawing/2014/main" val="4199301018"/>
                    </a:ext>
                  </a:extLst>
                </a:gridCol>
              </a:tblGrid>
              <a:tr h="455716">
                <a:tc>
                  <a:txBody>
                    <a:bodyPr/>
                    <a:lstStyle/>
                    <a:p>
                      <a:pPr algn="ctr"/>
                      <a:r>
                        <a:rPr lang="en-US" sz="1400" dirty="0">
                          <a:latin typeface="Segoe UI" panose="020B0502040204020203" pitchFamily="34" charset="0"/>
                        </a:rPr>
                        <a:t>  2021</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New</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Modified</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As Is</a:t>
                      </a:r>
                      <a:endParaRPr lang="en-IN" sz="1400" dirty="0">
                        <a:latin typeface="Segoe UI" panose="020B0502040204020203" pitchFamily="34" charset="0"/>
                      </a:endParaRPr>
                    </a:p>
                  </a:txBody>
                  <a:tcPr/>
                </a:tc>
                <a:tc>
                  <a:txBody>
                    <a:bodyPr/>
                    <a:lstStyle/>
                    <a:p>
                      <a:pPr algn="ctr"/>
                      <a:r>
                        <a:rPr lang="en-US" sz="1400" dirty="0">
                          <a:latin typeface="Segoe UI" panose="020B0502040204020203" pitchFamily="34" charset="0"/>
                        </a:rPr>
                        <a:t>Month Wise Total</a:t>
                      </a:r>
                      <a:endParaRPr lang="en-IN" sz="1400" dirty="0">
                        <a:latin typeface="Segoe UI" panose="020B0502040204020203" pitchFamily="34" charset="0"/>
                      </a:endParaRPr>
                    </a:p>
                  </a:txBody>
                  <a:tcPr/>
                </a:tc>
                <a:extLst>
                  <a:ext uri="{0D108BD9-81ED-4DB2-BD59-A6C34878D82A}">
                    <a16:rowId xmlns:a16="http://schemas.microsoft.com/office/drawing/2014/main" val="3013146042"/>
                  </a:ext>
                </a:extLst>
              </a:tr>
              <a:tr h="381349">
                <a:tc>
                  <a:txBody>
                    <a:bodyPr/>
                    <a:lstStyle/>
                    <a:p>
                      <a:pPr algn="ctr"/>
                      <a:r>
                        <a:rPr lang="en-US" sz="1200" b="1" dirty="0">
                          <a:solidFill>
                            <a:srgbClr val="002060"/>
                          </a:solidFill>
                          <a:latin typeface="Segoe UI" panose="020B0502040204020203" pitchFamily="34" charset="0"/>
                        </a:rPr>
                        <a:t> Jan</a:t>
                      </a:r>
                      <a:endParaRPr lang="en-IN" sz="1200" b="1" dirty="0">
                        <a:solidFill>
                          <a:srgbClr val="002060"/>
                        </a:solidFill>
                        <a:latin typeface="Segoe UI" panose="020B0502040204020203" pitchFamily="34" charset="0"/>
                      </a:endParaRPr>
                    </a:p>
                  </a:txBody>
                  <a:tcPr/>
                </a:tc>
                <a:tc>
                  <a:txBody>
                    <a:bodyPr/>
                    <a:lstStyle/>
                    <a:p>
                      <a:pPr algn="ctr" fontAlgn="b"/>
                      <a:r>
                        <a:rPr lang="en-US" sz="1200" b="1" i="0" u="none" strike="noStrike" dirty="0">
                          <a:solidFill>
                            <a:srgbClr val="002060"/>
                          </a:solidFill>
                          <a:effectLst/>
                          <a:latin typeface="Segoe UI" panose="020B0502040204020203" pitchFamily="34" charset="0"/>
                        </a:rPr>
                        <a:t>0</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36</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17</a:t>
                      </a:r>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r>
                        <a:rPr lang="en-US" sz="1200" b="1" i="0" u="none" strike="noStrike" dirty="0">
                          <a:solidFill>
                            <a:srgbClr val="002060"/>
                          </a:solidFill>
                          <a:effectLst/>
                          <a:latin typeface="Segoe UI" panose="020B0502040204020203" pitchFamily="34" charset="0"/>
                        </a:rPr>
                        <a:t>53</a:t>
                      </a:r>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895625479"/>
                  </a:ext>
                </a:extLst>
              </a:tr>
              <a:tr h="381349">
                <a:tc>
                  <a:txBody>
                    <a:bodyPr/>
                    <a:lstStyle/>
                    <a:p>
                      <a:pPr algn="ctr"/>
                      <a:r>
                        <a:rPr lang="en-IN" sz="1200" b="1" dirty="0">
                          <a:solidFill>
                            <a:srgbClr val="002060"/>
                          </a:solidFill>
                          <a:latin typeface="Segoe UI" panose="020B0502040204020203" pitchFamily="34" charset="0"/>
                        </a:rPr>
                        <a:t>Feb</a:t>
                      </a:r>
                    </a:p>
                  </a:txBody>
                  <a:tcPr/>
                </a:tc>
                <a:tc>
                  <a:txBody>
                    <a:bodyPr/>
                    <a:lstStyle/>
                    <a:p>
                      <a:pPr algn="ctr" fontAlgn="b"/>
                      <a:r>
                        <a:rPr lang="en-IN" sz="1200" b="1" i="0" u="none" strike="noStrike" dirty="0">
                          <a:solidFill>
                            <a:srgbClr val="002060"/>
                          </a:solidFill>
                          <a:effectLst/>
                          <a:latin typeface="Segoe UI" panose="020B0502040204020203" pitchFamily="34" charset="0"/>
                        </a:rPr>
                        <a:t>5</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49</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68</a:t>
                      </a:r>
                    </a:p>
                  </a:txBody>
                  <a:tcPr marL="6350" marR="6350" marT="6350" marB="0" anchor="b"/>
                </a:tc>
                <a:tc>
                  <a:txBody>
                    <a:bodyPr/>
                    <a:lstStyle/>
                    <a:p>
                      <a:pPr algn="ctr" fontAlgn="b"/>
                      <a:r>
                        <a:rPr lang="en-IN" sz="1200" b="1" i="0" u="none" strike="noStrike" dirty="0">
                          <a:solidFill>
                            <a:srgbClr val="002060"/>
                          </a:solidFill>
                          <a:effectLst/>
                          <a:latin typeface="Segoe UI" panose="020B0502040204020203" pitchFamily="34" charset="0"/>
                        </a:rPr>
                        <a:t>122</a:t>
                      </a:r>
                    </a:p>
                  </a:txBody>
                  <a:tcPr marL="6350" marR="6350" marT="6350" marB="0" anchor="b"/>
                </a:tc>
                <a:extLst>
                  <a:ext uri="{0D108BD9-81ED-4DB2-BD59-A6C34878D82A}">
                    <a16:rowId xmlns:a16="http://schemas.microsoft.com/office/drawing/2014/main" val="3318140004"/>
                  </a:ext>
                </a:extLst>
              </a:tr>
              <a:tr h="381349">
                <a:tc>
                  <a:txBody>
                    <a:bodyPr/>
                    <a:lstStyle/>
                    <a:p>
                      <a:pPr algn="ctr"/>
                      <a:r>
                        <a:rPr lang="en-IN" sz="1200" b="1" dirty="0">
                          <a:solidFill>
                            <a:srgbClr val="002060"/>
                          </a:solidFill>
                          <a:latin typeface="Segoe UI" panose="020B0502040204020203" pitchFamily="34" charset="0"/>
                        </a:rPr>
                        <a:t>Mar</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327312912"/>
                  </a:ext>
                </a:extLst>
              </a:tr>
              <a:tr h="381349">
                <a:tc>
                  <a:txBody>
                    <a:bodyPr/>
                    <a:lstStyle/>
                    <a:p>
                      <a:pPr algn="ctr"/>
                      <a:r>
                        <a:rPr lang="en-IN" sz="1200" b="1" dirty="0">
                          <a:solidFill>
                            <a:srgbClr val="002060"/>
                          </a:solidFill>
                          <a:latin typeface="Segoe UI" panose="020B0502040204020203" pitchFamily="34" charset="0"/>
                        </a:rPr>
                        <a:t>Apr</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23311321"/>
                  </a:ext>
                </a:extLst>
              </a:tr>
              <a:tr h="381349">
                <a:tc>
                  <a:txBody>
                    <a:bodyPr/>
                    <a:lstStyle/>
                    <a:p>
                      <a:pPr algn="ctr"/>
                      <a:r>
                        <a:rPr lang="en-IN" sz="1200" b="1" dirty="0">
                          <a:solidFill>
                            <a:srgbClr val="002060"/>
                          </a:solidFill>
                          <a:latin typeface="Segoe UI" panose="020B0502040204020203" pitchFamily="34" charset="0"/>
                        </a:rPr>
                        <a:t>May</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55285696"/>
                  </a:ext>
                </a:extLst>
              </a:tr>
              <a:tr h="381349">
                <a:tc>
                  <a:txBody>
                    <a:bodyPr/>
                    <a:lstStyle/>
                    <a:p>
                      <a:pPr algn="ctr"/>
                      <a:r>
                        <a:rPr lang="en-IN" sz="1200" b="1" dirty="0">
                          <a:solidFill>
                            <a:srgbClr val="002060"/>
                          </a:solidFill>
                          <a:latin typeface="Segoe UI" panose="020B0502040204020203" pitchFamily="34" charset="0"/>
                        </a:rPr>
                        <a:t>June</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42645"/>
                  </a:ext>
                </a:extLst>
              </a:tr>
              <a:tr h="381349">
                <a:tc>
                  <a:txBody>
                    <a:bodyPr/>
                    <a:lstStyle/>
                    <a:p>
                      <a:pPr algn="ctr"/>
                      <a:r>
                        <a:rPr lang="en-IN" sz="1200" b="1" dirty="0">
                          <a:solidFill>
                            <a:srgbClr val="002060"/>
                          </a:solidFill>
                          <a:latin typeface="Segoe UI" panose="020B0502040204020203" pitchFamily="34" charset="0"/>
                        </a:rPr>
                        <a:t>July</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88219884"/>
                  </a:ext>
                </a:extLst>
              </a:tr>
              <a:tr h="381349">
                <a:tc>
                  <a:txBody>
                    <a:bodyPr/>
                    <a:lstStyle/>
                    <a:p>
                      <a:pPr algn="ctr"/>
                      <a:r>
                        <a:rPr lang="en-IN" sz="1200" b="1" dirty="0">
                          <a:solidFill>
                            <a:srgbClr val="002060"/>
                          </a:solidFill>
                          <a:latin typeface="Segoe UI" panose="020B0502040204020203" pitchFamily="34" charset="0"/>
                        </a:rPr>
                        <a:t>August</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015975550"/>
                  </a:ext>
                </a:extLst>
              </a:tr>
              <a:tr h="381349">
                <a:tc>
                  <a:txBody>
                    <a:bodyPr/>
                    <a:lstStyle/>
                    <a:p>
                      <a:pPr algn="ctr"/>
                      <a:r>
                        <a:rPr lang="en-IN" sz="1200" b="1" dirty="0">
                          <a:solidFill>
                            <a:srgbClr val="002060"/>
                          </a:solidFill>
                          <a:latin typeface="Segoe UI" panose="020B0502040204020203" pitchFamily="34" charset="0"/>
                        </a:rPr>
                        <a:t>Sept</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30315070"/>
                  </a:ext>
                </a:extLst>
              </a:tr>
              <a:tr h="381349">
                <a:tc>
                  <a:txBody>
                    <a:bodyPr/>
                    <a:lstStyle/>
                    <a:p>
                      <a:pPr algn="ctr"/>
                      <a:r>
                        <a:rPr lang="en-IN" sz="1200" b="1" dirty="0">
                          <a:solidFill>
                            <a:srgbClr val="002060"/>
                          </a:solidFill>
                          <a:latin typeface="Segoe UI" panose="020B0502040204020203" pitchFamily="34" charset="0"/>
                        </a:rPr>
                        <a:t>October</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25363365"/>
                  </a:ext>
                </a:extLst>
              </a:tr>
              <a:tr h="381349">
                <a:tc>
                  <a:txBody>
                    <a:bodyPr/>
                    <a:lstStyle/>
                    <a:p>
                      <a:pPr algn="ctr"/>
                      <a:r>
                        <a:rPr lang="en-IN" sz="1200" b="1" dirty="0">
                          <a:solidFill>
                            <a:srgbClr val="002060"/>
                          </a:solidFill>
                          <a:latin typeface="Segoe UI" panose="020B0502040204020203" pitchFamily="34" charset="0"/>
                        </a:rPr>
                        <a:t>November</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744777643"/>
                  </a:ext>
                </a:extLst>
              </a:tr>
              <a:tr h="474117">
                <a:tc>
                  <a:txBody>
                    <a:bodyPr/>
                    <a:lstStyle/>
                    <a:p>
                      <a:pPr algn="ctr"/>
                      <a:r>
                        <a:rPr lang="en-IN" sz="1200" b="1" dirty="0">
                          <a:solidFill>
                            <a:srgbClr val="002060"/>
                          </a:solidFill>
                          <a:latin typeface="Segoe UI" panose="020B0502040204020203" pitchFamily="34" charset="0"/>
                        </a:rPr>
                        <a:t>December</a:t>
                      </a:r>
                    </a:p>
                  </a:txBody>
                  <a:tcPr/>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tc>
                  <a:txBody>
                    <a:bodyPr/>
                    <a:lstStyle/>
                    <a:p>
                      <a:pPr algn="ctr" fontAlgn="b"/>
                      <a:endParaRPr lang="en-IN" sz="1200" b="1" i="0" u="none" strike="noStrike" dirty="0">
                        <a:solidFill>
                          <a:srgbClr val="00206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453978850"/>
                  </a:ext>
                </a:extLst>
              </a:tr>
              <a:tr h="431662">
                <a:tc>
                  <a:txBody>
                    <a:bodyPr/>
                    <a:lstStyle/>
                    <a:p>
                      <a:pPr algn="ctr"/>
                      <a:r>
                        <a:rPr lang="en-US" sz="1400" b="1" dirty="0">
                          <a:solidFill>
                            <a:srgbClr val="002060"/>
                          </a:solidFill>
                          <a:latin typeface="Segoe UI" panose="020B0502040204020203" pitchFamily="34" charset="0"/>
                        </a:rPr>
                        <a:t>Total</a:t>
                      </a:r>
                      <a:endParaRPr lang="en-IN" sz="1400" b="1" dirty="0">
                        <a:solidFill>
                          <a:srgbClr val="002060"/>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5</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85</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85</a:t>
                      </a:r>
                      <a:endParaRPr lang="en-IN" sz="1400" b="1" dirty="0">
                        <a:solidFill>
                          <a:schemeClr val="accent4">
                            <a:lumMod val="50000"/>
                          </a:schemeClr>
                        </a:solidFill>
                        <a:latin typeface="Segoe UI" panose="020B0502040204020203" pitchFamily="34" charset="0"/>
                      </a:endParaRPr>
                    </a:p>
                  </a:txBody>
                  <a:tcPr/>
                </a:tc>
                <a:tc>
                  <a:txBody>
                    <a:bodyPr/>
                    <a:lstStyle/>
                    <a:p>
                      <a:pPr algn="ctr"/>
                      <a:r>
                        <a:rPr lang="en-US" sz="1400" b="1" dirty="0">
                          <a:solidFill>
                            <a:schemeClr val="accent4">
                              <a:lumMod val="50000"/>
                            </a:schemeClr>
                          </a:solidFill>
                          <a:latin typeface="Segoe UI" panose="020B0502040204020203" pitchFamily="34" charset="0"/>
                        </a:rPr>
                        <a:t>175</a:t>
                      </a:r>
                      <a:endParaRPr lang="en-IN" sz="1400" b="1" dirty="0">
                        <a:solidFill>
                          <a:schemeClr val="accent4">
                            <a:lumMod val="50000"/>
                          </a:schemeClr>
                        </a:solidFill>
                        <a:latin typeface="Segoe UI" panose="020B0502040204020203" pitchFamily="34" charset="0"/>
                      </a:endParaRPr>
                    </a:p>
                  </a:txBody>
                  <a:tcPr/>
                </a:tc>
                <a:extLst>
                  <a:ext uri="{0D108BD9-81ED-4DB2-BD59-A6C34878D82A}">
                    <a16:rowId xmlns:a16="http://schemas.microsoft.com/office/drawing/2014/main" val="2238222066"/>
                  </a:ext>
                </a:extLst>
              </a:tr>
            </a:tbl>
          </a:graphicData>
        </a:graphic>
      </p:graphicFrame>
    </p:spTree>
    <p:extLst>
      <p:ext uri="{BB962C8B-B14F-4D97-AF65-F5344CB8AC3E}">
        <p14:creationId xmlns:p14="http://schemas.microsoft.com/office/powerpoint/2010/main" val="3856760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Group 53">
            <a:extLst>
              <a:ext uri="{FF2B5EF4-FFF2-40B4-BE49-F238E27FC236}">
                <a16:creationId xmlns:a16="http://schemas.microsoft.com/office/drawing/2014/main" id="{4C6E1D83-7703-49C5-AC6F-C4D41939B8BD}"/>
              </a:ext>
            </a:extLst>
          </p:cNvPr>
          <p:cNvGraphicFramePr>
            <a:graphicFrameLocks/>
          </p:cNvGraphicFramePr>
          <p:nvPr/>
        </p:nvGraphicFramePr>
        <p:xfrm>
          <a:off x="441296" y="1646408"/>
          <a:ext cx="4054063" cy="728037"/>
        </p:xfrm>
        <a:graphic>
          <a:graphicData uri="http://schemas.openxmlformats.org/drawingml/2006/table">
            <a:tbl>
              <a:tblPr firstCol="1">
                <a:tableStyleId>{21E4AEA4-8DFA-4A89-87EB-49C32662AFE0}</a:tableStyleId>
              </a:tblPr>
              <a:tblGrid>
                <a:gridCol w="1514825">
                  <a:extLst>
                    <a:ext uri="{9D8B030D-6E8A-4147-A177-3AD203B41FA5}">
                      <a16:colId xmlns:a16="http://schemas.microsoft.com/office/drawing/2014/main" val="20000"/>
                    </a:ext>
                  </a:extLst>
                </a:gridCol>
                <a:gridCol w="1217693">
                  <a:extLst>
                    <a:ext uri="{9D8B030D-6E8A-4147-A177-3AD203B41FA5}">
                      <a16:colId xmlns:a16="http://schemas.microsoft.com/office/drawing/2014/main" val="20001"/>
                    </a:ext>
                  </a:extLst>
                </a:gridCol>
                <a:gridCol w="1321545">
                  <a:extLst>
                    <a:ext uri="{9D8B030D-6E8A-4147-A177-3AD203B41FA5}">
                      <a16:colId xmlns:a16="http://schemas.microsoft.com/office/drawing/2014/main" val="20002"/>
                    </a:ext>
                  </a:extLst>
                </a:gridCol>
              </a:tblGrid>
              <a:tr h="368752">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i="0" u="none" strike="noStrike" cap="none" normalizeH="0" baseline="0" dirty="0">
                          <a:ln>
                            <a:noFill/>
                          </a:ln>
                          <a:solidFill>
                            <a:schemeClr val="bg1"/>
                          </a:solidFill>
                          <a:effectLst/>
                          <a:latin typeface="Segoe UI" panose="020B0502040204020203" pitchFamily="34" charset="0"/>
                        </a:rPr>
                        <a:t>Previous Period</a:t>
                      </a: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i="0" u="none" strike="noStrike" cap="none" normalizeH="0" baseline="0" dirty="0">
                          <a:ln>
                            <a:noFill/>
                          </a:ln>
                          <a:solidFill>
                            <a:schemeClr val="bg1"/>
                          </a:solidFill>
                          <a:effectLst/>
                          <a:latin typeface="Segoe UI" panose="020B0502040204020203" pitchFamily="34" charset="0"/>
                        </a:rPr>
                        <a:t>Current </a:t>
                      </a: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i="0" u="none" strike="noStrike" cap="none" normalizeH="0" baseline="0" dirty="0">
                          <a:ln>
                            <a:noFill/>
                          </a:ln>
                          <a:solidFill>
                            <a:schemeClr val="bg1"/>
                          </a:solidFill>
                          <a:effectLst/>
                          <a:latin typeface="Segoe UI" panose="020B0502040204020203" pitchFamily="34" charset="0"/>
                        </a:rPr>
                        <a:t>Projected Next Period</a:t>
                      </a: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359285">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endParaRPr kumimoji="0" lang="en-US" sz="1600" b="0" i="1" u="none" strike="noStrike" cap="none" normalizeH="0" baseline="0" dirty="0">
                        <a:ln>
                          <a:noFill/>
                        </a:ln>
                        <a:solidFill>
                          <a:schemeClr val="bg1"/>
                        </a:solidFill>
                        <a:effectLst/>
                        <a:latin typeface="Segoe UI" panose="020B0502040204020203" pitchFamily="34" charset="0"/>
                      </a:endParaRP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endParaRPr kumimoji="0" lang="en-US" sz="1600" b="0" i="1" u="none" strike="noStrike" cap="none" normalizeH="0" baseline="0" dirty="0">
                        <a:ln>
                          <a:noFill/>
                        </a:ln>
                        <a:solidFill>
                          <a:schemeClr val="bg1"/>
                        </a:solidFill>
                        <a:effectLst/>
                        <a:latin typeface="Segoe UI" panose="020B0502040204020203" pitchFamily="34" charset="0"/>
                      </a:endParaRP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endParaRPr kumimoji="0" lang="en-US" sz="1600" b="1" i="1" u="none" strike="noStrike" cap="none" normalizeH="0" baseline="0" dirty="0">
                        <a:ln>
                          <a:noFill/>
                        </a:ln>
                        <a:solidFill>
                          <a:schemeClr val="bg1"/>
                        </a:solidFill>
                        <a:effectLst/>
                        <a:latin typeface="Segoe UI" panose="020B0502040204020203" pitchFamily="34" charset="0"/>
                      </a:endParaRPr>
                    </a:p>
                  </a:txBody>
                  <a:tcPr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1"/>
                  </a:ext>
                </a:extLst>
              </a:tr>
            </a:tbl>
          </a:graphicData>
        </a:graphic>
      </p:graphicFrame>
      <p:sp>
        <p:nvSpPr>
          <p:cNvPr id="61" name="Rounded Rectangle 10">
            <a:extLst>
              <a:ext uri="{FF2B5EF4-FFF2-40B4-BE49-F238E27FC236}">
                <a16:creationId xmlns:a16="http://schemas.microsoft.com/office/drawing/2014/main" id="{DAC1FC3E-6D97-43E5-8BE0-CD4FB35CA0A6}"/>
              </a:ext>
            </a:extLst>
          </p:cNvPr>
          <p:cNvSpPr/>
          <p:nvPr/>
        </p:nvSpPr>
        <p:spPr>
          <a:xfrm>
            <a:off x="442271" y="1646214"/>
            <a:ext cx="4054062" cy="727109"/>
          </a:xfrm>
          <a:prstGeom prst="roundRect">
            <a:avLst>
              <a:gd name="adj" fmla="val 4434"/>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2" name="TextBox 61">
            <a:extLst>
              <a:ext uri="{FF2B5EF4-FFF2-40B4-BE49-F238E27FC236}">
                <a16:creationId xmlns:a16="http://schemas.microsoft.com/office/drawing/2014/main" id="{6461A9FD-4095-4A79-A1BA-FB2F7E343CBF}"/>
              </a:ext>
            </a:extLst>
          </p:cNvPr>
          <p:cNvSpPr txBox="1"/>
          <p:nvPr/>
        </p:nvSpPr>
        <p:spPr>
          <a:xfrm>
            <a:off x="451686" y="1302031"/>
            <a:ext cx="2277435" cy="27699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Engagement Health (Overall)</a:t>
            </a:r>
          </a:p>
        </p:txBody>
      </p:sp>
      <p:sp>
        <p:nvSpPr>
          <p:cNvPr id="63" name="Oval 62">
            <a:extLst>
              <a:ext uri="{FF2B5EF4-FFF2-40B4-BE49-F238E27FC236}">
                <a16:creationId xmlns:a16="http://schemas.microsoft.com/office/drawing/2014/main" id="{4A0D71CD-36EE-4DB3-866D-23D72200ECED}"/>
              </a:ext>
            </a:extLst>
          </p:cNvPr>
          <p:cNvSpPr>
            <a:spLocks noChangeAspect="1"/>
          </p:cNvSpPr>
          <p:nvPr/>
        </p:nvSpPr>
        <p:spPr>
          <a:xfrm>
            <a:off x="1013124" y="5319000"/>
            <a:ext cx="282388" cy="282388"/>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64" name="Oval 63">
            <a:extLst>
              <a:ext uri="{FF2B5EF4-FFF2-40B4-BE49-F238E27FC236}">
                <a16:creationId xmlns:a16="http://schemas.microsoft.com/office/drawing/2014/main" id="{8338EB9F-B521-462F-97FD-33CC6AF622AF}"/>
              </a:ext>
            </a:extLst>
          </p:cNvPr>
          <p:cNvSpPr>
            <a:spLocks noChangeAspect="1"/>
          </p:cNvSpPr>
          <p:nvPr/>
        </p:nvSpPr>
        <p:spPr>
          <a:xfrm>
            <a:off x="2112197" y="5319000"/>
            <a:ext cx="282388" cy="28238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Y</a:t>
            </a:r>
          </a:p>
        </p:txBody>
      </p:sp>
      <p:sp>
        <p:nvSpPr>
          <p:cNvPr id="65" name="Oval 64">
            <a:extLst>
              <a:ext uri="{FF2B5EF4-FFF2-40B4-BE49-F238E27FC236}">
                <a16:creationId xmlns:a16="http://schemas.microsoft.com/office/drawing/2014/main" id="{EB2BD816-A110-4C00-AEC3-41142D0FCFB2}"/>
              </a:ext>
            </a:extLst>
          </p:cNvPr>
          <p:cNvSpPr>
            <a:spLocks noChangeAspect="1"/>
          </p:cNvSpPr>
          <p:nvPr/>
        </p:nvSpPr>
        <p:spPr>
          <a:xfrm>
            <a:off x="3173326" y="5319000"/>
            <a:ext cx="282388" cy="28238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a:t>
            </a:r>
          </a:p>
        </p:txBody>
      </p:sp>
      <p:sp>
        <p:nvSpPr>
          <p:cNvPr id="66" name="Rectangle 65">
            <a:extLst>
              <a:ext uri="{FF2B5EF4-FFF2-40B4-BE49-F238E27FC236}">
                <a16:creationId xmlns:a16="http://schemas.microsoft.com/office/drawing/2014/main" id="{4584B91C-DF1B-4727-AEED-5B132E3618B1}"/>
              </a:ext>
            </a:extLst>
          </p:cNvPr>
          <p:cNvSpPr/>
          <p:nvPr/>
        </p:nvSpPr>
        <p:spPr>
          <a:xfrm>
            <a:off x="1207097" y="5370050"/>
            <a:ext cx="740908" cy="236219"/>
          </a:xfrm>
          <a:prstGeom prst="rect">
            <a:avLst/>
          </a:prstGeom>
        </p:spPr>
        <p:txBody>
          <a:bodyPr wrap="none">
            <a:spAutoFit/>
          </a:bodyPr>
          <a:lstStyle/>
          <a:p>
            <a:pPr marL="0" marR="0" lvl="0" indent="0" algn="ctr" defTabSz="914400" rtl="0" eaLnBrk="0" fontAlgn="auto" latinLnBrk="0" hangingPunct="0">
              <a:lnSpc>
                <a:spcPct val="85000"/>
              </a:lnSpc>
              <a:spcBef>
                <a:spcPct val="50000"/>
              </a:spcBef>
              <a:spcAft>
                <a:spcPts val="0"/>
              </a:spcAft>
              <a:buClr>
                <a:srgbClr val="12ABDB"/>
              </a:buClr>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On Track</a:t>
            </a:r>
          </a:p>
        </p:txBody>
      </p:sp>
      <p:sp>
        <p:nvSpPr>
          <p:cNvPr id="67" name="Rectangle 66">
            <a:extLst>
              <a:ext uri="{FF2B5EF4-FFF2-40B4-BE49-F238E27FC236}">
                <a16:creationId xmlns:a16="http://schemas.microsoft.com/office/drawing/2014/main" id="{D8B92A44-2F84-4692-8ACC-9B6D1623A7FB}"/>
              </a:ext>
            </a:extLst>
          </p:cNvPr>
          <p:cNvSpPr/>
          <p:nvPr/>
        </p:nvSpPr>
        <p:spPr>
          <a:xfrm>
            <a:off x="2338915" y="5353875"/>
            <a:ext cx="872355" cy="237501"/>
          </a:xfrm>
          <a:prstGeom prst="rect">
            <a:avLst/>
          </a:prstGeom>
        </p:spPr>
        <p:txBody>
          <a:bodyPr wrap="none">
            <a:spAutoFit/>
          </a:bodyPr>
          <a:lstStyle/>
          <a:p>
            <a:pPr marL="0" marR="0" lvl="0" indent="0" algn="ctr" defTabSz="914400" rtl="0" eaLnBrk="0" fontAlgn="auto" latinLnBrk="0" hangingPunct="0">
              <a:lnSpc>
                <a:spcPct val="85000"/>
              </a:lnSpc>
              <a:spcBef>
                <a:spcPct val="50000"/>
              </a:spcBef>
              <a:spcAft>
                <a:spcPts val="0"/>
              </a:spcAft>
              <a:buClr>
                <a:srgbClr val="12ABDB"/>
              </a:buClr>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Low Risk	</a:t>
            </a:r>
          </a:p>
        </p:txBody>
      </p:sp>
      <p:sp>
        <p:nvSpPr>
          <p:cNvPr id="68" name="Rectangle 67">
            <a:extLst>
              <a:ext uri="{FF2B5EF4-FFF2-40B4-BE49-F238E27FC236}">
                <a16:creationId xmlns:a16="http://schemas.microsoft.com/office/drawing/2014/main" id="{6319D774-3C4F-4802-917B-EDA78F4B0BD7}"/>
              </a:ext>
            </a:extLst>
          </p:cNvPr>
          <p:cNvSpPr/>
          <p:nvPr/>
        </p:nvSpPr>
        <p:spPr>
          <a:xfrm>
            <a:off x="3355232" y="5370050"/>
            <a:ext cx="768159" cy="236219"/>
          </a:xfrm>
          <a:prstGeom prst="rect">
            <a:avLst/>
          </a:prstGeom>
        </p:spPr>
        <p:txBody>
          <a:bodyPr wrap="none">
            <a:spAutoFit/>
          </a:bodyPr>
          <a:lstStyle/>
          <a:p>
            <a:pPr marL="0" marR="0" lvl="0" indent="0" algn="ctr" defTabSz="914400" rtl="0" eaLnBrk="0" fontAlgn="auto" latinLnBrk="0" hangingPunct="0">
              <a:lnSpc>
                <a:spcPct val="85000"/>
              </a:lnSpc>
              <a:spcBef>
                <a:spcPct val="50000"/>
              </a:spcBef>
              <a:spcAft>
                <a:spcPts val="0"/>
              </a:spcAft>
              <a:buClr>
                <a:srgbClr val="12ABDB"/>
              </a:buClr>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High Risk</a:t>
            </a:r>
          </a:p>
        </p:txBody>
      </p:sp>
      <p:graphicFrame>
        <p:nvGraphicFramePr>
          <p:cNvPr id="69" name="Group 89">
            <a:extLst>
              <a:ext uri="{FF2B5EF4-FFF2-40B4-BE49-F238E27FC236}">
                <a16:creationId xmlns:a16="http://schemas.microsoft.com/office/drawing/2014/main" id="{353A2DAD-87EB-4409-B29B-9C4B4AC88255}"/>
              </a:ext>
            </a:extLst>
          </p:cNvPr>
          <p:cNvGraphicFramePr>
            <a:graphicFrameLocks/>
          </p:cNvGraphicFramePr>
          <p:nvPr>
            <p:extLst>
              <p:ext uri="{D42A27DB-BD31-4B8C-83A1-F6EECF244321}">
                <p14:modId xmlns:p14="http://schemas.microsoft.com/office/powerpoint/2010/main" val="3035375155"/>
              </p:ext>
            </p:extLst>
          </p:nvPr>
        </p:nvGraphicFramePr>
        <p:xfrm>
          <a:off x="452909" y="2990138"/>
          <a:ext cx="4605775" cy="2154438"/>
        </p:xfrm>
        <a:graphic>
          <a:graphicData uri="http://schemas.openxmlformats.org/drawingml/2006/table">
            <a:tbl>
              <a:tblPr firstCol="1">
                <a:tableStyleId>{21E4AEA4-8DFA-4A89-87EB-49C32662AFE0}</a:tableStyleId>
              </a:tblPr>
              <a:tblGrid>
                <a:gridCol w="1551394">
                  <a:extLst>
                    <a:ext uri="{9D8B030D-6E8A-4147-A177-3AD203B41FA5}">
                      <a16:colId xmlns:a16="http://schemas.microsoft.com/office/drawing/2014/main" val="20000"/>
                    </a:ext>
                  </a:extLst>
                </a:gridCol>
                <a:gridCol w="713524">
                  <a:extLst>
                    <a:ext uri="{9D8B030D-6E8A-4147-A177-3AD203B41FA5}">
                      <a16:colId xmlns:a16="http://schemas.microsoft.com/office/drawing/2014/main" val="20001"/>
                    </a:ext>
                  </a:extLst>
                </a:gridCol>
                <a:gridCol w="2340857">
                  <a:extLst>
                    <a:ext uri="{9D8B030D-6E8A-4147-A177-3AD203B41FA5}">
                      <a16:colId xmlns:a16="http://schemas.microsoft.com/office/drawing/2014/main" val="20002"/>
                    </a:ext>
                  </a:extLst>
                </a:gridCol>
              </a:tblGrid>
              <a:tr h="306676">
                <a:tc>
                  <a:txBody>
                    <a:bodyPr/>
                    <a:lstStyle/>
                    <a:p>
                      <a:pPr marL="0" marR="0" lvl="0" indent="0" algn="ctr" defTabSz="914400" rtl="0" eaLnBrk="0" fontAlgn="base" latinLnBrk="0" hangingPunct="0">
                        <a:lnSpc>
                          <a:spcPct val="85000"/>
                        </a:lnSpc>
                        <a:spcBef>
                          <a:spcPct val="50000"/>
                        </a:spcBef>
                        <a:spcAft>
                          <a:spcPct val="0"/>
                        </a:spcAft>
                        <a:buClr>
                          <a:schemeClr val="accent2"/>
                        </a:buClr>
                        <a:buSzTx/>
                        <a:buFont typeface="Wingdings" charset="2"/>
                        <a:buNone/>
                        <a:tabLst/>
                      </a:pPr>
                      <a:endParaRPr kumimoji="0" lang="en-US" sz="1000" b="1" i="0" u="none" strike="noStrike" cap="none" normalizeH="0" baseline="0" dirty="0">
                        <a:ln>
                          <a:noFill/>
                        </a:ln>
                        <a:solidFill>
                          <a:schemeClr val="bg1"/>
                        </a:solidFill>
                        <a:effectLst/>
                        <a:latin typeface="Segoe UI" panose="020B0502040204020203" pitchFamily="34" charset="0"/>
                      </a:endParaRPr>
                    </a:p>
                  </a:txBody>
                  <a:tcPr marL="90488" marR="90488" marT="44450" marB="44450" anchor="ctr" horzOverflow="overflow">
                    <a:solidFill>
                      <a:srgbClr val="0070C0"/>
                    </a:solidFill>
                  </a:tcPr>
                </a:tc>
                <a:tc>
                  <a:txBody>
                    <a:bodyPr/>
                    <a:lstStyle/>
                    <a:p>
                      <a:pPr marL="0" marR="0" lvl="0" indent="0" algn="ctr" defTabSz="914400" rtl="0" eaLnBrk="0" fontAlgn="base" latinLnBrk="0" hangingPunct="0">
                        <a:lnSpc>
                          <a:spcPct val="85000"/>
                        </a:lnSpc>
                        <a:spcBef>
                          <a:spcPct val="0"/>
                        </a:spcBef>
                        <a:spcAft>
                          <a:spcPct val="0"/>
                        </a:spcAft>
                        <a:buClr>
                          <a:schemeClr val="bg1"/>
                        </a:buClr>
                        <a:buSzTx/>
                        <a:buFontTx/>
                        <a:buNone/>
                        <a:tabLst/>
                      </a:pPr>
                      <a:r>
                        <a:rPr kumimoji="0" lang="en-US" sz="1000" b="1" i="0" u="none" strike="noStrike" cap="none" normalizeH="0" baseline="0" dirty="0">
                          <a:ln>
                            <a:noFill/>
                          </a:ln>
                          <a:solidFill>
                            <a:schemeClr val="bg1"/>
                          </a:solidFill>
                          <a:effectLst/>
                          <a:latin typeface="Segoe UI" panose="020B0502040204020203" pitchFamily="34" charset="0"/>
                        </a:rPr>
                        <a:t> Status</a:t>
                      </a:r>
                    </a:p>
                  </a:txBody>
                  <a:tcPr marL="90488" marR="90488" marT="44450" marB="44450" anchor="ctr" horzOverflow="overflow">
                    <a:solidFill>
                      <a:srgbClr val="0070C0"/>
                    </a:solidFill>
                  </a:tcPr>
                </a:tc>
                <a:tc>
                  <a:txBody>
                    <a:bodyPr/>
                    <a:lstStyle/>
                    <a:p>
                      <a:pPr marL="0" marR="0" lvl="0" indent="0" algn="ctr" defTabSz="914400" rtl="0" eaLnBrk="0" fontAlgn="base" latinLnBrk="0" hangingPunct="0">
                        <a:lnSpc>
                          <a:spcPct val="85000"/>
                        </a:lnSpc>
                        <a:spcBef>
                          <a:spcPct val="0"/>
                        </a:spcBef>
                        <a:spcAft>
                          <a:spcPct val="0"/>
                        </a:spcAft>
                        <a:buClr>
                          <a:schemeClr val="bg1"/>
                        </a:buClr>
                        <a:buSzTx/>
                        <a:buFontTx/>
                        <a:buNone/>
                        <a:tabLst/>
                      </a:pPr>
                      <a:r>
                        <a:rPr kumimoji="0" lang="en-US" sz="1000" b="1" i="0" u="none" strike="noStrike" cap="none" normalizeH="0" baseline="0" dirty="0">
                          <a:ln>
                            <a:noFill/>
                          </a:ln>
                          <a:solidFill>
                            <a:schemeClr val="bg1"/>
                          </a:solidFill>
                          <a:effectLst/>
                          <a:latin typeface="Segoe UI" panose="020B0502040204020203" pitchFamily="34" charset="0"/>
                        </a:rPr>
                        <a:t>Comments</a:t>
                      </a:r>
                    </a:p>
                  </a:txBody>
                  <a:tcPr marL="90488" marR="90488" marT="44450" marB="44450" anchor="ctr" horzOverflow="overflow">
                    <a:solidFill>
                      <a:srgbClr val="0070C0"/>
                    </a:solidFill>
                  </a:tcPr>
                </a:tc>
                <a:extLst>
                  <a:ext uri="{0D108BD9-81ED-4DB2-BD59-A6C34878D82A}">
                    <a16:rowId xmlns:a16="http://schemas.microsoft.com/office/drawing/2014/main" val="10000"/>
                  </a:ext>
                </a:extLst>
              </a:tr>
              <a:tr h="286439">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u="none" strike="noStrike" kern="1200" cap="none" normalizeH="0" baseline="0" dirty="0">
                          <a:ln>
                            <a:noFill/>
                          </a:ln>
                          <a:solidFill>
                            <a:schemeClr val="lt1"/>
                          </a:solidFill>
                          <a:effectLst/>
                          <a:latin typeface="Segoe UI" panose="020B0502040204020203" pitchFamily="34" charset="0"/>
                          <a:ea typeface="+mn-ea"/>
                          <a:cs typeface="+mn-cs"/>
                        </a:rPr>
                        <a:t>Scope</a:t>
                      </a: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r>
                        <a:rPr kumimoji="0" lang="en-US" sz="900" b="0" i="0" u="none" strike="noStrike" cap="none" normalizeH="0" baseline="0" dirty="0">
                          <a:ln>
                            <a:noFill/>
                          </a:ln>
                          <a:solidFill>
                            <a:srgbClr val="000000"/>
                          </a:solidFill>
                          <a:effectLst/>
                          <a:latin typeface="Segoe UI" panose="020B0502040204020203" pitchFamily="34" charset="0"/>
                        </a:rPr>
                        <a:t>No deviations reported</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10001"/>
                  </a:ext>
                </a:extLst>
              </a:tr>
              <a:tr h="331509">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u="none" strike="noStrike" cap="none" normalizeH="0" baseline="0" dirty="0">
                          <a:ln>
                            <a:noFill/>
                          </a:ln>
                          <a:effectLst/>
                          <a:latin typeface="Segoe UI" panose="020B0502040204020203" pitchFamily="34" charset="0"/>
                        </a:rPr>
                        <a:t>Schedule</a:t>
                      </a:r>
                      <a:endParaRPr kumimoji="0" lang="en-US" sz="1000" b="1"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0" marR="0" lvl="0" indent="0" algn="l" defTabSz="914400" rtl="0" eaLnBrk="0" fontAlgn="base" latinLnBrk="0" hangingPunct="0">
                        <a:lnSpc>
                          <a:spcPct val="85000"/>
                        </a:lnSpc>
                        <a:spcBef>
                          <a:spcPct val="0"/>
                        </a:spcBef>
                        <a:spcAft>
                          <a:spcPct val="0"/>
                        </a:spcAft>
                        <a:buClr>
                          <a:schemeClr val="bg1"/>
                        </a:buClr>
                        <a:buSzTx/>
                        <a:buFontTx/>
                        <a:buNone/>
                        <a:tabLst/>
                        <a:defRPr/>
                      </a:pPr>
                      <a:r>
                        <a:rPr kumimoji="0" lang="en-US" sz="900" b="0" i="0" u="none" strike="noStrike" cap="none" normalizeH="0" baseline="0" dirty="0">
                          <a:ln>
                            <a:noFill/>
                          </a:ln>
                          <a:solidFill>
                            <a:srgbClr val="000000"/>
                          </a:solidFill>
                          <a:effectLst/>
                          <a:latin typeface="Segoe UI" panose="020B0502040204020203" pitchFamily="34" charset="0"/>
                        </a:rPr>
                        <a:t>No deviations reported</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10002"/>
                  </a:ext>
                </a:extLst>
              </a:tr>
              <a:tr h="331509">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u="none" strike="noStrike" kern="1200" cap="none" normalizeH="0" baseline="0" dirty="0">
                          <a:ln>
                            <a:noFill/>
                          </a:ln>
                          <a:solidFill>
                            <a:schemeClr val="lt1"/>
                          </a:solidFill>
                          <a:effectLst/>
                          <a:latin typeface="Segoe UI" panose="020B0502040204020203" pitchFamily="34" charset="0"/>
                          <a:ea typeface="+mn-ea"/>
                          <a:cs typeface="+mn-cs"/>
                        </a:rPr>
                        <a:t>Delivery</a:t>
                      </a: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0" marR="0" lvl="0" indent="0" algn="l" defTabSz="914400" rtl="0" eaLnBrk="0" fontAlgn="base" latinLnBrk="0" hangingPunct="0">
                        <a:lnSpc>
                          <a:spcPct val="85000"/>
                        </a:lnSpc>
                        <a:spcBef>
                          <a:spcPct val="0"/>
                        </a:spcBef>
                        <a:spcAft>
                          <a:spcPct val="0"/>
                        </a:spcAft>
                        <a:buClr>
                          <a:schemeClr val="bg1"/>
                        </a:buClr>
                        <a:buSzTx/>
                        <a:buFontTx/>
                        <a:buNone/>
                        <a:tabLst/>
                      </a:pPr>
                      <a:r>
                        <a:rPr kumimoji="0" lang="en-US" sz="900" b="0" i="0" u="none" strike="noStrike" cap="none" normalizeH="0" baseline="0" dirty="0">
                          <a:ln>
                            <a:noFill/>
                          </a:ln>
                          <a:solidFill>
                            <a:srgbClr val="000000"/>
                          </a:solidFill>
                          <a:effectLst/>
                          <a:latin typeface="Segoe UI" panose="020B0502040204020203" pitchFamily="34" charset="0"/>
                        </a:rPr>
                        <a:t>All deliverables are accepted</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3206076918"/>
                  </a:ext>
                </a:extLst>
              </a:tr>
              <a:tr h="325427">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u="none" strike="noStrike" kern="1200" cap="none" normalizeH="0" baseline="0" dirty="0">
                          <a:ln>
                            <a:noFill/>
                          </a:ln>
                          <a:solidFill>
                            <a:schemeClr val="lt1"/>
                          </a:solidFill>
                          <a:effectLst/>
                          <a:latin typeface="Segoe UI" panose="020B0502040204020203" pitchFamily="34" charset="0"/>
                          <a:ea typeface="+mn-ea"/>
                          <a:cs typeface="+mn-cs"/>
                        </a:rPr>
                        <a:t>Cost</a:t>
                      </a: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r>
                        <a:rPr kumimoji="0" lang="en-US" sz="900" b="0" i="0" u="none" strike="noStrike" cap="none" normalizeH="0" baseline="0" dirty="0">
                          <a:ln>
                            <a:noFill/>
                          </a:ln>
                          <a:solidFill>
                            <a:srgbClr val="000000"/>
                          </a:solidFill>
                          <a:effectLst/>
                          <a:latin typeface="Segoe UI" panose="020B0502040204020203" pitchFamily="34" charset="0"/>
                        </a:rPr>
                        <a:t>No deviations reported </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10003"/>
                  </a:ext>
                </a:extLst>
              </a:tr>
              <a:tr h="286439">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u="none" strike="noStrike" kern="1200" cap="none" normalizeH="0" baseline="0" dirty="0">
                          <a:ln>
                            <a:noFill/>
                          </a:ln>
                          <a:solidFill>
                            <a:schemeClr val="lt1"/>
                          </a:solidFill>
                          <a:effectLst/>
                          <a:latin typeface="Segoe UI" panose="020B0502040204020203" pitchFamily="34" charset="0"/>
                          <a:ea typeface="+mn-ea"/>
                          <a:cs typeface="+mn-cs"/>
                        </a:rPr>
                        <a:t>Governance</a:t>
                      </a: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defRPr/>
                      </a:pPr>
                      <a:r>
                        <a:rPr kumimoji="0" lang="en-US" sz="900" b="0" i="0" u="none" strike="noStrike" cap="none" normalizeH="0" baseline="0" dirty="0">
                          <a:ln>
                            <a:noFill/>
                          </a:ln>
                          <a:solidFill>
                            <a:srgbClr val="000000"/>
                          </a:solidFill>
                          <a:effectLst/>
                          <a:latin typeface="Segoe UI" panose="020B0502040204020203" pitchFamily="34" charset="0"/>
                        </a:rPr>
                        <a:t>No deviations reported</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10005"/>
                  </a:ext>
                </a:extLst>
              </a:tr>
              <a:tr h="286439">
                <a:tc>
                  <a:txBody>
                    <a:bodyPr/>
                    <a:lstStyle/>
                    <a:p>
                      <a:pPr marL="0" marR="0" lvl="0" indent="0" algn="l" defTabSz="914400" rtl="0" eaLnBrk="0" fontAlgn="base" latinLnBrk="0" hangingPunct="0">
                        <a:lnSpc>
                          <a:spcPct val="85000"/>
                        </a:lnSpc>
                        <a:spcBef>
                          <a:spcPct val="50000"/>
                        </a:spcBef>
                        <a:spcAft>
                          <a:spcPct val="0"/>
                        </a:spcAft>
                        <a:buClr>
                          <a:schemeClr val="accent2"/>
                        </a:buClr>
                        <a:buSzTx/>
                        <a:buFont typeface="Wingdings" charset="2"/>
                        <a:buNone/>
                        <a:tabLst/>
                      </a:pPr>
                      <a:r>
                        <a:rPr kumimoji="0" lang="en-US" sz="1000" b="1" u="none" strike="noStrike" kern="1200" cap="none" normalizeH="0" baseline="0" dirty="0">
                          <a:ln>
                            <a:noFill/>
                          </a:ln>
                          <a:solidFill>
                            <a:schemeClr val="lt1"/>
                          </a:solidFill>
                          <a:effectLst/>
                          <a:latin typeface="Segoe UI" panose="020B0502040204020203" pitchFamily="34" charset="0"/>
                          <a:ea typeface="+mn-ea"/>
                          <a:cs typeface="+mn-cs"/>
                        </a:rPr>
                        <a:t>Invoices</a:t>
                      </a:r>
                    </a:p>
                  </a:txBody>
                  <a:tcPr marL="90488" marR="90488" marT="44450" marB="44450" anchor="ctr" horzOverflow="overflow">
                    <a:solidFill>
                      <a:srgbClr val="0070C0"/>
                    </a:solidFill>
                  </a:tcPr>
                </a:tc>
                <a:tc>
                  <a:txBody>
                    <a:bodyPr/>
                    <a:lstStyle/>
                    <a:p>
                      <a:pPr marL="109538" marR="0" lvl="0" indent="-109538" algn="l" defTabSz="914400" rtl="0" eaLnBrk="0" fontAlgn="base" latinLnBrk="0" hangingPunct="0">
                        <a:lnSpc>
                          <a:spcPct val="85000"/>
                        </a:lnSpc>
                        <a:spcBef>
                          <a:spcPct val="0"/>
                        </a:spcBef>
                        <a:spcAft>
                          <a:spcPct val="0"/>
                        </a:spcAft>
                        <a:buClr>
                          <a:schemeClr val="bg1"/>
                        </a:buClr>
                        <a:buSzTx/>
                        <a:buFontTx/>
                        <a:buNone/>
                        <a:tabLst/>
                      </a:pPr>
                      <a:endParaRPr kumimoji="0" lang="en-US" sz="1000" b="0" i="0" u="none" strike="noStrike" cap="none" normalizeH="0" baseline="0" dirty="0">
                        <a:ln>
                          <a:noFill/>
                        </a:ln>
                        <a:solidFill>
                          <a:srgbClr val="000000"/>
                        </a:solidFill>
                        <a:effectLst/>
                        <a:latin typeface="Segoe UI" panose="020B0502040204020203" pitchFamily="34" charset="0"/>
                      </a:endParaRPr>
                    </a:p>
                  </a:txBody>
                  <a:tcPr marL="90488" marR="90488" marT="44450" marB="44450" anchor="ctr" horzOverflow="overflow">
                    <a:solidFill>
                      <a:schemeClr val="accent2">
                        <a:lumMod val="40000"/>
                        <a:lumOff val="60000"/>
                      </a:schemeClr>
                    </a:solidFill>
                  </a:tcPr>
                </a:tc>
                <a:tc>
                  <a:txBody>
                    <a:bodyPr/>
                    <a:lstStyle/>
                    <a:p>
                      <a:pPr marL="0" marR="0" lvl="0" indent="0" algn="l" defTabSz="914400" rtl="0" eaLnBrk="0" fontAlgn="base" latinLnBrk="0" hangingPunct="0">
                        <a:lnSpc>
                          <a:spcPct val="85000"/>
                        </a:lnSpc>
                        <a:spcBef>
                          <a:spcPct val="0"/>
                        </a:spcBef>
                        <a:spcAft>
                          <a:spcPct val="0"/>
                        </a:spcAft>
                        <a:buClr>
                          <a:schemeClr val="bg1"/>
                        </a:buClr>
                        <a:buSzTx/>
                        <a:buFontTx/>
                        <a:buNone/>
                        <a:tabLst/>
                        <a:defRPr/>
                      </a:pPr>
                      <a:r>
                        <a:rPr kumimoji="0" lang="en-US" sz="900" b="0" i="0" u="none" strike="noStrike" cap="none" normalizeH="0" baseline="0" dirty="0">
                          <a:ln>
                            <a:noFill/>
                          </a:ln>
                          <a:solidFill>
                            <a:schemeClr val="tx1"/>
                          </a:solidFill>
                          <a:effectLst/>
                          <a:latin typeface="Segoe UI" panose="020B0502040204020203" pitchFamily="34" charset="0"/>
                        </a:rPr>
                        <a:t>Invoices raised on time</a:t>
                      </a:r>
                    </a:p>
                  </a:txBody>
                  <a:tcPr marL="90488" marR="90488" marT="44450" marB="44450" anchor="ctr" horzOverflow="overflow">
                    <a:solidFill>
                      <a:schemeClr val="accent2">
                        <a:lumMod val="40000"/>
                        <a:lumOff val="60000"/>
                      </a:schemeClr>
                    </a:solidFill>
                  </a:tcPr>
                </a:tc>
                <a:extLst>
                  <a:ext uri="{0D108BD9-81ED-4DB2-BD59-A6C34878D82A}">
                    <a16:rowId xmlns:a16="http://schemas.microsoft.com/office/drawing/2014/main" val="10006"/>
                  </a:ext>
                </a:extLst>
              </a:tr>
            </a:tbl>
          </a:graphicData>
        </a:graphic>
      </p:graphicFrame>
      <p:sp>
        <p:nvSpPr>
          <p:cNvPr id="70" name="Rounded Rectangle 28">
            <a:extLst>
              <a:ext uri="{FF2B5EF4-FFF2-40B4-BE49-F238E27FC236}">
                <a16:creationId xmlns:a16="http://schemas.microsoft.com/office/drawing/2014/main" id="{2A1BBF48-8BE5-406F-8BFA-3061232095CF}"/>
              </a:ext>
            </a:extLst>
          </p:cNvPr>
          <p:cNvSpPr/>
          <p:nvPr/>
        </p:nvSpPr>
        <p:spPr>
          <a:xfrm>
            <a:off x="448501" y="2978540"/>
            <a:ext cx="4585811" cy="2161726"/>
          </a:xfrm>
          <a:prstGeom prst="roundRect">
            <a:avLst>
              <a:gd name="adj" fmla="val 19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1" name="Oval 70">
            <a:extLst>
              <a:ext uri="{FF2B5EF4-FFF2-40B4-BE49-F238E27FC236}">
                <a16:creationId xmlns:a16="http://schemas.microsoft.com/office/drawing/2014/main" id="{2893ACA0-8414-478D-AB6D-26467CE74F9A}"/>
              </a:ext>
            </a:extLst>
          </p:cNvPr>
          <p:cNvSpPr>
            <a:spLocks noChangeAspect="1"/>
          </p:cNvSpPr>
          <p:nvPr/>
        </p:nvSpPr>
        <p:spPr>
          <a:xfrm>
            <a:off x="2211869" y="3311583"/>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72" name="TextBox 71">
            <a:extLst>
              <a:ext uri="{FF2B5EF4-FFF2-40B4-BE49-F238E27FC236}">
                <a16:creationId xmlns:a16="http://schemas.microsoft.com/office/drawing/2014/main" id="{00ED506D-7803-4A71-AAF3-94F34EEDA8EE}"/>
              </a:ext>
            </a:extLst>
          </p:cNvPr>
          <p:cNvSpPr txBox="1"/>
          <p:nvPr/>
        </p:nvSpPr>
        <p:spPr>
          <a:xfrm>
            <a:off x="470529" y="2648022"/>
            <a:ext cx="1641667" cy="27699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defPPr>
              <a:defRPr lang="pt-PT"/>
            </a:defPPr>
            <a:lvl1pPr>
              <a:defRPr sz="1200" b="1">
                <a:solidFill>
                  <a:schemeClr val="bg1"/>
                </a:solidFill>
                <a:latin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Major Indicators</a:t>
            </a:r>
          </a:p>
        </p:txBody>
      </p:sp>
      <p:sp>
        <p:nvSpPr>
          <p:cNvPr id="76" name="Title 3">
            <a:extLst>
              <a:ext uri="{FF2B5EF4-FFF2-40B4-BE49-F238E27FC236}">
                <a16:creationId xmlns:a16="http://schemas.microsoft.com/office/drawing/2014/main" id="{140BD408-B9A5-4CB8-9F21-4188FB29F14E}"/>
              </a:ext>
            </a:extLst>
          </p:cNvPr>
          <p:cNvSpPr>
            <a:spLocks noGrp="1"/>
          </p:cNvSpPr>
          <p:nvPr>
            <p:ph type="title"/>
          </p:nvPr>
        </p:nvSpPr>
        <p:spPr/>
        <p:txBody>
          <a:bodyPr/>
          <a:lstStyle/>
          <a:p>
            <a:r>
              <a:rPr lang="en-US" dirty="0">
                <a:solidFill>
                  <a:schemeClr val="accent1"/>
                </a:solidFill>
              </a:rPr>
              <a:t>Engagement Summary</a:t>
            </a:r>
          </a:p>
        </p:txBody>
      </p:sp>
      <p:cxnSp>
        <p:nvCxnSpPr>
          <p:cNvPr id="77" name="Straight Connector 76">
            <a:extLst>
              <a:ext uri="{FF2B5EF4-FFF2-40B4-BE49-F238E27FC236}">
                <a16:creationId xmlns:a16="http://schemas.microsoft.com/office/drawing/2014/main" id="{0B03CD83-D599-472D-9972-8BEBD2D04416}"/>
              </a:ext>
            </a:extLst>
          </p:cNvPr>
          <p:cNvCxnSpPr>
            <a:cxnSpLocks/>
          </p:cNvCxnSpPr>
          <p:nvPr/>
        </p:nvCxnSpPr>
        <p:spPr>
          <a:xfrm>
            <a:off x="0" y="981398"/>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81" name="Chart 80">
            <a:extLst>
              <a:ext uri="{FF2B5EF4-FFF2-40B4-BE49-F238E27FC236}">
                <a16:creationId xmlns:a16="http://schemas.microsoft.com/office/drawing/2014/main" id="{95077872-DFB2-4E2D-8CAD-39BDFA602BCE}"/>
              </a:ext>
            </a:extLst>
          </p:cNvPr>
          <p:cNvGraphicFramePr>
            <a:graphicFrameLocks/>
          </p:cNvGraphicFramePr>
          <p:nvPr>
            <p:extLst>
              <p:ext uri="{D42A27DB-BD31-4B8C-83A1-F6EECF244321}">
                <p14:modId xmlns:p14="http://schemas.microsoft.com/office/powerpoint/2010/main" val="3746253367"/>
              </p:ext>
            </p:extLst>
          </p:nvPr>
        </p:nvGraphicFramePr>
        <p:xfrm>
          <a:off x="6773310" y="969357"/>
          <a:ext cx="3518079" cy="2886408"/>
        </p:xfrm>
        <a:graphic>
          <a:graphicData uri="http://schemas.openxmlformats.org/drawingml/2006/chart">
            <c:chart xmlns:c="http://schemas.openxmlformats.org/drawingml/2006/chart" xmlns:r="http://schemas.openxmlformats.org/officeDocument/2006/relationships" r:id="rId3"/>
          </a:graphicData>
        </a:graphic>
      </p:graphicFrame>
      <p:sp>
        <p:nvSpPr>
          <p:cNvPr id="37" name="Oval 36">
            <a:extLst>
              <a:ext uri="{FF2B5EF4-FFF2-40B4-BE49-F238E27FC236}">
                <a16:creationId xmlns:a16="http://schemas.microsoft.com/office/drawing/2014/main" id="{89FE9288-78C4-4090-85BF-B11D3A0E0CDF}"/>
              </a:ext>
            </a:extLst>
          </p:cNvPr>
          <p:cNvSpPr>
            <a:spLocks noChangeAspect="1"/>
          </p:cNvSpPr>
          <p:nvPr/>
        </p:nvSpPr>
        <p:spPr>
          <a:xfrm>
            <a:off x="2219129" y="3638151"/>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41" name="Oval 40">
            <a:extLst>
              <a:ext uri="{FF2B5EF4-FFF2-40B4-BE49-F238E27FC236}">
                <a16:creationId xmlns:a16="http://schemas.microsoft.com/office/drawing/2014/main" id="{817F4B5F-609D-4AA2-AC69-F7D211C9AC06}"/>
              </a:ext>
            </a:extLst>
          </p:cNvPr>
          <p:cNvSpPr>
            <a:spLocks noChangeAspect="1"/>
          </p:cNvSpPr>
          <p:nvPr/>
        </p:nvSpPr>
        <p:spPr>
          <a:xfrm>
            <a:off x="2226389" y="3964719"/>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42" name="Oval 41">
            <a:extLst>
              <a:ext uri="{FF2B5EF4-FFF2-40B4-BE49-F238E27FC236}">
                <a16:creationId xmlns:a16="http://schemas.microsoft.com/office/drawing/2014/main" id="{AA155664-95A6-4FAE-A076-515F29F16DAA}"/>
              </a:ext>
            </a:extLst>
          </p:cNvPr>
          <p:cNvSpPr>
            <a:spLocks noChangeAspect="1"/>
          </p:cNvSpPr>
          <p:nvPr/>
        </p:nvSpPr>
        <p:spPr>
          <a:xfrm>
            <a:off x="2219135" y="4291287"/>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34" name="Oval 33">
            <a:extLst>
              <a:ext uri="{FF2B5EF4-FFF2-40B4-BE49-F238E27FC236}">
                <a16:creationId xmlns:a16="http://schemas.microsoft.com/office/drawing/2014/main" id="{611DB143-D850-4EA1-A67F-BF2AACFBE0F1}"/>
              </a:ext>
            </a:extLst>
          </p:cNvPr>
          <p:cNvSpPr>
            <a:spLocks noChangeAspect="1"/>
          </p:cNvSpPr>
          <p:nvPr/>
        </p:nvSpPr>
        <p:spPr>
          <a:xfrm>
            <a:off x="1027063" y="2085720"/>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38" name="Oval 37">
            <a:extLst>
              <a:ext uri="{FF2B5EF4-FFF2-40B4-BE49-F238E27FC236}">
                <a16:creationId xmlns:a16="http://schemas.microsoft.com/office/drawing/2014/main" id="{790E38ED-68CC-4373-8B62-1EBD07BA4461}"/>
              </a:ext>
            </a:extLst>
          </p:cNvPr>
          <p:cNvSpPr>
            <a:spLocks noChangeAspect="1"/>
          </p:cNvSpPr>
          <p:nvPr/>
        </p:nvSpPr>
        <p:spPr>
          <a:xfrm>
            <a:off x="3709034" y="2096427"/>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31" name="Oval 30">
            <a:extLst>
              <a:ext uri="{FF2B5EF4-FFF2-40B4-BE49-F238E27FC236}">
                <a16:creationId xmlns:a16="http://schemas.microsoft.com/office/drawing/2014/main" id="{B1933C96-3E0A-4C54-B1C8-70CDA91AC78B}"/>
              </a:ext>
            </a:extLst>
          </p:cNvPr>
          <p:cNvSpPr>
            <a:spLocks noChangeAspect="1"/>
          </p:cNvSpPr>
          <p:nvPr/>
        </p:nvSpPr>
        <p:spPr>
          <a:xfrm>
            <a:off x="2401675" y="2091483"/>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sp>
        <p:nvSpPr>
          <p:cNvPr id="33" name="Oval 32">
            <a:extLst>
              <a:ext uri="{FF2B5EF4-FFF2-40B4-BE49-F238E27FC236}">
                <a16:creationId xmlns:a16="http://schemas.microsoft.com/office/drawing/2014/main" id="{25D85FFA-0967-4E4A-BCB1-BF8B06BD56E3}"/>
              </a:ext>
            </a:extLst>
          </p:cNvPr>
          <p:cNvSpPr>
            <a:spLocks noChangeAspect="1"/>
          </p:cNvSpPr>
          <p:nvPr/>
        </p:nvSpPr>
        <p:spPr>
          <a:xfrm>
            <a:off x="2211869" y="4601966"/>
            <a:ext cx="247265" cy="217614"/>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a:t>
            </a:r>
          </a:p>
        </p:txBody>
      </p:sp>
      <p:graphicFrame>
        <p:nvGraphicFramePr>
          <p:cNvPr id="29" name="Chart 28">
            <a:extLst>
              <a:ext uri="{FF2B5EF4-FFF2-40B4-BE49-F238E27FC236}">
                <a16:creationId xmlns:a16="http://schemas.microsoft.com/office/drawing/2014/main" id="{50AA994D-D01C-4C64-AE32-E760684CDB8B}"/>
              </a:ext>
            </a:extLst>
          </p:cNvPr>
          <p:cNvGraphicFramePr>
            <a:graphicFrameLocks/>
          </p:cNvGraphicFramePr>
          <p:nvPr>
            <p:extLst>
              <p:ext uri="{D42A27DB-BD31-4B8C-83A1-F6EECF244321}">
                <p14:modId xmlns:p14="http://schemas.microsoft.com/office/powerpoint/2010/main" val="2829625053"/>
              </p:ext>
            </p:extLst>
          </p:nvPr>
        </p:nvGraphicFramePr>
        <p:xfrm>
          <a:off x="5617511" y="3964718"/>
          <a:ext cx="6259056" cy="2454215"/>
        </p:xfrm>
        <a:graphic>
          <a:graphicData uri="http://schemas.openxmlformats.org/drawingml/2006/chart">
            <c:chart xmlns:c="http://schemas.openxmlformats.org/drawingml/2006/chart" xmlns:r="http://schemas.openxmlformats.org/officeDocument/2006/relationships" r:id="rId4"/>
          </a:graphicData>
        </a:graphic>
      </p:graphicFrame>
      <p:sp>
        <p:nvSpPr>
          <p:cNvPr id="32" name="Oval 31">
            <a:extLst>
              <a:ext uri="{FF2B5EF4-FFF2-40B4-BE49-F238E27FC236}">
                <a16:creationId xmlns:a16="http://schemas.microsoft.com/office/drawing/2014/main" id="{18CDB961-4A7B-4341-8F9A-15FD267351F3}"/>
              </a:ext>
            </a:extLst>
          </p:cNvPr>
          <p:cNvSpPr>
            <a:spLocks noChangeAspect="1"/>
          </p:cNvSpPr>
          <p:nvPr/>
        </p:nvSpPr>
        <p:spPr>
          <a:xfrm>
            <a:off x="2215771" y="4890924"/>
            <a:ext cx="233378" cy="2333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Y</a:t>
            </a:r>
          </a:p>
        </p:txBody>
      </p:sp>
    </p:spTree>
    <p:extLst>
      <p:ext uri="{BB962C8B-B14F-4D97-AF65-F5344CB8AC3E}">
        <p14:creationId xmlns:p14="http://schemas.microsoft.com/office/powerpoint/2010/main" val="37515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C708913-6C08-4DFD-BA8D-48E6AE5C9C28}"/>
              </a:ext>
            </a:extLst>
          </p:cNvPr>
          <p:cNvGrpSpPr/>
          <p:nvPr/>
        </p:nvGrpSpPr>
        <p:grpSpPr>
          <a:xfrm>
            <a:off x="8736879" y="3187853"/>
            <a:ext cx="3218842" cy="3575805"/>
            <a:chOff x="8499053" y="3209916"/>
            <a:chExt cx="3218842" cy="3575805"/>
          </a:xfrm>
          <a:scene3d>
            <a:camera prst="orthographicFront">
              <a:rot lat="0" lon="0" rev="0"/>
            </a:camera>
            <a:lightRig rig="balanced" dir="t">
              <a:rot lat="0" lon="0" rev="8700000"/>
            </a:lightRig>
          </a:scene3d>
        </p:grpSpPr>
        <p:graphicFrame>
          <p:nvGraphicFramePr>
            <p:cNvPr id="34" name="Chart 33">
              <a:extLst>
                <a:ext uri="{FF2B5EF4-FFF2-40B4-BE49-F238E27FC236}">
                  <a16:creationId xmlns:a16="http://schemas.microsoft.com/office/drawing/2014/main" id="{A4D645A4-6569-4057-81FD-6B1DE3694DCF}"/>
                </a:ext>
              </a:extLst>
            </p:cNvPr>
            <p:cNvGraphicFramePr>
              <a:graphicFrameLocks/>
            </p:cNvGraphicFramePr>
            <p:nvPr>
              <p:extLst>
                <p:ext uri="{D42A27DB-BD31-4B8C-83A1-F6EECF244321}">
                  <p14:modId xmlns:p14="http://schemas.microsoft.com/office/powerpoint/2010/main" val="2264116592"/>
                </p:ext>
              </p:extLst>
            </p:nvPr>
          </p:nvGraphicFramePr>
          <p:xfrm>
            <a:off x="8499053" y="5078742"/>
            <a:ext cx="3218842" cy="17069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5" name="Chart 34">
              <a:extLst>
                <a:ext uri="{FF2B5EF4-FFF2-40B4-BE49-F238E27FC236}">
                  <a16:creationId xmlns:a16="http://schemas.microsoft.com/office/drawing/2014/main" id="{95250523-CDC4-4B3F-97D3-901FDA1CD37D}"/>
                </a:ext>
              </a:extLst>
            </p:cNvPr>
            <p:cNvGraphicFramePr>
              <a:graphicFrameLocks/>
            </p:cNvGraphicFramePr>
            <p:nvPr>
              <p:extLst>
                <p:ext uri="{D42A27DB-BD31-4B8C-83A1-F6EECF244321}">
                  <p14:modId xmlns:p14="http://schemas.microsoft.com/office/powerpoint/2010/main" val="2239377377"/>
                </p:ext>
              </p:extLst>
            </p:nvPr>
          </p:nvGraphicFramePr>
          <p:xfrm>
            <a:off x="8499053" y="3209916"/>
            <a:ext cx="3218842" cy="1590716"/>
          </p:xfrm>
          <a:graphic>
            <a:graphicData uri="http://schemas.openxmlformats.org/drawingml/2006/chart">
              <c:chart xmlns:c="http://schemas.openxmlformats.org/drawingml/2006/chart" xmlns:r="http://schemas.openxmlformats.org/officeDocument/2006/relationships" r:id="rId4"/>
            </a:graphicData>
          </a:graphic>
        </p:graphicFrame>
      </p:grpSp>
      <p:sp>
        <p:nvSpPr>
          <p:cNvPr id="17" name="Text Placeholder 17">
            <a:extLst>
              <a:ext uri="{FF2B5EF4-FFF2-40B4-BE49-F238E27FC236}">
                <a16:creationId xmlns:a16="http://schemas.microsoft.com/office/drawing/2014/main" id="{28E2EE17-A565-4E79-BA05-D0DEA27C7EE3}"/>
              </a:ext>
            </a:extLst>
          </p:cNvPr>
          <p:cNvSpPr txBox="1">
            <a:spLocks/>
          </p:cNvSpPr>
          <p:nvPr/>
        </p:nvSpPr>
        <p:spPr>
          <a:xfrm>
            <a:off x="-162712" y="3754561"/>
            <a:ext cx="7587421" cy="1055968"/>
          </a:xfrm>
          <a:prstGeom prst="rect">
            <a:avLst/>
          </a:prstGeom>
          <a:noFill/>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173038" indent="-168275" algn="l" defTabSz="914400" rtl="0" eaLnBrk="1" latinLnBrk="0" hangingPunct="1">
              <a:lnSpc>
                <a:spcPts val="14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462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09588" indent="-161925" algn="l" defTabSz="914400" rtl="0" eaLnBrk="1" latinLnBrk="0" hangingPunct="1">
              <a:lnSpc>
                <a:spcPts val="12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lvl="2" indent="-285750" defTabSz="914418">
              <a:lnSpc>
                <a:spcPct val="100000"/>
              </a:lnSpc>
              <a:spcAft>
                <a:spcPts val="400"/>
              </a:spcAft>
              <a:buFont typeface="Courier New" panose="02070309020205020404" pitchFamily="49" charset="0"/>
              <a:buChar char="o"/>
              <a:defRPr/>
            </a:pPr>
            <a:r>
              <a:rPr lang="en-US" sz="1400" u="sng" dirty="0">
                <a:latin typeface="Segoe UI" panose="020B0502040204020203" pitchFamily="34" charset="0"/>
              </a:rPr>
              <a:t>Atlas</a:t>
            </a:r>
            <a:r>
              <a:rPr lang="en-US" sz="1400" dirty="0">
                <a:latin typeface="Segoe UI" panose="020B0502040204020203" pitchFamily="34" charset="0"/>
              </a:rPr>
              <a:t>: New Project started from Feb.</a:t>
            </a:r>
          </a:p>
          <a:p>
            <a:pPr marL="742950" lvl="2" indent="-285750" defTabSz="914418">
              <a:lnSpc>
                <a:spcPct val="100000"/>
              </a:lnSpc>
              <a:spcAft>
                <a:spcPts val="400"/>
              </a:spcAft>
              <a:buFont typeface="Courier New" panose="02070309020205020404" pitchFamily="49" charset="0"/>
              <a:buChar char="o"/>
              <a:defRPr/>
            </a:pPr>
            <a:r>
              <a:rPr lang="en-US" sz="1400" u="sng" dirty="0" err="1">
                <a:latin typeface="Segoe UI" panose="020B0502040204020203" pitchFamily="34" charset="0"/>
              </a:rPr>
              <a:t>WorkDay</a:t>
            </a:r>
            <a:r>
              <a:rPr lang="en-US" sz="1400" dirty="0">
                <a:latin typeface="Segoe UI" panose="020B0502040204020203" pitchFamily="34" charset="0"/>
              </a:rPr>
              <a:t>: KT completed for New POC.</a:t>
            </a:r>
          </a:p>
          <a:p>
            <a:pPr marL="742950" lvl="2" indent="-285750" defTabSz="914418">
              <a:lnSpc>
                <a:spcPct val="100000"/>
              </a:lnSpc>
              <a:spcAft>
                <a:spcPts val="400"/>
              </a:spcAft>
              <a:buFont typeface="Courier New" panose="02070309020205020404" pitchFamily="49" charset="0"/>
              <a:buChar char="o"/>
              <a:defRPr/>
            </a:pPr>
            <a:r>
              <a:rPr lang="en-US" sz="1400" u="sng" dirty="0">
                <a:latin typeface="Segoe UI" panose="020B0502040204020203" pitchFamily="34" charset="0"/>
              </a:rPr>
              <a:t>Thread Connect Integration</a:t>
            </a:r>
            <a:r>
              <a:rPr lang="en-US" sz="1400" dirty="0">
                <a:latin typeface="Segoe UI" panose="020B0502040204020203" pitchFamily="34" charset="0"/>
              </a:rPr>
              <a:t>: Completed the POC. Clients Demo is planned in March.</a:t>
            </a:r>
          </a:p>
        </p:txBody>
      </p:sp>
      <p:cxnSp>
        <p:nvCxnSpPr>
          <p:cNvPr id="19" name="Straight Connector 18">
            <a:extLst>
              <a:ext uri="{FF2B5EF4-FFF2-40B4-BE49-F238E27FC236}">
                <a16:creationId xmlns:a16="http://schemas.microsoft.com/office/drawing/2014/main" id="{21BF831C-0836-44C5-AD01-64346009E748}"/>
              </a:ext>
            </a:extLst>
          </p:cNvPr>
          <p:cNvCxnSpPr>
            <a:cxnSpLocks/>
          </p:cNvCxnSpPr>
          <p:nvPr/>
        </p:nvCxnSpPr>
        <p:spPr>
          <a:xfrm>
            <a:off x="-6034" y="90918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D26D0A6-5745-4105-825E-5B111540A8C4}"/>
              </a:ext>
            </a:extLst>
          </p:cNvPr>
          <p:cNvCxnSpPr>
            <a:cxnSpLocks/>
          </p:cNvCxnSpPr>
          <p:nvPr/>
        </p:nvCxnSpPr>
        <p:spPr>
          <a:xfrm>
            <a:off x="7702307" y="909182"/>
            <a:ext cx="0" cy="5948818"/>
          </a:xfrm>
          <a:prstGeom prst="line">
            <a:avLst/>
          </a:prstGeom>
          <a:noFill/>
          <a:ln w="19050" cap="flat" cmpd="sng" algn="ctr">
            <a:solidFill>
              <a:srgbClr val="0070AD"/>
            </a:solidFill>
            <a:prstDash val="dash"/>
          </a:ln>
          <a:effectLst/>
        </p:spPr>
      </p:cxnSp>
      <p:sp>
        <p:nvSpPr>
          <p:cNvPr id="28" name="Rectangle 27">
            <a:extLst>
              <a:ext uri="{FF2B5EF4-FFF2-40B4-BE49-F238E27FC236}">
                <a16:creationId xmlns:a16="http://schemas.microsoft.com/office/drawing/2014/main" id="{AE2C48D6-3B47-4FC6-9361-ACA5E6C8FFED}"/>
              </a:ext>
            </a:extLst>
          </p:cNvPr>
          <p:cNvSpPr/>
          <p:nvPr/>
        </p:nvSpPr>
        <p:spPr>
          <a:xfrm>
            <a:off x="279307" y="1070213"/>
            <a:ext cx="4160916" cy="307777"/>
          </a:xfrm>
          <a:prstGeom prst="rect">
            <a:avLst/>
          </a:prstGeom>
          <a:solidFill>
            <a:srgbClr val="0083CC"/>
          </a:solidFill>
          <a:ln>
            <a:solidFill>
              <a:srgbClr val="0070AD"/>
            </a:solidFill>
          </a:ln>
        </p:spPr>
        <p:style>
          <a:lnRef idx="0">
            <a:schemeClr val="dk1"/>
          </a:lnRef>
          <a:fillRef idx="3">
            <a:schemeClr val="dk1"/>
          </a:fillRef>
          <a:effectRef idx="3">
            <a:schemeClr val="dk1"/>
          </a:effectRef>
          <a:fontRef idx="minor">
            <a:schemeClr val="lt1"/>
          </a:fontRef>
        </p:style>
        <p:txBody>
          <a:bodyPr rtlCol="0" anchor="ctr"/>
          <a:lstStyle/>
          <a:p>
            <a:pPr>
              <a:lnSpc>
                <a:spcPct val="150000"/>
              </a:lnSpc>
            </a:pPr>
            <a:r>
              <a:rPr lang="en-US" sz="1600" b="1" dirty="0">
                <a:solidFill>
                  <a:schemeClr val="bg1"/>
                </a:solidFill>
                <a:latin typeface="Segoe UI" panose="020B0502040204020203" pitchFamily="34" charset="0"/>
                <a:cs typeface="Segoe UI" panose="020B0502040204020203" pitchFamily="34" charset="0"/>
              </a:rPr>
              <a:t>Releases completed - Feb ‘22</a:t>
            </a:r>
          </a:p>
        </p:txBody>
      </p:sp>
      <p:sp>
        <p:nvSpPr>
          <p:cNvPr id="29" name="Rectangle 28">
            <a:extLst>
              <a:ext uri="{FF2B5EF4-FFF2-40B4-BE49-F238E27FC236}">
                <a16:creationId xmlns:a16="http://schemas.microsoft.com/office/drawing/2014/main" id="{88516413-6EB5-4DC1-8D34-6500D0F18C90}"/>
              </a:ext>
            </a:extLst>
          </p:cNvPr>
          <p:cNvSpPr/>
          <p:nvPr/>
        </p:nvSpPr>
        <p:spPr>
          <a:xfrm>
            <a:off x="279307" y="3362225"/>
            <a:ext cx="1704324" cy="291463"/>
          </a:xfrm>
          <a:prstGeom prst="rect">
            <a:avLst/>
          </a:prstGeom>
          <a:solidFill>
            <a:srgbClr val="0083CC"/>
          </a:solidFill>
          <a:ln>
            <a:solidFill>
              <a:srgbClr val="0070AD"/>
            </a:solidFill>
          </a:ln>
        </p:spPr>
        <p:style>
          <a:lnRef idx="0">
            <a:schemeClr val="dk1"/>
          </a:lnRef>
          <a:fillRef idx="3">
            <a:schemeClr val="dk1"/>
          </a:fillRef>
          <a:effectRef idx="3">
            <a:schemeClr val="dk1"/>
          </a:effectRef>
          <a:fontRef idx="minor">
            <a:schemeClr val="lt1"/>
          </a:fontRef>
        </p:style>
        <p:txBody>
          <a:bodyPr rtlCol="0" anchor="ctr"/>
          <a:lstStyle/>
          <a:p>
            <a:pPr>
              <a:lnSpc>
                <a:spcPct val="150000"/>
              </a:lnSpc>
            </a:pPr>
            <a:r>
              <a:rPr lang="en-US" sz="1400" b="1" dirty="0">
                <a:solidFill>
                  <a:schemeClr val="bg1"/>
                </a:solidFill>
                <a:latin typeface="Segoe UI" panose="020B0502040204020203" pitchFamily="34" charset="0"/>
                <a:cs typeface="Segoe UI" panose="020B0502040204020203" pitchFamily="34" charset="0"/>
              </a:rPr>
              <a:t>Key Highlights</a:t>
            </a:r>
          </a:p>
        </p:txBody>
      </p:sp>
      <p:sp>
        <p:nvSpPr>
          <p:cNvPr id="16" name="Rectangle 15">
            <a:extLst>
              <a:ext uri="{FF2B5EF4-FFF2-40B4-BE49-F238E27FC236}">
                <a16:creationId xmlns:a16="http://schemas.microsoft.com/office/drawing/2014/main" id="{8AE17AE7-2EC5-4CE3-8E7C-91254285C4C7}"/>
              </a:ext>
            </a:extLst>
          </p:cNvPr>
          <p:cNvSpPr/>
          <p:nvPr/>
        </p:nvSpPr>
        <p:spPr>
          <a:xfrm>
            <a:off x="9442673" y="1045209"/>
            <a:ext cx="1961322" cy="325006"/>
          </a:xfrm>
          <a:prstGeom prst="rect">
            <a:avLst/>
          </a:prstGeom>
          <a:solidFill>
            <a:srgbClr val="0083CC"/>
          </a:solidFill>
          <a:ln>
            <a:solidFill>
              <a:srgbClr val="0070AD"/>
            </a:solidFill>
          </a:ln>
        </p:spPr>
        <p:style>
          <a:lnRef idx="0">
            <a:schemeClr val="dk1"/>
          </a:lnRef>
          <a:fillRef idx="3">
            <a:schemeClr val="dk1"/>
          </a:fillRef>
          <a:effectRef idx="3">
            <a:schemeClr val="dk1"/>
          </a:effectRef>
          <a:fontRef idx="minor">
            <a:schemeClr val="lt1"/>
          </a:fontRef>
        </p:style>
        <p:txBody>
          <a:bodyPr rtlCol="0" anchor="ctr"/>
          <a:lstStyle/>
          <a:p>
            <a:pPr algn="ctr">
              <a:defRPr/>
            </a:pPr>
            <a:r>
              <a:rPr lang="en-US" sz="1600" b="1" u="sng" dirty="0">
                <a:latin typeface="Segoe UI" panose="020B0502040204020203" pitchFamily="34" charset="0"/>
                <a:cs typeface="Segoe UI" panose="020B0502040204020203" pitchFamily="34" charset="0"/>
              </a:rPr>
              <a:t>Metrics –  Feb ‘22</a:t>
            </a:r>
          </a:p>
        </p:txBody>
      </p:sp>
      <p:sp>
        <p:nvSpPr>
          <p:cNvPr id="5" name="Rectangle 4">
            <a:extLst>
              <a:ext uri="{FF2B5EF4-FFF2-40B4-BE49-F238E27FC236}">
                <a16:creationId xmlns:a16="http://schemas.microsoft.com/office/drawing/2014/main" id="{74E9F1DB-CD2B-4B7D-BA65-039521BA4E50}"/>
              </a:ext>
            </a:extLst>
          </p:cNvPr>
          <p:cNvSpPr/>
          <p:nvPr/>
        </p:nvSpPr>
        <p:spPr>
          <a:xfrm rot="16200000">
            <a:off x="7482945" y="2109387"/>
            <a:ext cx="1588358"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Reusability</a:t>
            </a:r>
          </a:p>
        </p:txBody>
      </p:sp>
      <p:sp>
        <p:nvSpPr>
          <p:cNvPr id="15" name="Rectangle 14">
            <a:extLst>
              <a:ext uri="{FF2B5EF4-FFF2-40B4-BE49-F238E27FC236}">
                <a16:creationId xmlns:a16="http://schemas.microsoft.com/office/drawing/2014/main" id="{DC10232E-B600-4829-82AB-4C4C7CF1629D}"/>
              </a:ext>
            </a:extLst>
          </p:cNvPr>
          <p:cNvSpPr/>
          <p:nvPr/>
        </p:nvSpPr>
        <p:spPr>
          <a:xfrm rot="16200000">
            <a:off x="7438618" y="3935643"/>
            <a:ext cx="1681326"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Defect Density</a:t>
            </a:r>
          </a:p>
        </p:txBody>
      </p:sp>
      <p:sp>
        <p:nvSpPr>
          <p:cNvPr id="18" name="Rectangle 17">
            <a:extLst>
              <a:ext uri="{FF2B5EF4-FFF2-40B4-BE49-F238E27FC236}">
                <a16:creationId xmlns:a16="http://schemas.microsoft.com/office/drawing/2014/main" id="{AFA0D122-1838-49A4-A1AB-E3B18F997A44}"/>
              </a:ext>
            </a:extLst>
          </p:cNvPr>
          <p:cNvSpPr/>
          <p:nvPr/>
        </p:nvSpPr>
        <p:spPr>
          <a:xfrm rot="16200000">
            <a:off x="7436461" y="5761090"/>
            <a:ext cx="1681326"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Cycle Time Savings</a:t>
            </a:r>
          </a:p>
        </p:txBody>
      </p:sp>
      <p:sp>
        <p:nvSpPr>
          <p:cNvPr id="6" name="Rectangle 5">
            <a:extLst>
              <a:ext uri="{FF2B5EF4-FFF2-40B4-BE49-F238E27FC236}">
                <a16:creationId xmlns:a16="http://schemas.microsoft.com/office/drawing/2014/main" id="{B4DA4E47-EBB1-4E5A-8AA4-B13471D19D89}"/>
              </a:ext>
            </a:extLst>
          </p:cNvPr>
          <p:cNvSpPr/>
          <p:nvPr/>
        </p:nvSpPr>
        <p:spPr>
          <a:xfrm>
            <a:off x="290596" y="4879342"/>
            <a:ext cx="2672191" cy="333543"/>
          </a:xfrm>
          <a:prstGeom prst="rect">
            <a:avLst/>
          </a:prstGeom>
          <a:solidFill>
            <a:srgbClr val="0083CC"/>
          </a:solidFill>
          <a:ln>
            <a:solidFill>
              <a:srgbClr val="0070AD"/>
            </a:solidFill>
          </a:ln>
        </p:spPr>
        <p:style>
          <a:lnRef idx="0">
            <a:schemeClr val="dk1"/>
          </a:lnRef>
          <a:fillRef idx="3">
            <a:schemeClr val="dk1"/>
          </a:fillRef>
          <a:effectRef idx="3">
            <a:schemeClr val="dk1"/>
          </a:effectRef>
          <a:fontRef idx="minor">
            <a:schemeClr val="lt1"/>
          </a:fontRef>
        </p:style>
        <p:txBody>
          <a:bodyPr rtlCol="0" anchor="ctr"/>
          <a:lstStyle/>
          <a:p>
            <a:pPr>
              <a:lnSpc>
                <a:spcPct val="150000"/>
              </a:lnSpc>
            </a:pPr>
            <a:r>
              <a:rPr lang="en-US" sz="1600" b="1" dirty="0">
                <a:solidFill>
                  <a:schemeClr val="bg1"/>
                </a:solidFill>
                <a:latin typeface="Segoe UI" panose="020B0502040204020203" pitchFamily="34" charset="0"/>
                <a:cs typeface="Segoe UI" panose="020B0502040204020203" pitchFamily="34" charset="0"/>
              </a:rPr>
              <a:t>Key Metrics Observations</a:t>
            </a:r>
          </a:p>
        </p:txBody>
      </p:sp>
      <p:sp>
        <p:nvSpPr>
          <p:cNvPr id="7" name="Text Placeholder 17">
            <a:extLst>
              <a:ext uri="{FF2B5EF4-FFF2-40B4-BE49-F238E27FC236}">
                <a16:creationId xmlns:a16="http://schemas.microsoft.com/office/drawing/2014/main" id="{09604C72-F1DB-40BF-8428-CD1EC83CAF19}"/>
              </a:ext>
            </a:extLst>
          </p:cNvPr>
          <p:cNvSpPr txBox="1">
            <a:spLocks/>
          </p:cNvSpPr>
          <p:nvPr/>
        </p:nvSpPr>
        <p:spPr>
          <a:xfrm>
            <a:off x="-181778" y="5028104"/>
            <a:ext cx="7487112" cy="1681325"/>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173038" indent="-168275" algn="l" defTabSz="914400" rtl="0" eaLnBrk="1" latinLnBrk="0" hangingPunct="1">
              <a:lnSpc>
                <a:spcPts val="14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462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09588" indent="-161925" algn="l" defTabSz="914400" rtl="0" eaLnBrk="1" latinLnBrk="0" hangingPunct="1">
              <a:lnSpc>
                <a:spcPts val="12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8650" lvl="2" indent="-171450" defTabSz="914418">
              <a:lnSpc>
                <a:spcPct val="100000"/>
              </a:lnSpc>
              <a:spcAft>
                <a:spcPts val="400"/>
              </a:spcAft>
              <a:buFont typeface="Courier New" panose="02070309020205020404" pitchFamily="49" charset="0"/>
              <a:buChar char="o"/>
              <a:defRPr/>
            </a:pPr>
            <a:r>
              <a:rPr lang="en-US" sz="1400" u="sng" dirty="0">
                <a:latin typeface="Segoe UI" panose="020B0502040204020203" pitchFamily="34" charset="0"/>
              </a:rPr>
              <a:t>Code Reusability</a:t>
            </a:r>
            <a:r>
              <a:rPr lang="en-US" sz="1400" dirty="0">
                <a:latin typeface="Segoe UI" panose="020B0502040204020203" pitchFamily="34" charset="0"/>
              </a:rPr>
              <a:t>: Increased by 2% due to addition of new Scripts for GETS application.</a:t>
            </a:r>
          </a:p>
          <a:p>
            <a:pPr marL="628650" lvl="2" indent="-171450" defTabSz="914418">
              <a:lnSpc>
                <a:spcPct val="100000"/>
              </a:lnSpc>
              <a:spcAft>
                <a:spcPts val="400"/>
              </a:spcAft>
              <a:buFont typeface="Courier New" panose="02070309020205020404" pitchFamily="49" charset="0"/>
              <a:buChar char="o"/>
              <a:defRPr/>
            </a:pPr>
            <a:r>
              <a:rPr lang="en-US" sz="1400" u="sng" dirty="0">
                <a:latin typeface="Segoe UI" panose="020B0502040204020203" pitchFamily="34" charset="0"/>
              </a:rPr>
              <a:t>Defect Density</a:t>
            </a:r>
            <a:r>
              <a:rPr lang="en-US" sz="1400" dirty="0">
                <a:latin typeface="Segoe UI" panose="020B0502040204020203" pitchFamily="34" charset="0"/>
              </a:rPr>
              <a:t>: Increased  by 1% because of a greater number of defects identified in Corp Integrity and Oracle Service cloud projects</a:t>
            </a:r>
          </a:p>
          <a:p>
            <a:pPr marL="628650" lvl="2" indent="-171450" defTabSz="914418">
              <a:lnSpc>
                <a:spcPct val="100000"/>
              </a:lnSpc>
              <a:spcAft>
                <a:spcPts val="400"/>
              </a:spcAft>
              <a:buFont typeface="Courier New" panose="02070309020205020404" pitchFamily="49" charset="0"/>
              <a:buChar char="o"/>
              <a:defRPr/>
            </a:pPr>
            <a:r>
              <a:rPr lang="en-US" sz="1400" u="sng" dirty="0">
                <a:latin typeface="Segoe UI" panose="020B0502040204020203" pitchFamily="34" charset="0"/>
              </a:rPr>
              <a:t>CTS</a:t>
            </a:r>
            <a:r>
              <a:rPr lang="en-US" sz="1400" dirty="0">
                <a:latin typeface="Segoe UI" panose="020B0502040204020203" pitchFamily="34" charset="0"/>
              </a:rPr>
              <a:t>: Decreased by 5% because of the removal of the DSG project savings.</a:t>
            </a:r>
          </a:p>
        </p:txBody>
      </p:sp>
      <p:graphicFrame>
        <p:nvGraphicFramePr>
          <p:cNvPr id="26" name="Table 25">
            <a:extLst>
              <a:ext uri="{FF2B5EF4-FFF2-40B4-BE49-F238E27FC236}">
                <a16:creationId xmlns:a16="http://schemas.microsoft.com/office/drawing/2014/main" id="{98014943-622A-4AA1-8FB5-F65D270D3C63}"/>
              </a:ext>
            </a:extLst>
          </p:cNvPr>
          <p:cNvGraphicFramePr>
            <a:graphicFrameLocks noGrp="1"/>
          </p:cNvGraphicFramePr>
          <p:nvPr>
            <p:extLst>
              <p:ext uri="{D42A27DB-BD31-4B8C-83A1-F6EECF244321}">
                <p14:modId xmlns:p14="http://schemas.microsoft.com/office/powerpoint/2010/main" val="2530100075"/>
              </p:ext>
            </p:extLst>
          </p:nvPr>
        </p:nvGraphicFramePr>
        <p:xfrm>
          <a:off x="390529" y="1501451"/>
          <a:ext cx="6680666" cy="1503352"/>
        </p:xfrm>
        <a:graphic>
          <a:graphicData uri="http://schemas.openxmlformats.org/drawingml/2006/table">
            <a:tbl>
              <a:tblPr/>
              <a:tblGrid>
                <a:gridCol w="1851185">
                  <a:extLst>
                    <a:ext uri="{9D8B030D-6E8A-4147-A177-3AD203B41FA5}">
                      <a16:colId xmlns:a16="http://schemas.microsoft.com/office/drawing/2014/main" val="3538273279"/>
                    </a:ext>
                  </a:extLst>
                </a:gridCol>
                <a:gridCol w="1478413">
                  <a:extLst>
                    <a:ext uri="{9D8B030D-6E8A-4147-A177-3AD203B41FA5}">
                      <a16:colId xmlns:a16="http://schemas.microsoft.com/office/drawing/2014/main" val="3260596167"/>
                    </a:ext>
                  </a:extLst>
                </a:gridCol>
                <a:gridCol w="3351068">
                  <a:extLst>
                    <a:ext uri="{9D8B030D-6E8A-4147-A177-3AD203B41FA5}">
                      <a16:colId xmlns:a16="http://schemas.microsoft.com/office/drawing/2014/main" val="2566300683"/>
                    </a:ext>
                  </a:extLst>
                </a:gridCol>
              </a:tblGrid>
              <a:tr h="355460">
                <a:tc>
                  <a:txBody>
                    <a:bodyPr/>
                    <a:lstStyle/>
                    <a:p>
                      <a:pPr algn="ctr" rtl="0" fontAlgn="ctr"/>
                      <a:r>
                        <a:rPr lang="en-US" sz="1400" b="1" i="0" u="none" strike="noStrike" dirty="0">
                          <a:solidFill>
                            <a:srgbClr val="000000"/>
                          </a:solidFill>
                          <a:effectLst/>
                          <a:latin typeface="Segoe UI" panose="020B0502040204020203" pitchFamily="34" charset="0"/>
                        </a:rPr>
                        <a:t>App Name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Segoe UI" panose="020B0502040204020203" pitchFamily="34" charset="0"/>
                        </a:rPr>
                        <a:t># Releases</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Segoe UI" panose="020B0502040204020203" pitchFamily="34" charset="0"/>
                        </a:rPr>
                        <a:t>Release Name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25348461"/>
                  </a:ext>
                </a:extLst>
              </a:tr>
              <a:tr h="2905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GE Inspira Pitch" panose="020F0603030400020203"/>
                        </a:rPr>
                        <a:t>V-manage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000000"/>
                          </a:solidFill>
                          <a:effectLst/>
                          <a:latin typeface="GE Inspira Pitch" panose="020F0603030400020203"/>
                          <a:ea typeface="+mn-ea"/>
                          <a:cs typeface="+mn-cs"/>
                        </a:rPr>
                        <a:t>January Release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480171628"/>
                  </a:ext>
                </a:extLst>
              </a:tr>
              <a:tr h="254236">
                <a:tc>
                  <a:txBody>
                    <a:bodyPr/>
                    <a:lstStyle/>
                    <a:p>
                      <a:pPr algn="ctr" rtl="0" fontAlgn="ctr"/>
                      <a:r>
                        <a:rPr lang="en-US" sz="1300" b="0" i="0" u="none" strike="noStrike" dirty="0">
                          <a:solidFill>
                            <a:srgbClr val="000000"/>
                          </a:solidFill>
                          <a:effectLst/>
                          <a:latin typeface="GE Inspira Pitch" panose="020F0603030400020203"/>
                        </a:rPr>
                        <a:t>Risk Gameboard</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February Release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759420182"/>
                  </a:ext>
                </a:extLst>
              </a:tr>
              <a:tr h="294383">
                <a:tc>
                  <a:txBody>
                    <a:bodyPr/>
                    <a:lstStyle/>
                    <a:p>
                      <a:pPr algn="ctr" rtl="0" fontAlgn="ctr"/>
                      <a:r>
                        <a:rPr lang="en-US" sz="1300" b="0" i="0" u="none" strike="noStrike" dirty="0">
                          <a:solidFill>
                            <a:srgbClr val="000000"/>
                          </a:solidFill>
                          <a:effectLst/>
                          <a:latin typeface="GE Inspira Pitch" panose="020F0603030400020203"/>
                        </a:rPr>
                        <a:t>CDA</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February Release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3206606992"/>
                  </a:ext>
                </a:extLst>
              </a:tr>
              <a:tr h="308716">
                <a:tc>
                  <a:txBody>
                    <a:bodyPr/>
                    <a:lstStyle/>
                    <a:p>
                      <a:pPr algn="ctr" rtl="0" fontAlgn="ctr"/>
                      <a:r>
                        <a:rPr lang="en-US" sz="1300" b="0" i="0" u="none" strike="noStrike" dirty="0">
                          <a:solidFill>
                            <a:srgbClr val="000000"/>
                          </a:solidFill>
                          <a:effectLst/>
                          <a:latin typeface="GE Inspira Pitch" panose="020F0603030400020203"/>
                        </a:rPr>
                        <a:t>GE Learning</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a:r>
                        <a:rPr lang="en-IN" sz="1300" b="0" i="0" u="none" strike="noStrike" kern="1200" dirty="0">
                          <a:solidFill>
                            <a:srgbClr val="000000"/>
                          </a:solidFill>
                          <a:effectLst/>
                          <a:latin typeface="GE Inspira Pitch" panose="020F0603030400020203"/>
                          <a:ea typeface="+mn-ea"/>
                          <a:cs typeface="+mn-cs"/>
                        </a:rPr>
                        <a:t>21.3.5 Release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2994231620"/>
                  </a:ext>
                </a:extLst>
              </a:tr>
            </a:tbl>
          </a:graphicData>
        </a:graphic>
      </p:graphicFrame>
      <p:graphicFrame>
        <p:nvGraphicFramePr>
          <p:cNvPr id="24" name="Chart 23">
            <a:extLst>
              <a:ext uri="{FF2B5EF4-FFF2-40B4-BE49-F238E27FC236}">
                <a16:creationId xmlns:a16="http://schemas.microsoft.com/office/drawing/2014/main" id="{C886C5D2-47C1-4631-87A3-15118434AF0F}"/>
              </a:ext>
            </a:extLst>
          </p:cNvPr>
          <p:cNvGraphicFramePr>
            <a:graphicFrameLocks/>
          </p:cNvGraphicFramePr>
          <p:nvPr>
            <p:extLst>
              <p:ext uri="{D42A27DB-BD31-4B8C-83A1-F6EECF244321}">
                <p14:modId xmlns:p14="http://schemas.microsoft.com/office/powerpoint/2010/main" val="375071332"/>
              </p:ext>
            </p:extLst>
          </p:nvPr>
        </p:nvGraphicFramePr>
        <p:xfrm>
          <a:off x="8665137" y="1484855"/>
          <a:ext cx="3362325" cy="1588357"/>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a:extLst>
              <a:ext uri="{FF2B5EF4-FFF2-40B4-BE49-F238E27FC236}">
                <a16:creationId xmlns:a16="http://schemas.microsoft.com/office/drawing/2014/main" id="{7F5FBA8C-F41B-4870-8AF9-60C1CBDC4B71}"/>
              </a:ext>
            </a:extLst>
          </p:cNvPr>
          <p:cNvSpPr>
            <a:spLocks noGrp="1"/>
          </p:cNvSpPr>
          <p:nvPr>
            <p:ph type="title"/>
          </p:nvPr>
        </p:nvSpPr>
        <p:spPr/>
        <p:txBody>
          <a:bodyPr/>
          <a:lstStyle/>
          <a:p>
            <a:r>
              <a:rPr lang="en-IN" dirty="0"/>
              <a:t>Corporate Program</a:t>
            </a:r>
          </a:p>
        </p:txBody>
      </p:sp>
    </p:spTree>
    <p:extLst>
      <p:ext uri="{BB962C8B-B14F-4D97-AF65-F5344CB8AC3E}">
        <p14:creationId xmlns:p14="http://schemas.microsoft.com/office/powerpoint/2010/main" val="92268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51ABB78-2539-4E84-92C0-74B38E68E084}"/>
              </a:ext>
            </a:extLst>
          </p:cNvPr>
          <p:cNvSpPr>
            <a:spLocks noGrp="1"/>
          </p:cNvSpPr>
          <p:nvPr>
            <p:ph type="title"/>
          </p:nvPr>
        </p:nvSpPr>
        <p:spPr>
          <a:effectLst>
            <a:innerShdw blurRad="114300">
              <a:prstClr val="black"/>
            </a:innerShdw>
          </a:effectLst>
        </p:spPr>
        <p:txBody>
          <a:bodyPr/>
          <a:lstStyle/>
          <a:p>
            <a:r>
              <a:rPr lang="en-US" dirty="0"/>
              <a:t>Corporate – Manual &amp; Automated Testing Metrics</a:t>
            </a:r>
          </a:p>
        </p:txBody>
      </p:sp>
      <p:sp>
        <p:nvSpPr>
          <p:cNvPr id="17" name="Text Placeholder 20">
            <a:extLst>
              <a:ext uri="{FF2B5EF4-FFF2-40B4-BE49-F238E27FC236}">
                <a16:creationId xmlns:a16="http://schemas.microsoft.com/office/drawing/2014/main" id="{6CA23FFE-C7CE-4D13-8F47-C6290717189D}"/>
              </a:ext>
            </a:extLst>
          </p:cNvPr>
          <p:cNvSpPr txBox="1">
            <a:spLocks/>
          </p:cNvSpPr>
          <p:nvPr/>
        </p:nvSpPr>
        <p:spPr>
          <a:xfrm rot="16200000">
            <a:off x="-512728" y="3248826"/>
            <a:ext cx="2198257" cy="229592"/>
          </a:xfrm>
          <a:prstGeom prst="rect">
            <a:avLst/>
          </a:prstGeom>
        </p:spPr>
        <p:txBody>
          <a:bodyPr vert="horz" lIns="0" tIns="0" rIns="0" bIns="0" rtlCol="0" anchor="b" anchorCtr="0">
            <a:noAutofit/>
          </a:bodyPr>
          <a:lstStyle>
            <a:lvl1pPr marL="0" indent="0" algn="l" defTabSz="914400" rtl="0" eaLnBrk="1" latinLnBrk="0" hangingPunct="1">
              <a:lnSpc>
                <a:spcPct val="90000"/>
              </a:lnSpc>
              <a:spcBef>
                <a:spcPts val="0"/>
              </a:spcBef>
              <a:spcAft>
                <a:spcPts val="0"/>
              </a:spcAft>
              <a:buFontTx/>
              <a:buNone/>
              <a:defRPr sz="1400" b="1"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0AD"/>
                </a:solidFill>
                <a:effectLst/>
                <a:uLnTx/>
                <a:uFillTx/>
                <a:latin typeface="Segoe UI" panose="020B0502040204020203" pitchFamily="34" charset="0"/>
                <a:ea typeface="+mn-ea"/>
                <a:cs typeface="+mn-cs"/>
              </a:rPr>
              <a:t>Effort</a:t>
            </a:r>
            <a:r>
              <a:rPr kumimoji="0" lang="en-US" sz="1400" b="1" i="0" u="none" strike="noStrike" kern="1200" cap="none" spc="0" normalizeH="0" baseline="0" noProof="0" dirty="0">
                <a:ln>
                  <a:noFill/>
                </a:ln>
                <a:solidFill>
                  <a:srgbClr val="12ABDB"/>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70AD"/>
                </a:solidFill>
                <a:effectLst/>
                <a:uLnTx/>
                <a:uFillTx/>
                <a:latin typeface="Segoe UI" panose="020B0502040204020203" pitchFamily="34" charset="0"/>
                <a:ea typeface="+mn-ea"/>
                <a:cs typeface="+mn-cs"/>
              </a:rPr>
              <a:t>vs</a:t>
            </a:r>
            <a:r>
              <a:rPr kumimoji="0" lang="en-US" sz="1400" b="1" i="0" u="none" strike="noStrike" kern="1200" cap="none" spc="0" normalizeH="0" baseline="0" noProof="0" dirty="0">
                <a:ln>
                  <a:noFill/>
                </a:ln>
                <a:solidFill>
                  <a:srgbClr val="12ABDB"/>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70AD"/>
                </a:solidFill>
                <a:effectLst/>
                <a:uLnTx/>
                <a:uFillTx/>
                <a:latin typeface="Segoe UI" panose="020B0502040204020203" pitchFamily="34" charset="0"/>
                <a:ea typeface="+mn-ea"/>
                <a:cs typeface="+mn-cs"/>
              </a:rPr>
              <a:t>Test</a:t>
            </a:r>
            <a:r>
              <a:rPr kumimoji="0" lang="en-US" sz="1400" b="1" i="0" u="none" strike="noStrike" kern="1200" cap="none" spc="0" normalizeH="0" baseline="0" noProof="0" dirty="0">
                <a:ln>
                  <a:noFill/>
                </a:ln>
                <a:solidFill>
                  <a:srgbClr val="12ABDB"/>
                </a:solidFill>
                <a:effectLst/>
                <a:uLnTx/>
                <a:uFillTx/>
                <a:latin typeface="Segoe UI" panose="020B0502040204020203" pitchFamily="34" charset="0"/>
                <a:ea typeface="+mn-ea"/>
                <a:cs typeface="+mn-cs"/>
              </a:rPr>
              <a:t> </a:t>
            </a:r>
            <a:r>
              <a:rPr kumimoji="0" lang="en-US" sz="1400" b="1" i="0" u="none" strike="noStrike" kern="1200" cap="none" spc="0" normalizeH="0" baseline="0" noProof="0" dirty="0">
                <a:ln>
                  <a:noFill/>
                </a:ln>
                <a:solidFill>
                  <a:srgbClr val="0070AD"/>
                </a:solidFill>
                <a:effectLst/>
                <a:uLnTx/>
                <a:uFillTx/>
                <a:latin typeface="Segoe UI" panose="020B0502040204020203" pitchFamily="34" charset="0"/>
                <a:ea typeface="+mn-ea"/>
                <a:cs typeface="+mn-cs"/>
              </a:rPr>
              <a:t>Cases</a:t>
            </a:r>
          </a:p>
        </p:txBody>
      </p:sp>
      <p:cxnSp>
        <p:nvCxnSpPr>
          <p:cNvPr id="18" name="Straight Connector 17">
            <a:extLst>
              <a:ext uri="{FF2B5EF4-FFF2-40B4-BE49-F238E27FC236}">
                <a16:creationId xmlns:a16="http://schemas.microsoft.com/office/drawing/2014/main" id="{20B15140-2843-467D-B355-CB2ABD39B809}"/>
              </a:ext>
            </a:extLst>
          </p:cNvPr>
          <p:cNvCxnSpPr>
            <a:cxnSpLocks/>
          </p:cNvCxnSpPr>
          <p:nvPr/>
        </p:nvCxnSpPr>
        <p:spPr>
          <a:xfrm>
            <a:off x="0" y="9265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B0916FA-F482-4782-A66C-3791015169B1}"/>
              </a:ext>
            </a:extLst>
          </p:cNvPr>
          <p:cNvSpPr/>
          <p:nvPr/>
        </p:nvSpPr>
        <p:spPr>
          <a:xfrm>
            <a:off x="-14390" y="5787495"/>
            <a:ext cx="12192000" cy="847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cxnSp>
        <p:nvCxnSpPr>
          <p:cNvPr id="5" name="Straight Connector 4">
            <a:extLst>
              <a:ext uri="{FF2B5EF4-FFF2-40B4-BE49-F238E27FC236}">
                <a16:creationId xmlns:a16="http://schemas.microsoft.com/office/drawing/2014/main" id="{B56B5F70-D435-41E4-AC50-0956468B2A7B}"/>
              </a:ext>
            </a:extLst>
          </p:cNvPr>
          <p:cNvCxnSpPr>
            <a:cxnSpLocks/>
          </p:cNvCxnSpPr>
          <p:nvPr/>
        </p:nvCxnSpPr>
        <p:spPr>
          <a:xfrm flipH="1">
            <a:off x="6081610" y="5874316"/>
            <a:ext cx="14390" cy="70372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04FA4D2D-D9E9-420E-B509-72D3DFD5F171}"/>
              </a:ext>
            </a:extLst>
          </p:cNvPr>
          <p:cNvSpPr txBox="1"/>
          <p:nvPr/>
        </p:nvSpPr>
        <p:spPr>
          <a:xfrm>
            <a:off x="6096000" y="5762867"/>
            <a:ext cx="6081610" cy="1061829"/>
          </a:xfrm>
          <a:prstGeom prst="rect">
            <a:avLst/>
          </a:prstGeom>
          <a:noFill/>
        </p:spPr>
        <p:txBody>
          <a:bodyPr wrap="square" rtlCol="0">
            <a:spAutoFit/>
          </a:bodyPr>
          <a:lstStyle/>
          <a:p>
            <a:pPr lvl="0">
              <a:defRPr/>
            </a:pPr>
            <a:r>
              <a:rPr lang="en-US" sz="1050" dirty="0">
                <a:solidFill>
                  <a:prstClr val="white"/>
                </a:solidFill>
                <a:latin typeface="Segoe UI" panose="020B0502040204020203" pitchFamily="34" charset="0"/>
              </a:rPr>
              <a:t>Key Observations: Automation Section</a:t>
            </a:r>
          </a:p>
          <a:p>
            <a:pPr marL="228600" lvl="0" indent="-228600">
              <a:buFont typeface="Arial" panose="020B0604020202020204" pitchFamily="34" charset="0"/>
              <a:buChar char="•"/>
              <a:defRPr/>
            </a:pPr>
            <a:r>
              <a:rPr lang="en-US" sz="1050" dirty="0">
                <a:solidFill>
                  <a:prstClr val="white"/>
                </a:solidFill>
                <a:latin typeface="Segoe UI" panose="020B0502040204020203" pitchFamily="34" charset="0"/>
              </a:rPr>
              <a:t>Increase in TS Creation – Increased script creation for customer Connect and FDL for new functionalities</a:t>
            </a:r>
          </a:p>
          <a:p>
            <a:pPr marL="228600" indent="-228600">
              <a:buFont typeface="Arial" panose="020B0604020202020204" pitchFamily="34" charset="0"/>
              <a:buChar char="•"/>
              <a:defRPr/>
            </a:pPr>
            <a:r>
              <a:rPr lang="en-US" sz="1050" dirty="0">
                <a:solidFill>
                  <a:prstClr val="white"/>
                </a:solidFill>
                <a:latin typeface="Segoe UI" panose="020B0502040204020203" pitchFamily="34" charset="0"/>
              </a:rPr>
              <a:t>Decrease in TS  Maintenance- PGE project didn’t had Test script maintenance.</a:t>
            </a:r>
            <a:endParaRPr lang="en-IN" sz="1050" dirty="0">
              <a:solidFill>
                <a:prstClr val="white"/>
              </a:solidFill>
              <a:latin typeface="Segoe UI" panose="020B0502040204020203" pitchFamily="34" charset="0"/>
            </a:endParaRPr>
          </a:p>
          <a:p>
            <a:pPr marL="228600" lvl="0" indent="-228600">
              <a:buFont typeface="Arial" panose="020B0604020202020204" pitchFamily="34" charset="0"/>
              <a:buChar char="•"/>
              <a:defRPr/>
            </a:pPr>
            <a:r>
              <a:rPr lang="en-US" sz="1050" dirty="0">
                <a:solidFill>
                  <a:prstClr val="white"/>
                </a:solidFill>
                <a:latin typeface="Segoe UI" panose="020B0502040204020203" pitchFamily="34" charset="0"/>
              </a:rPr>
              <a:t>Decrease in TS Execution – Regression for Digital Strategy Project is completed by mid of Jan.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p:txBody>
      </p:sp>
      <p:sp>
        <p:nvSpPr>
          <p:cNvPr id="21" name="TextBox 20">
            <a:extLst>
              <a:ext uri="{FF2B5EF4-FFF2-40B4-BE49-F238E27FC236}">
                <a16:creationId xmlns:a16="http://schemas.microsoft.com/office/drawing/2014/main" id="{65DC98E0-B87D-425D-A3E0-FA641C802849}"/>
              </a:ext>
            </a:extLst>
          </p:cNvPr>
          <p:cNvSpPr txBox="1"/>
          <p:nvPr/>
        </p:nvSpPr>
        <p:spPr>
          <a:xfrm>
            <a:off x="14390" y="5741983"/>
            <a:ext cx="6081610" cy="738664"/>
          </a:xfrm>
          <a:prstGeom prst="rect">
            <a:avLst/>
          </a:prstGeom>
          <a:noFill/>
        </p:spPr>
        <p:txBody>
          <a:bodyPr wrap="square" rtlCol="0">
            <a:spAutoFit/>
          </a:bodyPr>
          <a:lstStyle/>
          <a:p>
            <a:pPr lvl="0">
              <a:defRPr/>
            </a:pPr>
            <a:r>
              <a:rPr lang="en-US" sz="1050" dirty="0">
                <a:solidFill>
                  <a:prstClr val="white"/>
                </a:solidFill>
                <a:latin typeface="Segoe UI" panose="020B0502040204020203" pitchFamily="34" charset="0"/>
              </a:rPr>
              <a:t>Key Observations: Manual Section</a:t>
            </a:r>
          </a:p>
          <a:p>
            <a:pPr marL="171450" lvl="0" indent="-171450">
              <a:buFont typeface="Arial" panose="020B0604020202020204" pitchFamily="34" charset="0"/>
              <a:buChar char="•"/>
              <a:defRPr/>
            </a:pPr>
            <a:r>
              <a:rPr lang="en-US" sz="1050" dirty="0">
                <a:solidFill>
                  <a:prstClr val="white"/>
                </a:solidFill>
                <a:latin typeface="Segoe UI" panose="020B0502040204020203" pitchFamily="34" charset="0"/>
              </a:rPr>
              <a:t>Decrease in TC Creation – V-manage, Integrity applications didn’t have any test case creation.</a:t>
            </a:r>
          </a:p>
          <a:p>
            <a:pPr marL="171450" lvl="0" indent="-171450">
              <a:buFont typeface="Arial" panose="020B0604020202020204" pitchFamily="34" charset="0"/>
              <a:buChar char="•"/>
              <a:defRPr/>
            </a:pPr>
            <a:r>
              <a:rPr lang="en-US" sz="1050" dirty="0">
                <a:solidFill>
                  <a:prstClr val="white"/>
                </a:solidFill>
                <a:latin typeface="Segoe UI" panose="020B0502040204020203" pitchFamily="34" charset="0"/>
              </a:rPr>
              <a:t>Increase in TC Maintenance – The Test cases are updated for the new application ATLAS.</a:t>
            </a:r>
          </a:p>
          <a:p>
            <a:pPr marL="171450" lvl="0" indent="-171450">
              <a:buFont typeface="Arial" panose="020B0604020202020204" pitchFamily="34" charset="0"/>
              <a:buChar char="•"/>
              <a:defRPr/>
            </a:pPr>
            <a:r>
              <a:rPr lang="en-US" sz="1050" dirty="0">
                <a:solidFill>
                  <a:prstClr val="white"/>
                </a:solidFill>
                <a:latin typeface="Segoe UI" panose="020B0502040204020203" pitchFamily="34" charset="0"/>
              </a:rPr>
              <a:t>Decrease in TC Execution – DF Ergo, AID and EHS bundler doesn’t had test case execution</a:t>
            </a:r>
          </a:p>
        </p:txBody>
      </p:sp>
      <p:graphicFrame>
        <p:nvGraphicFramePr>
          <p:cNvPr id="16" name="Chart 15">
            <a:extLst>
              <a:ext uri="{FF2B5EF4-FFF2-40B4-BE49-F238E27FC236}">
                <a16:creationId xmlns:a16="http://schemas.microsoft.com/office/drawing/2014/main" id="{DDDA5003-9A2D-4C39-8980-6A803F31C74F}"/>
              </a:ext>
            </a:extLst>
          </p:cNvPr>
          <p:cNvGraphicFramePr>
            <a:graphicFrameLocks/>
          </p:cNvGraphicFramePr>
          <p:nvPr>
            <p:extLst>
              <p:ext uri="{D42A27DB-BD31-4B8C-83A1-F6EECF244321}">
                <p14:modId xmlns:p14="http://schemas.microsoft.com/office/powerpoint/2010/main" val="539738165"/>
              </p:ext>
            </p:extLst>
          </p:nvPr>
        </p:nvGraphicFramePr>
        <p:xfrm>
          <a:off x="846374" y="991023"/>
          <a:ext cx="3600000" cy="230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BB59AFF2-C90B-4060-9D4F-25928FBD3B7D}"/>
              </a:ext>
            </a:extLst>
          </p:cNvPr>
          <p:cNvGraphicFramePr>
            <a:graphicFrameLocks/>
          </p:cNvGraphicFramePr>
          <p:nvPr>
            <p:extLst>
              <p:ext uri="{D42A27DB-BD31-4B8C-83A1-F6EECF244321}">
                <p14:modId xmlns:p14="http://schemas.microsoft.com/office/powerpoint/2010/main" val="2614751517"/>
              </p:ext>
            </p:extLst>
          </p:nvPr>
        </p:nvGraphicFramePr>
        <p:xfrm>
          <a:off x="4507133" y="995874"/>
          <a:ext cx="3600000" cy="230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Chart 22">
            <a:extLst>
              <a:ext uri="{FF2B5EF4-FFF2-40B4-BE49-F238E27FC236}">
                <a16:creationId xmlns:a16="http://schemas.microsoft.com/office/drawing/2014/main" id="{5DA6E562-92DE-4BF1-B9A4-89D48A21FB04}"/>
              </a:ext>
            </a:extLst>
          </p:cNvPr>
          <p:cNvGraphicFramePr>
            <a:graphicFrameLocks/>
          </p:cNvGraphicFramePr>
          <p:nvPr>
            <p:extLst>
              <p:ext uri="{D42A27DB-BD31-4B8C-83A1-F6EECF244321}">
                <p14:modId xmlns:p14="http://schemas.microsoft.com/office/powerpoint/2010/main" val="2387721078"/>
              </p:ext>
            </p:extLst>
          </p:nvPr>
        </p:nvGraphicFramePr>
        <p:xfrm>
          <a:off x="8183934" y="984162"/>
          <a:ext cx="3600000" cy="2304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a:extLst>
              <a:ext uri="{FF2B5EF4-FFF2-40B4-BE49-F238E27FC236}">
                <a16:creationId xmlns:a16="http://schemas.microsoft.com/office/drawing/2014/main" id="{F6556052-16E6-4DEA-BEBC-53AB41748C37}"/>
              </a:ext>
            </a:extLst>
          </p:cNvPr>
          <p:cNvGraphicFramePr>
            <a:graphicFrameLocks/>
          </p:cNvGraphicFramePr>
          <p:nvPr>
            <p:extLst>
              <p:ext uri="{D42A27DB-BD31-4B8C-83A1-F6EECF244321}">
                <p14:modId xmlns:p14="http://schemas.microsoft.com/office/powerpoint/2010/main" val="714753337"/>
              </p:ext>
            </p:extLst>
          </p:nvPr>
        </p:nvGraphicFramePr>
        <p:xfrm>
          <a:off x="846374" y="3388245"/>
          <a:ext cx="3599999" cy="2304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Chart 28">
            <a:extLst>
              <a:ext uri="{FF2B5EF4-FFF2-40B4-BE49-F238E27FC236}">
                <a16:creationId xmlns:a16="http://schemas.microsoft.com/office/drawing/2014/main" id="{3E74A294-7DF8-4673-81DD-0A27F54D6FD7}"/>
              </a:ext>
            </a:extLst>
          </p:cNvPr>
          <p:cNvGraphicFramePr>
            <a:graphicFrameLocks/>
          </p:cNvGraphicFramePr>
          <p:nvPr>
            <p:extLst>
              <p:ext uri="{D42A27DB-BD31-4B8C-83A1-F6EECF244321}">
                <p14:modId xmlns:p14="http://schemas.microsoft.com/office/powerpoint/2010/main" val="253492203"/>
              </p:ext>
            </p:extLst>
          </p:nvPr>
        </p:nvGraphicFramePr>
        <p:xfrm>
          <a:off x="4507134" y="3388245"/>
          <a:ext cx="3599999" cy="2304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0" name="Chart 29">
            <a:extLst>
              <a:ext uri="{FF2B5EF4-FFF2-40B4-BE49-F238E27FC236}">
                <a16:creationId xmlns:a16="http://schemas.microsoft.com/office/drawing/2014/main" id="{2E6AC987-493A-4569-B2B3-DFA3F7CBD7D7}"/>
              </a:ext>
            </a:extLst>
          </p:cNvPr>
          <p:cNvGraphicFramePr>
            <a:graphicFrameLocks/>
          </p:cNvGraphicFramePr>
          <p:nvPr>
            <p:extLst>
              <p:ext uri="{D42A27DB-BD31-4B8C-83A1-F6EECF244321}">
                <p14:modId xmlns:p14="http://schemas.microsoft.com/office/powerpoint/2010/main" val="597373990"/>
              </p:ext>
            </p:extLst>
          </p:nvPr>
        </p:nvGraphicFramePr>
        <p:xfrm>
          <a:off x="8183934" y="3377971"/>
          <a:ext cx="3600000" cy="230400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10536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21BF831C-0836-44C5-AD01-64346009E748}"/>
              </a:ext>
            </a:extLst>
          </p:cNvPr>
          <p:cNvCxnSpPr>
            <a:cxnSpLocks/>
          </p:cNvCxnSpPr>
          <p:nvPr/>
        </p:nvCxnSpPr>
        <p:spPr>
          <a:xfrm>
            <a:off x="-6034" y="90918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Text Placeholder 17">
            <a:extLst>
              <a:ext uri="{FF2B5EF4-FFF2-40B4-BE49-F238E27FC236}">
                <a16:creationId xmlns:a16="http://schemas.microsoft.com/office/drawing/2014/main" id="{4D627B2B-9A66-41AA-A887-2512CFF5B461}"/>
              </a:ext>
            </a:extLst>
          </p:cNvPr>
          <p:cNvSpPr txBox="1">
            <a:spLocks/>
          </p:cNvSpPr>
          <p:nvPr/>
        </p:nvSpPr>
        <p:spPr>
          <a:xfrm>
            <a:off x="1400704" y="3895990"/>
            <a:ext cx="8774654" cy="2379678"/>
          </a:xfrm>
          <a:prstGeom prst="rect">
            <a:avLst/>
          </a:prstGeom>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173038" indent="-168275" algn="l" defTabSz="914400" rtl="0" eaLnBrk="1" latinLnBrk="0" hangingPunct="1">
              <a:lnSpc>
                <a:spcPts val="14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462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09588" indent="-161925" algn="l" defTabSz="914400" rtl="0" eaLnBrk="1" latinLnBrk="0" hangingPunct="1">
              <a:lnSpc>
                <a:spcPts val="12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2" indent="-171450" algn="just" defTabSz="914418" rtl="0" eaLnBrk="1" fontAlgn="auto" latinLnBrk="0" hangingPunct="1">
              <a:lnSpc>
                <a:spcPct val="100000"/>
              </a:lnSpc>
              <a:spcBef>
                <a:spcPts val="0"/>
              </a:spcBef>
              <a:spcAft>
                <a:spcPts val="400"/>
              </a:spcAft>
              <a:buClr>
                <a:srgbClr val="0070AD"/>
              </a:buClr>
              <a:buSzTx/>
              <a:buFont typeface="Courier New" panose="02070309020205020404" pitchFamily="49" charset="0"/>
              <a:buChar char="o"/>
              <a:tabLst/>
              <a:defRPr/>
            </a:pPr>
            <a:r>
              <a:rPr lang="en-US" sz="1400" u="sng" dirty="0">
                <a:solidFill>
                  <a:srgbClr val="000000"/>
                </a:solidFill>
                <a:latin typeface="Segoe UI" panose="020B0502040204020203" pitchFamily="34" charset="0"/>
              </a:rPr>
              <a:t>14 </a:t>
            </a:r>
            <a:r>
              <a:rPr kumimoji="0" lang="en-US" sz="1400" b="0" i="0" u="sng" strike="noStrike" kern="1200" cap="none" spc="0" normalizeH="0" baseline="0" noProof="0" dirty="0">
                <a:ln>
                  <a:noFill/>
                </a:ln>
                <a:solidFill>
                  <a:srgbClr val="000000"/>
                </a:solidFill>
                <a:effectLst/>
                <a:uLnTx/>
                <a:uFillTx/>
                <a:latin typeface="Segoe UI" panose="020B0502040204020203" pitchFamily="34" charset="0"/>
                <a:ea typeface="+mn-ea"/>
                <a:cs typeface="+mn-cs"/>
              </a:rPr>
              <a:t>PDs (114 hrs.):</a:t>
            </a:r>
          </a:p>
          <a:p>
            <a:pPr marL="457200" marR="0" lvl="2" indent="0" algn="just" defTabSz="914418" rtl="0" eaLnBrk="1" fontAlgn="auto" latinLnBrk="0" hangingPunct="1">
              <a:lnSpc>
                <a:spcPct val="100000"/>
              </a:lnSpc>
              <a:spcBef>
                <a:spcPts val="0"/>
              </a:spcBef>
              <a:spcAft>
                <a:spcPts val="400"/>
              </a:spcAft>
              <a:buClr>
                <a:srgbClr val="0070AD"/>
              </a:buClr>
              <a:buSz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35 hrs. – Configuration of Test Automation suite for execution</a:t>
            </a:r>
          </a:p>
          <a:p>
            <a:pPr marL="457200" marR="0" lvl="2" indent="0" algn="just" defTabSz="914418" rtl="0" eaLnBrk="1" fontAlgn="auto" latinLnBrk="0" hangingPunct="1">
              <a:lnSpc>
                <a:spcPct val="100000"/>
              </a:lnSpc>
              <a:spcBef>
                <a:spcPts val="0"/>
              </a:spcBef>
              <a:spcAft>
                <a:spcPts val="400"/>
              </a:spcAft>
              <a:buClr>
                <a:srgbClr val="0070AD"/>
              </a:buClr>
              <a:buSzTx/>
              <a:buNone/>
              <a:tabLst/>
              <a:defRPr/>
            </a:pPr>
            <a:r>
              <a:rPr lang="en-US" sz="1400" dirty="0">
                <a:solidFill>
                  <a:srgbClr val="000000"/>
                </a:solidFill>
                <a:latin typeface="Segoe UI" panose="020B0502040204020203" pitchFamily="34" charset="0"/>
              </a:rPr>
              <a:t>29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hrs. – </a:t>
            </a:r>
            <a:r>
              <a:rPr lang="en-US" sz="1400" dirty="0">
                <a:solidFill>
                  <a:srgbClr val="000000"/>
                </a:solidFill>
                <a:latin typeface="Segoe UI" panose="020B0502040204020203" pitchFamily="34" charset="0"/>
              </a:rPr>
              <a:t>Monitored execution</a:t>
            </a:r>
          </a:p>
          <a:p>
            <a:pPr marL="457200" marR="0" lvl="2" indent="0" algn="just" defTabSz="914418" rtl="0" eaLnBrk="1" fontAlgn="auto" latinLnBrk="0" hangingPunct="1">
              <a:lnSpc>
                <a:spcPct val="100000"/>
              </a:lnSpc>
              <a:spcBef>
                <a:spcPts val="0"/>
              </a:spcBef>
              <a:spcAft>
                <a:spcPts val="400"/>
              </a:spcAft>
              <a:buClr>
                <a:srgbClr val="0070AD"/>
              </a:buClr>
              <a:buSzTx/>
              <a:buNone/>
              <a:tabLst/>
              <a:defRPr/>
            </a:pPr>
            <a:r>
              <a:rPr lang="en-US" sz="1400" dirty="0">
                <a:solidFill>
                  <a:srgbClr val="000000"/>
                </a:solidFill>
                <a:latin typeface="Segoe UI" panose="020B0502040204020203" pitchFamily="34" charset="0"/>
              </a:rPr>
              <a:t>40 hrs. - Script failure analysis</a:t>
            </a:r>
          </a:p>
          <a:p>
            <a:pPr marL="457200" marR="0" lvl="2" indent="0" algn="just" defTabSz="914418" rtl="0" eaLnBrk="1" fontAlgn="auto" latinLnBrk="0" hangingPunct="1">
              <a:lnSpc>
                <a:spcPct val="100000"/>
              </a:lnSpc>
              <a:spcBef>
                <a:spcPts val="0"/>
              </a:spcBef>
              <a:spcAft>
                <a:spcPts val="400"/>
              </a:spcAft>
              <a:buClr>
                <a:srgbClr val="0070AD"/>
              </a:buClr>
              <a:buSzTx/>
              <a:buNone/>
              <a:tabLst/>
              <a:defRPr/>
            </a:pPr>
            <a:r>
              <a:rPr kumimoji="0" lang="en-US" sz="140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10 hrs. – Result Analysis</a:t>
            </a:r>
          </a:p>
          <a:p>
            <a:pPr marL="457200" marR="0" lvl="2" indent="0" algn="just" defTabSz="914418" rtl="0" eaLnBrk="1" fontAlgn="auto" latinLnBrk="0" hangingPunct="1">
              <a:lnSpc>
                <a:spcPct val="100000"/>
              </a:lnSpc>
              <a:spcBef>
                <a:spcPts val="0"/>
              </a:spcBef>
              <a:spcAft>
                <a:spcPts val="400"/>
              </a:spcAft>
              <a:buClr>
                <a:srgbClr val="0070AD"/>
              </a:buClr>
              <a:buSzTx/>
              <a:buFont typeface="Arial" panose="020B0604020202020204" pitchFamily="34" charset="0"/>
              <a:buNone/>
              <a:tabLst/>
              <a:defRPr/>
            </a:pP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6075" marR="0" lvl="2" indent="-171450" algn="just" defTabSz="914418" rtl="0" eaLnBrk="1" fontAlgn="auto" latinLnBrk="0" hangingPunct="1">
              <a:lnSpc>
                <a:spcPct val="100000"/>
              </a:lnSpc>
              <a:spcBef>
                <a:spcPts val="0"/>
              </a:spcBef>
              <a:spcAft>
                <a:spcPts val="400"/>
              </a:spcAft>
              <a:buClr>
                <a:srgbClr val="0070AD"/>
              </a:buClr>
              <a:buSzTx/>
              <a:buFont typeface="Courier New" panose="02070309020205020404" pitchFamily="49" charset="0"/>
              <a:buChar char="o"/>
              <a:tabLst/>
              <a:defRPr/>
            </a:pPr>
            <a:r>
              <a:rPr kumimoji="0" lang="en-US" sz="1400" b="0" i="0" u="sng" strike="noStrike" kern="1200" cap="none" spc="0" normalizeH="0" baseline="0" noProof="0" dirty="0">
                <a:ln>
                  <a:noFill/>
                </a:ln>
                <a:solidFill>
                  <a:srgbClr val="000000"/>
                </a:solidFill>
                <a:effectLst/>
                <a:uLnTx/>
                <a:uFillTx/>
                <a:latin typeface="Segoe UI" panose="020B0502040204020203" pitchFamily="34" charset="0"/>
                <a:ea typeface="+mn-ea"/>
                <a:cs typeface="+mn-cs"/>
              </a:rPr>
              <a:t>Total time taken by Jenkins to run the batch jobs:</a:t>
            </a:r>
            <a:r>
              <a:rPr kumimoji="0" lang="en-US" sz="1400" b="0" i="0" strike="noStrike" kern="1200" cap="none" spc="0" normalizeH="0" baseline="0" noProof="0" dirty="0">
                <a:ln>
                  <a:noFill/>
                </a:ln>
                <a:solidFill>
                  <a:srgbClr val="000000"/>
                </a:solidFill>
                <a:effectLst/>
                <a:uLnTx/>
                <a:uFillTx/>
                <a:latin typeface="Segoe UI" panose="020B0502040204020203" pitchFamily="34" charset="0"/>
                <a:ea typeface="+mn-ea"/>
                <a:cs typeface="+mn-cs"/>
              </a:rPr>
              <a:t> 198 </a:t>
            </a:r>
            <a:r>
              <a:rPr lang="en-US" sz="1400" dirty="0">
                <a:solidFill>
                  <a:srgbClr val="000000"/>
                </a:solidFill>
                <a:latin typeface="Segoe UI" panose="020B0502040204020203" pitchFamily="34" charset="0"/>
              </a:rPr>
              <a:t>Hrs.</a:t>
            </a:r>
          </a:p>
          <a:p>
            <a:pPr marL="346075" marR="0" lvl="2" indent="-171450" algn="just" defTabSz="914418" rtl="0" eaLnBrk="1" fontAlgn="auto" latinLnBrk="0" hangingPunct="1">
              <a:lnSpc>
                <a:spcPct val="100000"/>
              </a:lnSpc>
              <a:spcBef>
                <a:spcPts val="0"/>
              </a:spcBef>
              <a:spcAft>
                <a:spcPts val="400"/>
              </a:spcAft>
              <a:buClr>
                <a:srgbClr val="0070AD"/>
              </a:buClr>
              <a:buSzTx/>
              <a:buFont typeface="Courier New" panose="02070309020205020404" pitchFamily="49" charset="0"/>
              <a:buChar char="o"/>
              <a:tabLst/>
              <a:defRPr/>
            </a:pPr>
            <a:r>
              <a:rPr lang="en-US" sz="1400" u="sng" dirty="0">
                <a:latin typeface="Segoe UI" panose="020B0502040204020203" pitchFamily="34" charset="0"/>
              </a:rPr>
              <a:t>% of scripts executable:</a:t>
            </a:r>
            <a:r>
              <a:rPr lang="en-US" sz="1400" dirty="0">
                <a:latin typeface="Segoe UI" panose="020B0502040204020203" pitchFamily="34" charset="0"/>
              </a:rPr>
              <a:t> 93% of scripts created are up to date and executable</a:t>
            </a:r>
            <a:endParaRPr kumimoji="0" lang="en-US" sz="1400" b="0" i="0" u="none" strike="noStrike" kern="1200" cap="none" spc="0" normalizeH="0" baseline="0" noProof="0" dirty="0">
              <a:ln>
                <a:noFill/>
              </a:ln>
              <a:effectLst/>
              <a:uLnTx/>
              <a:uFillTx/>
              <a:latin typeface="Segoe UI" panose="020B0502040204020203" pitchFamily="34" charset="0"/>
              <a:ea typeface="+mn-ea"/>
              <a:cs typeface="+mn-cs"/>
            </a:endParaRPr>
          </a:p>
        </p:txBody>
      </p:sp>
      <p:graphicFrame>
        <p:nvGraphicFramePr>
          <p:cNvPr id="6" name="Chart 5">
            <a:extLst>
              <a:ext uri="{FF2B5EF4-FFF2-40B4-BE49-F238E27FC236}">
                <a16:creationId xmlns:a16="http://schemas.microsoft.com/office/drawing/2014/main" id="{2B74DB9E-DC6D-42CE-8567-AF60C2B786ED}"/>
              </a:ext>
            </a:extLst>
          </p:cNvPr>
          <p:cNvGraphicFramePr>
            <a:graphicFrameLocks/>
          </p:cNvGraphicFramePr>
          <p:nvPr>
            <p:extLst>
              <p:ext uri="{D42A27DB-BD31-4B8C-83A1-F6EECF244321}">
                <p14:modId xmlns:p14="http://schemas.microsoft.com/office/powerpoint/2010/main" val="4285454399"/>
              </p:ext>
            </p:extLst>
          </p:nvPr>
        </p:nvGraphicFramePr>
        <p:xfrm>
          <a:off x="1828750" y="1124999"/>
          <a:ext cx="6791022" cy="255517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592FB931-5F58-496A-B660-C69A83ED6C6B}"/>
              </a:ext>
            </a:extLst>
          </p:cNvPr>
          <p:cNvSpPr>
            <a:spLocks noGrp="1"/>
          </p:cNvSpPr>
          <p:nvPr>
            <p:ph type="title"/>
          </p:nvPr>
        </p:nvSpPr>
        <p:spPr>
          <a:xfrm>
            <a:off x="276621" y="20099"/>
            <a:ext cx="11125236" cy="1104900"/>
          </a:xfrm>
        </p:spPr>
        <p:txBody>
          <a:bodyPr/>
          <a:lstStyle/>
          <a:p>
            <a:r>
              <a:rPr lang="en-IN" dirty="0"/>
              <a:t>Corporate – Automation efforts break-up</a:t>
            </a:r>
          </a:p>
        </p:txBody>
      </p:sp>
    </p:spTree>
    <p:extLst>
      <p:ext uri="{BB962C8B-B14F-4D97-AF65-F5344CB8AC3E}">
        <p14:creationId xmlns:p14="http://schemas.microsoft.com/office/powerpoint/2010/main" val="392034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21BF831C-0836-44C5-AD01-64346009E748}"/>
              </a:ext>
            </a:extLst>
          </p:cNvPr>
          <p:cNvCxnSpPr>
            <a:cxnSpLocks/>
          </p:cNvCxnSpPr>
          <p:nvPr/>
        </p:nvCxnSpPr>
        <p:spPr>
          <a:xfrm>
            <a:off x="-6034" y="909182"/>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Rectangle 2">
            <a:extLst>
              <a:ext uri="{FF2B5EF4-FFF2-40B4-BE49-F238E27FC236}">
                <a16:creationId xmlns:a16="http://schemas.microsoft.com/office/drawing/2014/main" id="{44048F40-64D5-45FF-9355-A6DE5D592728}"/>
              </a:ext>
            </a:extLst>
          </p:cNvPr>
          <p:cNvSpPr txBox="1">
            <a:spLocks noChangeArrowheads="1"/>
          </p:cNvSpPr>
          <p:nvPr/>
        </p:nvSpPr>
        <p:spPr>
          <a:xfrm>
            <a:off x="-10094" y="347209"/>
            <a:ext cx="3165377" cy="399603"/>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a:lstStyle>
          <a:p>
            <a:pPr marL="0" marR="0" lvl="0" indent="0" defTabSz="914342" rtl="0" eaLnBrk="1" fontAlgn="auto" latinLnBrk="0" hangingPunct="1">
              <a:lnSpc>
                <a:spcPct val="85000"/>
              </a:lnSpc>
              <a:spcBef>
                <a:spcPct val="0"/>
              </a:spcBef>
              <a:spcAft>
                <a:spcPts val="0"/>
              </a:spcAft>
              <a:buClrTx/>
              <a:buSzTx/>
              <a:buFontTx/>
              <a:buNone/>
              <a:tabLst/>
              <a:defRPr/>
            </a:pPr>
            <a:r>
              <a:rPr kumimoji="0" lang="en-US" sz="2600" b="0" i="0" u="none" strike="noStrike" kern="1200" cap="none" spc="0" normalizeH="0" baseline="0" noProof="0" dirty="0">
                <a:ln>
                  <a:noFill/>
                </a:ln>
                <a:solidFill>
                  <a:srgbClr val="0070AD"/>
                </a:solidFill>
                <a:effectLst/>
                <a:uLnTx/>
                <a:uFillTx/>
                <a:latin typeface="Segoe UI" panose="020B0502040204020203" pitchFamily="34" charset="0"/>
                <a:ea typeface="Verdana" panose="020B0604030504040204" pitchFamily="34" charset="0"/>
                <a:cs typeface="+mj-cs"/>
              </a:rPr>
              <a:t>Testing Platform</a:t>
            </a:r>
          </a:p>
        </p:txBody>
      </p:sp>
      <p:sp>
        <p:nvSpPr>
          <p:cNvPr id="16" name="Rectangle 15">
            <a:extLst>
              <a:ext uri="{FF2B5EF4-FFF2-40B4-BE49-F238E27FC236}">
                <a16:creationId xmlns:a16="http://schemas.microsoft.com/office/drawing/2014/main" id="{8AE17AE7-2EC5-4CE3-8E7C-91254285C4C7}"/>
              </a:ext>
            </a:extLst>
          </p:cNvPr>
          <p:cNvSpPr/>
          <p:nvPr/>
        </p:nvSpPr>
        <p:spPr>
          <a:xfrm>
            <a:off x="1202929" y="4233554"/>
            <a:ext cx="1961322" cy="325006"/>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VM Utilization</a:t>
            </a:r>
          </a:p>
        </p:txBody>
      </p:sp>
      <p:graphicFrame>
        <p:nvGraphicFramePr>
          <p:cNvPr id="32" name="Table 31">
            <a:extLst>
              <a:ext uri="{FF2B5EF4-FFF2-40B4-BE49-F238E27FC236}">
                <a16:creationId xmlns:a16="http://schemas.microsoft.com/office/drawing/2014/main" id="{E6CA7CA8-A85D-459C-85AE-B272866711E1}"/>
              </a:ext>
            </a:extLst>
          </p:cNvPr>
          <p:cNvGraphicFramePr>
            <a:graphicFrameLocks noGrp="1"/>
          </p:cNvGraphicFramePr>
          <p:nvPr>
            <p:extLst>
              <p:ext uri="{D42A27DB-BD31-4B8C-83A1-F6EECF244321}">
                <p14:modId xmlns:p14="http://schemas.microsoft.com/office/powerpoint/2010/main" val="3753881079"/>
              </p:ext>
            </p:extLst>
          </p:nvPr>
        </p:nvGraphicFramePr>
        <p:xfrm>
          <a:off x="1202929" y="4657924"/>
          <a:ext cx="3900916" cy="1584257"/>
        </p:xfrm>
        <a:graphic>
          <a:graphicData uri="http://schemas.openxmlformats.org/drawingml/2006/table">
            <a:tbl>
              <a:tblPr/>
              <a:tblGrid>
                <a:gridCol w="2168828">
                  <a:extLst>
                    <a:ext uri="{9D8B030D-6E8A-4147-A177-3AD203B41FA5}">
                      <a16:colId xmlns:a16="http://schemas.microsoft.com/office/drawing/2014/main" val="3538273279"/>
                    </a:ext>
                  </a:extLst>
                </a:gridCol>
                <a:gridCol w="1732088">
                  <a:extLst>
                    <a:ext uri="{9D8B030D-6E8A-4147-A177-3AD203B41FA5}">
                      <a16:colId xmlns:a16="http://schemas.microsoft.com/office/drawing/2014/main" val="3260596167"/>
                    </a:ext>
                  </a:extLst>
                </a:gridCol>
              </a:tblGrid>
              <a:tr h="335185">
                <a:tc>
                  <a:txBody>
                    <a:bodyPr/>
                    <a:lstStyle/>
                    <a:p>
                      <a:pPr algn="ctr" rtl="0" fontAlgn="ctr"/>
                      <a:r>
                        <a:rPr lang="en-US" sz="1400" b="1" i="0" u="none" strike="noStrike" dirty="0">
                          <a:solidFill>
                            <a:srgbClr val="000000"/>
                          </a:solidFill>
                          <a:effectLst/>
                          <a:latin typeface="Segoe UI" panose="020B0502040204020203" pitchFamily="34" charset="0"/>
                        </a:rPr>
                        <a:t>Category Name</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gn="ctr" rtl="0" fontAlgn="ctr"/>
                      <a:r>
                        <a:rPr lang="en-US" sz="1400" b="1" i="0" u="none" strike="noStrike" dirty="0">
                          <a:solidFill>
                            <a:srgbClr val="000000"/>
                          </a:solidFill>
                          <a:effectLst/>
                          <a:latin typeface="Segoe UI" panose="020B0502040204020203" pitchFamily="34" charset="0"/>
                        </a:rPr>
                        <a:t>Count</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725348461"/>
                  </a:ext>
                </a:extLst>
              </a:tr>
              <a:tr h="31226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300" b="0" i="0" u="none" strike="noStrike" dirty="0">
                          <a:solidFill>
                            <a:srgbClr val="000000"/>
                          </a:solidFill>
                          <a:effectLst/>
                          <a:latin typeface="GE Inspira Pitch" panose="020F0603030400020203"/>
                        </a:rPr>
                        <a:t>Average Utilization of VM’s</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12 hours/day</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480171628"/>
                  </a:ext>
                </a:extLst>
              </a:tr>
              <a:tr h="312268">
                <a:tc>
                  <a:txBody>
                    <a:bodyPr/>
                    <a:lstStyle/>
                    <a:p>
                      <a:pPr marL="0" algn="ctr" defTabSz="914400" rtl="0" eaLnBrk="1" fontAlgn="ctr" latinLnBrk="0" hangingPunct="1"/>
                      <a:r>
                        <a:rPr lang="en-US" sz="1300" b="0" i="0" u="none" strike="noStrike" kern="1200" dirty="0">
                          <a:solidFill>
                            <a:srgbClr val="000000"/>
                          </a:solidFill>
                          <a:effectLst/>
                          <a:latin typeface="GE Inspira Pitch" panose="020F0603030400020203"/>
                          <a:ea typeface="+mn-ea"/>
                          <a:cs typeface="+mn-cs"/>
                        </a:rPr>
                        <a:t>Number of Users</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125</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759420182"/>
                  </a:ext>
                </a:extLst>
              </a:tr>
              <a:tr h="312268">
                <a:tc>
                  <a:txBody>
                    <a:bodyPr/>
                    <a:lstStyle/>
                    <a:p>
                      <a:pPr marL="0" algn="ctr" defTabSz="914400" rtl="0" eaLnBrk="1" fontAlgn="ctr" latinLnBrk="0" hangingPunct="1"/>
                      <a:r>
                        <a:rPr lang="en-US" sz="1300" b="0" i="0" u="none" strike="noStrike" kern="1200" dirty="0">
                          <a:solidFill>
                            <a:srgbClr val="000000"/>
                          </a:solidFill>
                          <a:effectLst/>
                          <a:latin typeface="GE Inspira Pitch" panose="020F0603030400020203"/>
                          <a:ea typeface="+mn-ea"/>
                          <a:cs typeface="+mn-cs"/>
                        </a:rPr>
                        <a:t>Number of unique Users</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125</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2572645300"/>
                  </a:ext>
                </a:extLst>
              </a:tr>
              <a:tr h="312268">
                <a:tc>
                  <a:txBody>
                    <a:bodyPr/>
                    <a:lstStyle/>
                    <a:p>
                      <a:pPr algn="ctr" rtl="0" fontAlgn="ctr"/>
                      <a:r>
                        <a:rPr lang="en-US" sz="1300" b="0" i="0" u="none" strike="noStrike" dirty="0">
                          <a:solidFill>
                            <a:srgbClr val="000000"/>
                          </a:solidFill>
                          <a:effectLst/>
                          <a:latin typeface="GE Inspira Pitch" panose="020F0603030400020203"/>
                        </a:rPr>
                        <a:t>Number of Projects</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tc>
                  <a:txBody>
                    <a:bodyPr/>
                    <a:lstStyle/>
                    <a:p>
                      <a:pPr algn="ctr" rtl="0" fontAlgn="ctr"/>
                      <a:r>
                        <a:rPr lang="en-US" sz="1300" b="0" i="0" u="none" strike="noStrike" dirty="0">
                          <a:solidFill>
                            <a:srgbClr val="000000"/>
                          </a:solidFill>
                          <a:effectLst/>
                          <a:latin typeface="GE Inspira Pitch" panose="020F0603030400020203"/>
                        </a:rPr>
                        <a:t>23</a:t>
                      </a:r>
                    </a:p>
                  </a:txBody>
                  <a:tcPr marL="9525" marR="9525" marT="9525" marB="0"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noFill/>
                  </a:tcPr>
                </a:tc>
                <a:extLst>
                  <a:ext uri="{0D108BD9-81ED-4DB2-BD59-A6C34878D82A}">
                    <a16:rowId xmlns:a16="http://schemas.microsoft.com/office/drawing/2014/main" val="1002323785"/>
                  </a:ext>
                </a:extLst>
              </a:tr>
            </a:tbl>
          </a:graphicData>
        </a:graphic>
      </p:graphicFrame>
      <p:graphicFrame>
        <p:nvGraphicFramePr>
          <p:cNvPr id="4" name="Chart 3">
            <a:extLst>
              <a:ext uri="{FF2B5EF4-FFF2-40B4-BE49-F238E27FC236}">
                <a16:creationId xmlns:a16="http://schemas.microsoft.com/office/drawing/2014/main" id="{1E3A39F6-EE3E-4201-8384-B0306F9E8727}"/>
              </a:ext>
            </a:extLst>
          </p:cNvPr>
          <p:cNvGraphicFramePr/>
          <p:nvPr>
            <p:extLst>
              <p:ext uri="{D42A27DB-BD31-4B8C-83A1-F6EECF244321}">
                <p14:modId xmlns:p14="http://schemas.microsoft.com/office/powerpoint/2010/main" val="871848797"/>
              </p:ext>
            </p:extLst>
          </p:nvPr>
        </p:nvGraphicFramePr>
        <p:xfrm>
          <a:off x="394450" y="1124946"/>
          <a:ext cx="4469098" cy="26824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BDDC4262-6F20-48CE-BD2F-EE3C9E24FDB0}"/>
              </a:ext>
            </a:extLst>
          </p:cNvPr>
          <p:cNvGraphicFramePr>
            <a:graphicFrameLocks/>
          </p:cNvGraphicFramePr>
          <p:nvPr>
            <p:extLst>
              <p:ext uri="{D42A27DB-BD31-4B8C-83A1-F6EECF244321}">
                <p14:modId xmlns:p14="http://schemas.microsoft.com/office/powerpoint/2010/main" val="4115091269"/>
              </p:ext>
            </p:extLst>
          </p:nvPr>
        </p:nvGraphicFramePr>
        <p:xfrm>
          <a:off x="7683690" y="1071553"/>
          <a:ext cx="4295041" cy="2682440"/>
        </p:xfrm>
        <a:graphic>
          <a:graphicData uri="http://schemas.openxmlformats.org/drawingml/2006/chart">
            <c:chart xmlns:c="http://schemas.openxmlformats.org/drawingml/2006/chart" xmlns:r="http://schemas.openxmlformats.org/officeDocument/2006/relationships" r:id="rId4"/>
          </a:graphicData>
        </a:graphic>
      </p:graphicFrame>
      <p:sp>
        <p:nvSpPr>
          <p:cNvPr id="14" name="Rectangle 13">
            <a:extLst>
              <a:ext uri="{FF2B5EF4-FFF2-40B4-BE49-F238E27FC236}">
                <a16:creationId xmlns:a16="http://schemas.microsoft.com/office/drawing/2014/main" id="{F644EB20-0B33-41EE-AC33-F9FC1AE688F3}"/>
              </a:ext>
            </a:extLst>
          </p:cNvPr>
          <p:cNvSpPr/>
          <p:nvPr/>
        </p:nvSpPr>
        <p:spPr>
          <a:xfrm>
            <a:off x="5979366" y="4800798"/>
            <a:ext cx="1704324" cy="291463"/>
          </a:xfrm>
          <a:prstGeom prst="rect">
            <a:avLst/>
          </a:prstGeom>
          <a:solidFill>
            <a:srgbClr val="0083CC"/>
          </a:solidFill>
          <a:ln>
            <a:solidFill>
              <a:srgbClr val="0070AD"/>
            </a:solidFill>
          </a:ln>
        </p:spPr>
        <p:style>
          <a:lnRef idx="0">
            <a:schemeClr val="dk1"/>
          </a:lnRef>
          <a:fillRef idx="3">
            <a:schemeClr val="dk1"/>
          </a:fillRef>
          <a:effectRef idx="3">
            <a:schemeClr val="dk1"/>
          </a:effectRef>
          <a:fontRef idx="minor">
            <a:schemeClr val="lt1"/>
          </a:fontRef>
        </p:style>
        <p:txBody>
          <a:bodyPr rtlCol="0" anchor="ctr"/>
          <a:lstStyle/>
          <a:p>
            <a:pPr>
              <a:lnSpc>
                <a:spcPct val="150000"/>
              </a:lnSpc>
            </a:pPr>
            <a:r>
              <a:rPr lang="en-US" sz="1400" b="1" dirty="0">
                <a:solidFill>
                  <a:schemeClr val="bg1"/>
                </a:solidFill>
                <a:latin typeface="Segoe UI" panose="020B0502040204020203" pitchFamily="34" charset="0"/>
                <a:cs typeface="Segoe UI" panose="020B0502040204020203" pitchFamily="34" charset="0"/>
              </a:rPr>
              <a:t>Key Highlights</a:t>
            </a:r>
          </a:p>
        </p:txBody>
      </p:sp>
      <p:sp>
        <p:nvSpPr>
          <p:cNvPr id="15" name="Text Placeholder 17">
            <a:extLst>
              <a:ext uri="{FF2B5EF4-FFF2-40B4-BE49-F238E27FC236}">
                <a16:creationId xmlns:a16="http://schemas.microsoft.com/office/drawing/2014/main" id="{29BE6694-136D-418B-9059-018861A7EB72}"/>
              </a:ext>
            </a:extLst>
          </p:cNvPr>
          <p:cNvSpPr txBox="1">
            <a:spLocks/>
          </p:cNvSpPr>
          <p:nvPr/>
        </p:nvSpPr>
        <p:spPr>
          <a:xfrm>
            <a:off x="5497970" y="4625465"/>
            <a:ext cx="6480761" cy="1486022"/>
          </a:xfrm>
          <a:prstGeom prst="rect">
            <a:avLst/>
          </a:prstGeom>
          <a:noFill/>
        </p:spPr>
        <p:txBody>
          <a:bodyPr vert="horz" lIns="0" tIns="0" rIns="0" bIns="0" rtlCol="0" anchor="ctr">
            <a:noAutofit/>
          </a:bodyPr>
          <a:lstStyle>
            <a:lvl1pPr marL="0" indent="0" algn="l" defTabSz="914400" rtl="0" eaLnBrk="1" latinLnBrk="0" hangingPunct="1">
              <a:lnSpc>
                <a:spcPts val="1600"/>
              </a:lnSpc>
              <a:spcBef>
                <a:spcPts val="0"/>
              </a:spcBef>
              <a:spcAft>
                <a:spcPts val="600"/>
              </a:spcAft>
              <a:buFont typeface="Arial" panose="020B0604020202020204" pitchFamily="34" charset="0"/>
              <a:buNone/>
              <a:defRPr sz="1400" kern="1200">
                <a:solidFill>
                  <a:schemeClr val="tx1"/>
                </a:solidFill>
                <a:latin typeface="+mn-lt"/>
                <a:ea typeface="+mn-ea"/>
                <a:cs typeface="+mn-cs"/>
              </a:defRPr>
            </a:lvl1pPr>
            <a:lvl2pPr marL="173038" indent="-168275" algn="l" defTabSz="914400" rtl="0" eaLnBrk="1" latinLnBrk="0" hangingPunct="1">
              <a:lnSpc>
                <a:spcPts val="1400"/>
              </a:lnSpc>
              <a:spcBef>
                <a:spcPts val="0"/>
              </a:spcBef>
              <a:spcAft>
                <a:spcPts val="600"/>
              </a:spcAft>
              <a:buClr>
                <a:schemeClr val="accent1"/>
              </a:buClr>
              <a:buFont typeface="Wingdings" panose="05000000000000000000" pitchFamily="2" charset="2"/>
              <a:buChar char="§"/>
              <a:defRPr sz="1200" kern="1200">
                <a:solidFill>
                  <a:schemeClr val="tx1"/>
                </a:solidFill>
                <a:latin typeface="+mn-lt"/>
                <a:ea typeface="+mn-ea"/>
                <a:cs typeface="+mn-cs"/>
              </a:defRPr>
            </a:lvl2pPr>
            <a:lvl3pPr marL="347663" indent="-17462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509588" indent="-161925" algn="l" defTabSz="914400" rtl="0" eaLnBrk="1" latinLnBrk="0" hangingPunct="1">
              <a:lnSpc>
                <a:spcPts val="1200"/>
              </a:lnSpc>
              <a:spcBef>
                <a:spcPts val="0"/>
              </a:spcBef>
              <a:spcAft>
                <a:spcPts val="600"/>
              </a:spcAft>
              <a:buClr>
                <a:schemeClr val="accent1"/>
              </a:buClr>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8650" lvl="2" indent="-171450" algn="just" defTabSz="914418">
              <a:lnSpc>
                <a:spcPct val="100000"/>
              </a:lnSpc>
              <a:spcAft>
                <a:spcPts val="400"/>
              </a:spcAft>
              <a:buClr>
                <a:srgbClr val="0070AD"/>
              </a:buClr>
              <a:buFont typeface="Courier New" panose="02070309020205020404" pitchFamily="49" charset="0"/>
              <a:buChar char="o"/>
              <a:defRPr/>
            </a:pPr>
            <a:r>
              <a:rPr lang="en-US" sz="1400" dirty="0">
                <a:latin typeface="Segoe UI" panose="020B0502040204020203" pitchFamily="34" charset="0"/>
                <a:cs typeface="Segoe UI" panose="020B0502040204020203" pitchFamily="34" charset="0"/>
              </a:rPr>
              <a:t>Migrated </a:t>
            </a:r>
            <a:r>
              <a:rPr lang="en-US" sz="1400">
                <a:latin typeface="Segoe UI" panose="020B0502040204020203" pitchFamily="34" charset="0"/>
                <a:cs typeface="Segoe UI" panose="020B0502040204020203" pitchFamily="34" charset="0"/>
              </a:rPr>
              <a:t>octane connection from QA Jenkins to Stage Jenkins.</a:t>
            </a:r>
            <a:endParaRPr lang="en-US" sz="1400" dirty="0">
              <a:latin typeface="Segoe UI" panose="020B0502040204020203" pitchFamily="34" charset="0"/>
              <a:cs typeface="Segoe UI" panose="020B0502040204020203" pitchFamily="34" charset="0"/>
            </a:endParaRPr>
          </a:p>
        </p:txBody>
      </p:sp>
      <p:graphicFrame>
        <p:nvGraphicFramePr>
          <p:cNvPr id="12" name="Chart 11">
            <a:extLst>
              <a:ext uri="{FF2B5EF4-FFF2-40B4-BE49-F238E27FC236}">
                <a16:creationId xmlns:a16="http://schemas.microsoft.com/office/drawing/2014/main" id="{95077872-DFB2-4E2D-8CAD-39BDFA602BCE}"/>
              </a:ext>
            </a:extLst>
          </p:cNvPr>
          <p:cNvGraphicFramePr>
            <a:graphicFrameLocks/>
          </p:cNvGraphicFramePr>
          <p:nvPr>
            <p:extLst>
              <p:ext uri="{D42A27DB-BD31-4B8C-83A1-F6EECF244321}">
                <p14:modId xmlns:p14="http://schemas.microsoft.com/office/powerpoint/2010/main" val="1431173760"/>
              </p:ext>
            </p:extLst>
          </p:nvPr>
        </p:nvGraphicFramePr>
        <p:xfrm>
          <a:off x="4508311" y="1115592"/>
          <a:ext cx="3518079" cy="279115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416491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Performance Engineering </a:t>
            </a:r>
          </a:p>
        </p:txBody>
      </p:sp>
      <p:cxnSp>
        <p:nvCxnSpPr>
          <p:cNvPr id="9" name="Straight Connector 8">
            <a:extLst>
              <a:ext uri="{FF2B5EF4-FFF2-40B4-BE49-F238E27FC236}">
                <a16:creationId xmlns:a16="http://schemas.microsoft.com/office/drawing/2014/main" id="{7FF9205D-A149-4495-A91A-7BD7410E7708}"/>
              </a:ext>
            </a:extLst>
          </p:cNvPr>
          <p:cNvCxnSpPr>
            <a:cxnSpLocks/>
          </p:cNvCxnSpPr>
          <p:nvPr/>
        </p:nvCxnSpPr>
        <p:spPr>
          <a:xfrm>
            <a:off x="-6034" y="800073"/>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B13409C-317A-46BC-A063-B7A7E1178C4C}"/>
              </a:ext>
            </a:extLst>
          </p:cNvPr>
          <p:cNvSpPr/>
          <p:nvPr/>
        </p:nvSpPr>
        <p:spPr>
          <a:xfrm>
            <a:off x="173254" y="987521"/>
            <a:ext cx="6588977" cy="5191165"/>
          </a:xfrm>
          <a:prstGeom prst="rect">
            <a:avLst/>
          </a:prstGeom>
        </p:spPr>
        <p:txBody>
          <a:bodyPr wrap="square">
            <a:spAutoFit/>
          </a:bodyPr>
          <a:lstStyle/>
          <a:p>
            <a:pPr marL="656638" lvl="2" indent="-177760" defTabSz="914342">
              <a:spcBef>
                <a:spcPts val="600"/>
              </a:spcBef>
              <a:spcAft>
                <a:spcPts val="400"/>
              </a:spcAft>
              <a:buClr>
                <a:srgbClr val="00B0F0"/>
              </a:buClr>
              <a:buFont typeface="Wingdings" pitchFamily="2" charset="2"/>
              <a:buChar char="§"/>
              <a:defRPr/>
            </a:pPr>
            <a:endParaRPr lang="en-US" sz="1400" dirty="0">
              <a:latin typeface="Segoe UI" panose="020B0502040204020203" pitchFamily="34" charset="0"/>
              <a:cs typeface="Segoe UI" panose="020B0502040204020203" pitchFamily="34" charset="0"/>
            </a:endParaRPr>
          </a:p>
          <a:p>
            <a:pPr marL="628650" lvl="2" indent="-171450" defTabSz="914342">
              <a:spcAft>
                <a:spcPts val="400"/>
              </a:spcAft>
              <a:buClr>
                <a:srgbClr val="00B0F0"/>
              </a:buClr>
              <a:buFont typeface="Wingdings" panose="05000000000000000000" pitchFamily="2" charset="2"/>
              <a:buChar char="§"/>
              <a:defRPr/>
            </a:pPr>
            <a:r>
              <a:rPr lang="en-US" sz="1400" dirty="0">
                <a:solidFill>
                  <a:schemeClr val="tx1">
                    <a:lumMod val="95000"/>
                    <a:lumOff val="5000"/>
                  </a:schemeClr>
                </a:solidFill>
                <a:latin typeface="Segoe UI" panose="020B0502040204020203" pitchFamily="34" charset="0"/>
                <a:cs typeface="Segoe UI" panose="020B0502040204020203" pitchFamily="34" charset="0"/>
              </a:rPr>
              <a:t>Total Tickets handled - 05</a:t>
            </a:r>
          </a:p>
          <a:p>
            <a:pPr marL="628650" lvl="2" indent="-171450" defTabSz="914342">
              <a:spcAft>
                <a:spcPts val="400"/>
              </a:spcAft>
              <a:buClr>
                <a:srgbClr val="00B0F0"/>
              </a:buClr>
              <a:buFont typeface="Wingdings" panose="05000000000000000000" pitchFamily="2" charset="2"/>
              <a:buChar char="§"/>
              <a:defRPr/>
            </a:pPr>
            <a:r>
              <a:rPr lang="en-US" sz="1400" dirty="0">
                <a:solidFill>
                  <a:schemeClr val="tx1">
                    <a:lumMod val="95000"/>
                    <a:lumOff val="5000"/>
                  </a:schemeClr>
                </a:solidFill>
                <a:latin typeface="Segoe UI" panose="020B0502040204020203" pitchFamily="34" charset="0"/>
                <a:cs typeface="Segoe UI" panose="020B0502040204020203" pitchFamily="34" charset="0"/>
              </a:rPr>
              <a:t>Completed Tickets - 03</a:t>
            </a:r>
          </a:p>
          <a:p>
            <a:pPr marL="628650" lvl="2" indent="-171450" defTabSz="914342">
              <a:spcAft>
                <a:spcPts val="400"/>
              </a:spcAft>
              <a:buClr>
                <a:srgbClr val="00B0F0"/>
              </a:buClr>
              <a:buFont typeface="Wingdings" panose="05000000000000000000" pitchFamily="2" charset="2"/>
              <a:buChar char="§"/>
              <a:defRPr/>
            </a:pPr>
            <a:r>
              <a:rPr lang="en-US" sz="1400" dirty="0">
                <a:solidFill>
                  <a:schemeClr val="tx1">
                    <a:lumMod val="95000"/>
                    <a:lumOff val="5000"/>
                  </a:schemeClr>
                </a:solidFill>
                <a:latin typeface="Segoe UI" panose="020B0502040204020203" pitchFamily="34" charset="0"/>
                <a:cs typeface="Segoe UI" panose="020B0502040204020203" pitchFamily="34" charset="0"/>
              </a:rPr>
              <a:t>In-Progress Tickets –  02</a:t>
            </a:r>
          </a:p>
          <a:p>
            <a:pPr marL="628650" lvl="2" indent="-171450" defTabSz="914342">
              <a:spcAft>
                <a:spcPts val="400"/>
              </a:spcAft>
              <a:buClr>
                <a:srgbClr val="00B0F0"/>
              </a:buClr>
              <a:buFont typeface="Wingdings" panose="05000000000000000000" pitchFamily="2" charset="2"/>
              <a:buChar char="§"/>
              <a:defRPr/>
            </a:pPr>
            <a:r>
              <a:rPr lang="en-US" sz="1400" dirty="0">
                <a:solidFill>
                  <a:schemeClr val="tx1">
                    <a:lumMod val="95000"/>
                    <a:lumOff val="5000"/>
                  </a:schemeClr>
                </a:solidFill>
                <a:latin typeface="Segoe UI" panose="020B0502040204020203" pitchFamily="34" charset="0"/>
                <a:cs typeface="Segoe UI" panose="020B0502040204020203" pitchFamily="34" charset="0"/>
              </a:rPr>
              <a:t>Total # of scripts –  122 (New – 5, Modified – 49, As Is - 68 )</a:t>
            </a:r>
          </a:p>
          <a:p>
            <a:pPr marL="628650" lvl="2" indent="-171450" defTabSz="914342">
              <a:spcAft>
                <a:spcPts val="400"/>
              </a:spcAft>
              <a:buClr>
                <a:srgbClr val="00B0F0"/>
              </a:buClr>
              <a:buFont typeface="Wingdings" panose="05000000000000000000" pitchFamily="2" charset="2"/>
              <a:buChar char="§"/>
              <a:defRPr/>
            </a:pPr>
            <a:r>
              <a:rPr lang="en-US" sz="1400" dirty="0">
                <a:solidFill>
                  <a:schemeClr val="tx1">
                    <a:lumMod val="95000"/>
                    <a:lumOff val="5000"/>
                  </a:schemeClr>
                </a:solidFill>
                <a:latin typeface="Segoe UI" panose="020B0502040204020203" pitchFamily="34" charset="0"/>
                <a:cs typeface="Segoe UI" panose="020B0502040204020203" pitchFamily="34" charset="0"/>
              </a:rPr>
              <a:t>Total # of executions – 3</a:t>
            </a:r>
            <a:endParaRPr lang="en-US" sz="800" b="1" dirty="0">
              <a:solidFill>
                <a:schemeClr val="tx1">
                  <a:lumMod val="95000"/>
                  <a:lumOff val="5000"/>
                </a:schemeClr>
              </a:solidFill>
              <a:latin typeface="Segoe UI" panose="020B0502040204020203" pitchFamily="34" charset="0"/>
              <a:cs typeface="Segoe UI" panose="020B0502040204020203" pitchFamily="34" charset="0"/>
            </a:endParaRPr>
          </a:p>
          <a:p>
            <a:pPr marL="0" lvl="1" defTabSz="914342">
              <a:spcBef>
                <a:spcPts val="600"/>
              </a:spcBef>
              <a:spcAft>
                <a:spcPts val="400"/>
              </a:spcAft>
              <a:buClr>
                <a:srgbClr val="00B0F0"/>
              </a:buClr>
              <a:defRPr/>
            </a:pPr>
            <a:r>
              <a:rPr lang="en-US" sz="1400" b="1" dirty="0">
                <a:solidFill>
                  <a:schemeClr val="tx1">
                    <a:lumMod val="95000"/>
                    <a:lumOff val="5000"/>
                  </a:schemeClr>
                </a:solidFill>
                <a:latin typeface="Segoe UI" panose="020B0502040204020203" pitchFamily="34" charset="0"/>
                <a:cs typeface="Segoe UI" panose="020B0502040204020203" pitchFamily="34" charset="0"/>
              </a:rPr>
              <a:t>Power Max QE8</a:t>
            </a:r>
          </a:p>
          <a:p>
            <a:pPr marL="478878" lvl="2" defTabSz="914342">
              <a:buClr>
                <a:srgbClr val="00B0F0"/>
              </a:buClr>
              <a:defRPr/>
            </a:pPr>
            <a:endParaRPr lang="en-US" sz="1250" dirty="0">
              <a:solidFill>
                <a:schemeClr val="tx1">
                  <a:lumMod val="95000"/>
                  <a:lumOff val="5000"/>
                </a:schemeClr>
              </a:solidFill>
              <a:latin typeface="Segoe UI" panose="020B0502040204020203" pitchFamily="34" charset="0"/>
              <a:cs typeface="Segoe UI" panose="020B0502040204020203" pitchFamily="34" charset="0"/>
            </a:endParaRPr>
          </a:p>
          <a:p>
            <a:pPr marL="764628" lvl="2" indent="-285750" defTabSz="914342">
              <a:buClr>
                <a:srgbClr val="00B0F0"/>
              </a:buClr>
              <a:buFont typeface="Wingdings" panose="05000000000000000000" pitchFamily="2" charset="2"/>
              <a:buChar char="§"/>
              <a:defRPr/>
            </a:pPr>
            <a:endParaRPr lang="en-US" sz="1250" dirty="0">
              <a:solidFill>
                <a:schemeClr val="tx1">
                  <a:lumMod val="95000"/>
                  <a:lumOff val="5000"/>
                </a:schemeClr>
              </a:solidFill>
              <a:latin typeface="Segoe UI" panose="020B0502040204020203" pitchFamily="34" charset="0"/>
              <a:cs typeface="Segoe UI" panose="020B0502040204020203" pitchFamily="34" charset="0"/>
            </a:endParaRP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Performance Eng.. team received request for Power Max QE8 Project.</a:t>
            </a:r>
          </a:p>
          <a:p>
            <a:pPr marL="764628" lvl="2" indent="-285750" defTabSz="914342">
              <a:buClr>
                <a:srgbClr val="00B0F0"/>
              </a:buClr>
              <a:buFont typeface="Wingdings" panose="05000000000000000000" pitchFamily="2" charset="2"/>
              <a:buChar char="§"/>
              <a:defRPr/>
            </a:pPr>
            <a:r>
              <a:rPr lang="en-US" sz="1200" dirty="0">
                <a:latin typeface="Segoe UI" panose="020B0502040204020203" pitchFamily="34" charset="0"/>
              </a:rPr>
              <a:t>QE8 is basically a GE Power which deals with the po creation, reports, inventory and supply chain management of shopfloor.</a:t>
            </a:r>
          </a:p>
          <a:p>
            <a:pPr marL="764628" lvl="2" indent="-285750" defTabSz="914342">
              <a:buClr>
                <a:srgbClr val="00B0F0"/>
              </a:buClr>
              <a:buFont typeface="Wingdings" panose="05000000000000000000" pitchFamily="2" charset="2"/>
              <a:buChar char="§"/>
              <a:defRPr/>
            </a:pPr>
            <a:r>
              <a:rPr lang="en-US" sz="1200" dirty="0">
                <a:latin typeface="Segoe UI" panose="020B0502040204020203" pitchFamily="34" charset="0"/>
              </a:rPr>
              <a:t>The</a:t>
            </a:r>
            <a:r>
              <a:rPr lang="en-US" sz="1200" dirty="0">
                <a:solidFill>
                  <a:schemeClr val="tx1">
                    <a:lumMod val="95000"/>
                    <a:lumOff val="5000"/>
                  </a:schemeClr>
                </a:solidFill>
                <a:latin typeface="Segoe UI" panose="020B0502040204020203" pitchFamily="34" charset="0"/>
                <a:cs typeface="Segoe UI" panose="020B0502040204020203" pitchFamily="34" charset="0"/>
              </a:rPr>
              <a:t> end-users of this application are GE Employees, Contractors.</a:t>
            </a: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The application has migrated to cloud and wants to evaluate the performance of application along with central instance that will distribute the load across the app instances under load.</a:t>
            </a: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Total two rounds of load tests were performed.</a:t>
            </a: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During the initial round of load test round-1, we observed the load distribution was not proper and entire load is being pushed to a single instance. </a:t>
            </a: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Provided suggestion on the issue of improper config and tuning, There after the fix we performed next round of test, where the application supported around 300 users.</a:t>
            </a:r>
          </a:p>
          <a:p>
            <a:pPr marL="764628" lvl="2" indent="-285750" defTabSz="914342">
              <a:buClr>
                <a:srgbClr val="00B0F0"/>
              </a:buClr>
              <a:buFont typeface="Wingdings" panose="05000000000000000000" pitchFamily="2" charset="2"/>
              <a:buChar char="§"/>
              <a:defRPr/>
            </a:pPr>
            <a:r>
              <a:rPr lang="en-US" sz="1200" dirty="0">
                <a:solidFill>
                  <a:schemeClr val="tx1">
                    <a:lumMod val="95000"/>
                    <a:lumOff val="5000"/>
                  </a:schemeClr>
                </a:solidFill>
                <a:latin typeface="Segoe UI" panose="020B0502040204020203" pitchFamily="34" charset="0"/>
                <a:cs typeface="Segoe UI" panose="020B0502040204020203" pitchFamily="34" charset="0"/>
              </a:rPr>
              <a:t>Hence, we have successfully completed the project and raised the defects in octane that were reported to client.</a:t>
            </a:r>
          </a:p>
        </p:txBody>
      </p:sp>
      <p:sp>
        <p:nvSpPr>
          <p:cNvPr id="10" name="Rectangle 9">
            <a:extLst>
              <a:ext uri="{FF2B5EF4-FFF2-40B4-BE49-F238E27FC236}">
                <a16:creationId xmlns:a16="http://schemas.microsoft.com/office/drawing/2014/main" id="{D7349028-7E52-4F62-BCC9-58E62E8AA0F6}"/>
              </a:ext>
            </a:extLst>
          </p:cNvPr>
          <p:cNvSpPr/>
          <p:nvPr/>
        </p:nvSpPr>
        <p:spPr>
          <a:xfrm>
            <a:off x="312763" y="3018664"/>
            <a:ext cx="1246168" cy="203532"/>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Highlights</a:t>
            </a:r>
          </a:p>
        </p:txBody>
      </p:sp>
      <p:sp>
        <p:nvSpPr>
          <p:cNvPr id="17" name="Rectangle 16">
            <a:extLst>
              <a:ext uri="{FF2B5EF4-FFF2-40B4-BE49-F238E27FC236}">
                <a16:creationId xmlns:a16="http://schemas.microsoft.com/office/drawing/2014/main" id="{E9208712-0B0F-4A4A-968A-8ED54EEC7DE4}"/>
              </a:ext>
            </a:extLst>
          </p:cNvPr>
          <p:cNvSpPr/>
          <p:nvPr/>
        </p:nvSpPr>
        <p:spPr>
          <a:xfrm rot="16200000">
            <a:off x="6371574" y="1725238"/>
            <a:ext cx="1724048"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Ticket Status</a:t>
            </a:r>
          </a:p>
        </p:txBody>
      </p:sp>
      <p:sp>
        <p:nvSpPr>
          <p:cNvPr id="18" name="Rectangle 17">
            <a:extLst>
              <a:ext uri="{FF2B5EF4-FFF2-40B4-BE49-F238E27FC236}">
                <a16:creationId xmlns:a16="http://schemas.microsoft.com/office/drawing/2014/main" id="{6DAA980E-6194-4458-A28A-2D0C4F1BBF78}"/>
              </a:ext>
            </a:extLst>
          </p:cNvPr>
          <p:cNvSpPr/>
          <p:nvPr/>
        </p:nvSpPr>
        <p:spPr>
          <a:xfrm rot="16200000">
            <a:off x="6469593" y="3602671"/>
            <a:ext cx="1528012"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Ticket Status </a:t>
            </a:r>
          </a:p>
          <a:p>
            <a:pPr algn="ctr"/>
            <a:r>
              <a:rPr lang="en-US" sz="1100" b="1" dirty="0">
                <a:solidFill>
                  <a:schemeClr val="bg1"/>
                </a:solidFill>
                <a:latin typeface="Segoe UI" panose="020B0502040204020203" pitchFamily="34" charset="0"/>
                <a:cs typeface="Segoe UI" panose="020B0502040204020203" pitchFamily="34" charset="0"/>
              </a:rPr>
              <a:t>Business wise</a:t>
            </a:r>
          </a:p>
        </p:txBody>
      </p:sp>
      <p:sp>
        <p:nvSpPr>
          <p:cNvPr id="19" name="Rectangle 18">
            <a:extLst>
              <a:ext uri="{FF2B5EF4-FFF2-40B4-BE49-F238E27FC236}">
                <a16:creationId xmlns:a16="http://schemas.microsoft.com/office/drawing/2014/main" id="{A0F674E7-8DAD-42A1-B352-E545D27D0E67}"/>
              </a:ext>
            </a:extLst>
          </p:cNvPr>
          <p:cNvSpPr/>
          <p:nvPr/>
        </p:nvSpPr>
        <p:spPr>
          <a:xfrm rot="16200000">
            <a:off x="6323090" y="5683270"/>
            <a:ext cx="1821017" cy="360000"/>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Protocol Classification</a:t>
            </a:r>
          </a:p>
        </p:txBody>
      </p:sp>
      <p:cxnSp>
        <p:nvCxnSpPr>
          <p:cNvPr id="20" name="Straight Connector 19">
            <a:extLst>
              <a:ext uri="{FF2B5EF4-FFF2-40B4-BE49-F238E27FC236}">
                <a16:creationId xmlns:a16="http://schemas.microsoft.com/office/drawing/2014/main" id="{44521937-10A0-45CE-B596-F312E85B34D5}"/>
              </a:ext>
            </a:extLst>
          </p:cNvPr>
          <p:cNvCxnSpPr>
            <a:cxnSpLocks/>
          </p:cNvCxnSpPr>
          <p:nvPr/>
        </p:nvCxnSpPr>
        <p:spPr>
          <a:xfrm>
            <a:off x="6804026" y="972980"/>
            <a:ext cx="0" cy="5810733"/>
          </a:xfrm>
          <a:prstGeom prst="line">
            <a:avLst/>
          </a:prstGeom>
          <a:noFill/>
          <a:ln w="19050" cap="flat" cmpd="sng" algn="ctr">
            <a:solidFill>
              <a:srgbClr val="0070AD"/>
            </a:solidFill>
            <a:prstDash val="dash"/>
          </a:ln>
          <a:effectLst/>
        </p:spPr>
      </p:cxnSp>
      <p:sp>
        <p:nvSpPr>
          <p:cNvPr id="21" name="Rectangle 20">
            <a:extLst>
              <a:ext uri="{FF2B5EF4-FFF2-40B4-BE49-F238E27FC236}">
                <a16:creationId xmlns:a16="http://schemas.microsoft.com/office/drawing/2014/main" id="{754C65D6-3048-48E6-81AF-9A838DDC1379}"/>
              </a:ext>
            </a:extLst>
          </p:cNvPr>
          <p:cNvSpPr/>
          <p:nvPr/>
        </p:nvSpPr>
        <p:spPr>
          <a:xfrm>
            <a:off x="279131" y="894597"/>
            <a:ext cx="2559601" cy="274928"/>
          </a:xfrm>
          <a:prstGeom prst="rect">
            <a:avLst/>
          </a:prstGeom>
          <a:solidFill>
            <a:srgbClr val="0083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rtlCol="0" anchor="b"/>
          <a:lstStyle/>
          <a:p>
            <a:pPr algn="ctr"/>
            <a:r>
              <a:rPr lang="en-US" sz="1100" b="1" dirty="0">
                <a:solidFill>
                  <a:schemeClr val="bg1"/>
                </a:solidFill>
                <a:latin typeface="Segoe UI" panose="020B0502040204020203" pitchFamily="34" charset="0"/>
                <a:cs typeface="Segoe UI" panose="020B0502040204020203" pitchFamily="34" charset="0"/>
              </a:rPr>
              <a:t>Tickets Handled - Feb‘22</a:t>
            </a:r>
          </a:p>
        </p:txBody>
      </p:sp>
      <p:graphicFrame>
        <p:nvGraphicFramePr>
          <p:cNvPr id="16" name="Chart 15">
            <a:extLst>
              <a:ext uri="{FF2B5EF4-FFF2-40B4-BE49-F238E27FC236}">
                <a16:creationId xmlns:a16="http://schemas.microsoft.com/office/drawing/2014/main" id="{0E1C01BF-ED6D-40B7-A733-43963E7EE209}"/>
              </a:ext>
            </a:extLst>
          </p:cNvPr>
          <p:cNvGraphicFramePr>
            <a:graphicFrameLocks/>
          </p:cNvGraphicFramePr>
          <p:nvPr>
            <p:extLst>
              <p:ext uri="{D42A27DB-BD31-4B8C-83A1-F6EECF244321}">
                <p14:modId xmlns:p14="http://schemas.microsoft.com/office/powerpoint/2010/main" val="3807965774"/>
              </p:ext>
            </p:extLst>
          </p:nvPr>
        </p:nvGraphicFramePr>
        <p:xfrm>
          <a:off x="7572788" y="987521"/>
          <a:ext cx="4047672" cy="17915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Chart 21">
            <a:extLst>
              <a:ext uri="{FF2B5EF4-FFF2-40B4-BE49-F238E27FC236}">
                <a16:creationId xmlns:a16="http://schemas.microsoft.com/office/drawing/2014/main" id="{BF14622C-0136-410E-BC90-B4392E42E679}"/>
              </a:ext>
            </a:extLst>
          </p:cNvPr>
          <p:cNvGraphicFramePr>
            <a:graphicFrameLocks/>
          </p:cNvGraphicFramePr>
          <p:nvPr>
            <p:extLst>
              <p:ext uri="{D42A27DB-BD31-4B8C-83A1-F6EECF244321}">
                <p14:modId xmlns:p14="http://schemas.microsoft.com/office/powerpoint/2010/main" val="4107710609"/>
              </p:ext>
            </p:extLst>
          </p:nvPr>
        </p:nvGraphicFramePr>
        <p:xfrm>
          <a:off x="7572788" y="2953843"/>
          <a:ext cx="4445955" cy="17011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00000000-0008-0000-0000-000002000000}"/>
              </a:ext>
            </a:extLst>
          </p:cNvPr>
          <p:cNvGraphicFramePr>
            <a:graphicFrameLocks/>
          </p:cNvGraphicFramePr>
          <p:nvPr/>
        </p:nvGraphicFramePr>
        <p:xfrm>
          <a:off x="7572788" y="4952761"/>
          <a:ext cx="4445956" cy="185599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99865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solidFill>
                  <a:srgbClr val="0070C0"/>
                </a:solidFill>
                <a:cs typeface="Segoe UI" panose="020B0502040204020203" pitchFamily="34" charset="0"/>
              </a:rPr>
              <a:t>Performance Engineering  </a:t>
            </a:r>
            <a:r>
              <a:rPr lang="en-US" sz="3000" dirty="0">
                <a:solidFill>
                  <a:srgbClr val="C00000"/>
                </a:solidFill>
                <a:cs typeface="Segoe UI" panose="020B0502040204020203" pitchFamily="34" charset="0"/>
              </a:rPr>
              <a:t>Defects </a:t>
            </a:r>
            <a:r>
              <a:rPr lang="en-US" sz="3000" dirty="0">
                <a:solidFill>
                  <a:srgbClr val="0070C0"/>
                </a:solidFill>
                <a:cs typeface="Segoe UI" panose="020B0502040204020203" pitchFamily="34" charset="0"/>
              </a:rPr>
              <a:t>(Feb 2022)</a:t>
            </a:r>
          </a:p>
        </p:txBody>
      </p:sp>
      <p:cxnSp>
        <p:nvCxnSpPr>
          <p:cNvPr id="6" name="Straight Connector 5">
            <a:extLst>
              <a:ext uri="{FF2B5EF4-FFF2-40B4-BE49-F238E27FC236}">
                <a16:creationId xmlns:a16="http://schemas.microsoft.com/office/drawing/2014/main" id="{A9DFFDCA-123E-4272-81A0-7CD8444BF0A6}"/>
              </a:ext>
            </a:extLst>
          </p:cNvPr>
          <p:cNvCxnSpPr>
            <a:cxnSpLocks/>
          </p:cNvCxnSpPr>
          <p:nvPr/>
        </p:nvCxnSpPr>
        <p:spPr>
          <a:xfrm>
            <a:off x="-6034" y="800073"/>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5" name="Table 5">
            <a:extLst>
              <a:ext uri="{FF2B5EF4-FFF2-40B4-BE49-F238E27FC236}">
                <a16:creationId xmlns:a16="http://schemas.microsoft.com/office/drawing/2014/main" id="{B9930220-4071-4007-A30D-5945B5384AD6}"/>
              </a:ext>
            </a:extLst>
          </p:cNvPr>
          <p:cNvGraphicFramePr>
            <a:graphicFrameLocks noGrp="1"/>
          </p:cNvGraphicFramePr>
          <p:nvPr/>
        </p:nvGraphicFramePr>
        <p:xfrm>
          <a:off x="173255" y="818744"/>
          <a:ext cx="11743763" cy="3299460"/>
        </p:xfrm>
        <a:graphic>
          <a:graphicData uri="http://schemas.openxmlformats.org/drawingml/2006/table">
            <a:tbl>
              <a:tblPr firstRow="1" bandRow="1">
                <a:tableStyleId>{5C22544A-7EE6-4342-B048-85BDC9FD1C3A}</a:tableStyleId>
              </a:tblPr>
              <a:tblGrid>
                <a:gridCol w="835909">
                  <a:extLst>
                    <a:ext uri="{9D8B030D-6E8A-4147-A177-3AD203B41FA5}">
                      <a16:colId xmlns:a16="http://schemas.microsoft.com/office/drawing/2014/main" val="1152823822"/>
                    </a:ext>
                  </a:extLst>
                </a:gridCol>
                <a:gridCol w="859916">
                  <a:extLst>
                    <a:ext uri="{9D8B030D-6E8A-4147-A177-3AD203B41FA5}">
                      <a16:colId xmlns:a16="http://schemas.microsoft.com/office/drawing/2014/main" val="927457649"/>
                    </a:ext>
                  </a:extLst>
                </a:gridCol>
                <a:gridCol w="1523548">
                  <a:extLst>
                    <a:ext uri="{9D8B030D-6E8A-4147-A177-3AD203B41FA5}">
                      <a16:colId xmlns:a16="http://schemas.microsoft.com/office/drawing/2014/main" val="3543823888"/>
                    </a:ext>
                  </a:extLst>
                </a:gridCol>
                <a:gridCol w="866730">
                  <a:extLst>
                    <a:ext uri="{9D8B030D-6E8A-4147-A177-3AD203B41FA5}">
                      <a16:colId xmlns:a16="http://schemas.microsoft.com/office/drawing/2014/main" val="3822290733"/>
                    </a:ext>
                  </a:extLst>
                </a:gridCol>
                <a:gridCol w="833543">
                  <a:extLst>
                    <a:ext uri="{9D8B030D-6E8A-4147-A177-3AD203B41FA5}">
                      <a16:colId xmlns:a16="http://schemas.microsoft.com/office/drawing/2014/main" val="3650350456"/>
                    </a:ext>
                  </a:extLst>
                </a:gridCol>
                <a:gridCol w="739273">
                  <a:extLst>
                    <a:ext uri="{9D8B030D-6E8A-4147-A177-3AD203B41FA5}">
                      <a16:colId xmlns:a16="http://schemas.microsoft.com/office/drawing/2014/main" val="3117711542"/>
                    </a:ext>
                  </a:extLst>
                </a:gridCol>
                <a:gridCol w="666974">
                  <a:extLst>
                    <a:ext uri="{9D8B030D-6E8A-4147-A177-3AD203B41FA5}">
                      <a16:colId xmlns:a16="http://schemas.microsoft.com/office/drawing/2014/main" val="870742362"/>
                    </a:ext>
                  </a:extLst>
                </a:gridCol>
                <a:gridCol w="4651423">
                  <a:extLst>
                    <a:ext uri="{9D8B030D-6E8A-4147-A177-3AD203B41FA5}">
                      <a16:colId xmlns:a16="http://schemas.microsoft.com/office/drawing/2014/main" val="844377990"/>
                    </a:ext>
                  </a:extLst>
                </a:gridCol>
                <a:gridCol w="766447">
                  <a:extLst>
                    <a:ext uri="{9D8B030D-6E8A-4147-A177-3AD203B41FA5}">
                      <a16:colId xmlns:a16="http://schemas.microsoft.com/office/drawing/2014/main" val="4112931925"/>
                    </a:ext>
                  </a:extLst>
                </a:gridCol>
              </a:tblGrid>
              <a:tr h="877500">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Projects</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Business</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Description</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Detected By</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Detection Date</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Severity</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Priority</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PE Analysis</a:t>
                      </a:r>
                      <a:endParaRPr lang="en-IN" sz="900" dirty="0">
                        <a:solidFill>
                          <a:schemeClr val="accent6">
                            <a:lumMod val="60000"/>
                            <a:lumOff val="40000"/>
                          </a:schemeClr>
                        </a:solidFill>
                      </a:endParaRPr>
                    </a:p>
                  </a:txBody>
                  <a:tcPr/>
                </a:tc>
                <a:tc>
                  <a:txBody>
                    <a:bodyPr/>
                    <a:lstStyle/>
                    <a:p>
                      <a:pPr algn="ctr"/>
                      <a:endParaRPr lang="en-US" sz="900" dirty="0">
                        <a:solidFill>
                          <a:schemeClr val="accent6">
                            <a:lumMod val="60000"/>
                            <a:lumOff val="40000"/>
                          </a:schemeClr>
                        </a:solidFill>
                        <a:latin typeface="Segoe UI" panose="020B0502040204020203" pitchFamily="34" charset="0"/>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endParaRPr lang="en-US" sz="900" dirty="0">
                        <a:solidFill>
                          <a:schemeClr val="accent6">
                            <a:lumMod val="60000"/>
                            <a:lumOff val="40000"/>
                          </a:schemeClr>
                        </a:solidFill>
                      </a:endParaRPr>
                    </a:p>
                    <a:p>
                      <a:pPr algn="ctr"/>
                      <a:r>
                        <a:rPr lang="en-US" sz="900" dirty="0">
                          <a:solidFill>
                            <a:schemeClr val="accent6">
                              <a:lumMod val="60000"/>
                              <a:lumOff val="40000"/>
                            </a:schemeClr>
                          </a:solidFill>
                        </a:rPr>
                        <a:t>Category</a:t>
                      </a:r>
                      <a:endParaRPr lang="en-IN" sz="900" dirty="0">
                        <a:solidFill>
                          <a:schemeClr val="accent6">
                            <a:lumMod val="60000"/>
                            <a:lumOff val="40000"/>
                          </a:schemeClr>
                        </a:solidFill>
                      </a:endParaRPr>
                    </a:p>
                  </a:txBody>
                  <a:tcPr/>
                </a:tc>
                <a:extLst>
                  <a:ext uri="{0D108BD9-81ED-4DB2-BD59-A6C34878D82A}">
                    <a16:rowId xmlns:a16="http://schemas.microsoft.com/office/drawing/2014/main" val="3659090898"/>
                  </a:ext>
                </a:extLst>
              </a:tr>
              <a:tr h="2233313">
                <a:tc>
                  <a:txBody>
                    <a:bodyPr/>
                    <a:lstStyle/>
                    <a:p>
                      <a:pPr algn="ctr" rtl="0" fontAlgn="ctr"/>
                      <a:r>
                        <a:rPr lang="en-US" sz="1400" b="0" i="0" u="none" strike="noStrike" dirty="0">
                          <a:solidFill>
                            <a:schemeClr val="tx1"/>
                          </a:solidFill>
                          <a:effectLst/>
                          <a:latin typeface="Segoe UI" panose="020B0502040204020203" pitchFamily="34" charset="0"/>
                          <a:cs typeface="Segoe UI" panose="020B0502040204020203" pitchFamily="34" charset="0"/>
                        </a:rPr>
                        <a:t>Power Max QE8</a:t>
                      </a:r>
                    </a:p>
                  </a:txBody>
                  <a:tcPr marL="7620" marR="7620" marT="7620" marB="0" anchor="ctr"/>
                </a:tc>
                <a:tc>
                  <a:txBody>
                    <a:bodyPr/>
                    <a:lstStyle/>
                    <a:p>
                      <a:pPr algn="ctr" rtl="0" fontAlgn="ctr"/>
                      <a:r>
                        <a:rPr lang="en-US" sz="1400" b="0" i="0" u="none" strike="noStrike" kern="1200" dirty="0">
                          <a:solidFill>
                            <a:schemeClr val="tx1"/>
                          </a:solidFill>
                          <a:effectLst/>
                          <a:latin typeface="Segoe UI" panose="020B0502040204020203" pitchFamily="34" charset="0"/>
                          <a:ea typeface="+mn-ea"/>
                          <a:cs typeface="Segoe UI" panose="020B0502040204020203" pitchFamily="34" charset="0"/>
                        </a:rPr>
                        <a:t>Power</a:t>
                      </a:r>
                    </a:p>
                  </a:txBody>
                  <a:tcPr marL="7620" marR="7620" marT="7620" marB="0" anchor="ctr"/>
                </a:tc>
                <a:tc>
                  <a:txBody>
                    <a:bodyPr/>
                    <a:lstStyle/>
                    <a:p>
                      <a:pPr algn="ctr" rtl="0" fontAlgn="ctr"/>
                      <a:r>
                        <a:rPr lang="en-US" sz="1200" b="0" i="0" u="none" strike="noStrike" kern="1200" dirty="0">
                          <a:solidFill>
                            <a:schemeClr val="tx1"/>
                          </a:solidFill>
                          <a:effectLst/>
                          <a:latin typeface="Segoe UI" panose="020B0502040204020203" pitchFamily="34" charset="0"/>
                          <a:ea typeface="+mn-ea"/>
                          <a:cs typeface="Segoe UI" panose="020B0502040204020203" pitchFamily="34" charset="0"/>
                        </a:rPr>
                        <a:t>Load distribution failed due to improper configuration on the central instance</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Segoe UI" panose="020B0502040204020203" pitchFamily="34" charset="0"/>
                          <a:cs typeface="Segoe UI" panose="020B0502040204020203" pitchFamily="34" charset="0"/>
                        </a:rPr>
                        <a:t>Bhargav K</a:t>
                      </a:r>
                    </a:p>
                  </a:txBody>
                  <a:tcPr marL="7620" marR="7620" marT="7620" marB="0" anchor="ctr"/>
                </a:tc>
                <a:tc>
                  <a:txBody>
                    <a:bodyPr/>
                    <a:lstStyle/>
                    <a:p>
                      <a:pPr algn="ctr" rtl="0" fontAlgn="ctr"/>
                      <a:r>
                        <a:rPr lang="en-US" sz="1400" b="0" i="0" u="none" strike="noStrike" dirty="0">
                          <a:solidFill>
                            <a:schemeClr val="tx1"/>
                          </a:solidFill>
                          <a:effectLst/>
                          <a:latin typeface="Segoe UI" panose="020B0502040204020203" pitchFamily="34" charset="0"/>
                          <a:cs typeface="Segoe UI" panose="020B0502040204020203" pitchFamily="34" charset="0"/>
                        </a:rPr>
                        <a:t>07/02</a:t>
                      </a:r>
                    </a:p>
                  </a:txBody>
                  <a:tcPr marL="7620" marR="7620" marT="7620" marB="0" anchor="ctr"/>
                </a:tc>
                <a:tc>
                  <a:txBody>
                    <a:bodyPr/>
                    <a:lstStyle/>
                    <a:p>
                      <a:pPr algn="ctr" rtl="0" fontAlgn="ctr"/>
                      <a:r>
                        <a:rPr lang="en-US" sz="1400" b="0" i="0" u="none" strike="noStrike" dirty="0">
                          <a:solidFill>
                            <a:schemeClr val="tx1"/>
                          </a:solidFill>
                          <a:effectLst/>
                          <a:latin typeface="Segoe UI" panose="020B0502040204020203" pitchFamily="34" charset="0"/>
                          <a:cs typeface="Segoe UI" panose="020B0502040204020203" pitchFamily="34" charset="0"/>
                        </a:rPr>
                        <a:t>Medium</a:t>
                      </a:r>
                    </a:p>
                  </a:txBody>
                  <a:tcPr marL="7620" marR="7620" marT="7620" marB="0" anchor="ctr"/>
                </a:tc>
                <a:tc>
                  <a:txBody>
                    <a:bodyPr/>
                    <a:lstStyle/>
                    <a:p>
                      <a:pPr algn="ctr" rtl="0" fontAlgn="ctr"/>
                      <a:r>
                        <a:rPr lang="en-US" sz="1400" b="0" i="0" u="none" strike="noStrike" kern="1200" dirty="0">
                          <a:solidFill>
                            <a:schemeClr val="tx1"/>
                          </a:solidFill>
                          <a:effectLst/>
                          <a:latin typeface="Segoe UI" panose="020B0502040204020203" pitchFamily="34" charset="0"/>
                          <a:ea typeface="+mn-ea"/>
                          <a:cs typeface="Segoe UI" panose="020B0502040204020203" pitchFamily="34" charset="0"/>
                        </a:rPr>
                        <a:t>High</a:t>
                      </a:r>
                    </a:p>
                  </a:txBody>
                  <a:tcPr marL="7620" marR="7620" marT="7620" marB="0" anchor="ctr"/>
                </a:tc>
                <a:tc>
                  <a:txBody>
                    <a:bodyPr/>
                    <a:lstStyle/>
                    <a:p>
                      <a:r>
                        <a:rPr lang="en-US" sz="1200" b="0" i="0" kern="1200" dirty="0">
                          <a:solidFill>
                            <a:schemeClr val="dk1"/>
                          </a:solidFill>
                          <a:effectLst/>
                          <a:latin typeface="Segoe UI" panose="020B0502040204020203" pitchFamily="34" charset="0"/>
                          <a:ea typeface="+mn-ea"/>
                          <a:cs typeface="+mn-cs"/>
                        </a:rPr>
                        <a:t>During load test, we observed after 150 users the application is not able to take the load even after the resource utilization on other instances are very low. When checked with work process instances, dialog work processes are full only for one instance while others are not.</a:t>
                      </a:r>
                    </a:p>
                    <a:p>
                      <a:r>
                        <a:rPr lang="en-US" sz="1200" b="0" i="0" kern="1200" dirty="0">
                          <a:solidFill>
                            <a:schemeClr val="dk1"/>
                          </a:solidFill>
                          <a:effectLst/>
                          <a:latin typeface="Segoe UI" panose="020B0502040204020203" pitchFamily="34" charset="0"/>
                          <a:ea typeface="+mn-ea"/>
                          <a:cs typeface="+mn-cs"/>
                        </a:rPr>
                        <a:t>Hence, we suggest the application team to look over the configuration settings in the central instance which will distribute the load, Thereafter we are good to go for 2nd round of load test.</a:t>
                      </a:r>
                    </a:p>
                    <a:p>
                      <a:endParaRPr lang="en-US" sz="1200" b="0" i="0" kern="1200" dirty="0">
                        <a:solidFill>
                          <a:schemeClr val="dk1"/>
                        </a:solidFill>
                        <a:effectLst/>
                        <a:latin typeface="Segoe UI" panose="020B0502040204020203" pitchFamily="34" charset="0"/>
                        <a:ea typeface="+mn-ea"/>
                        <a:cs typeface="+mn-cs"/>
                      </a:endParaRPr>
                    </a:p>
                    <a:p>
                      <a:r>
                        <a:rPr lang="en-US" sz="1200" b="0" i="0" kern="1200" dirty="0">
                          <a:solidFill>
                            <a:schemeClr val="dk1"/>
                          </a:solidFill>
                          <a:effectLst/>
                          <a:latin typeface="Segoe UI" panose="020B0502040204020203" pitchFamily="34" charset="0"/>
                          <a:ea typeface="+mn-ea"/>
                          <a:cs typeface="+mn-cs"/>
                        </a:rPr>
                        <a:t>After setting the configuration by the application team, we performed one more round of load test and this time the application has supported 300 users.</a:t>
                      </a:r>
                    </a:p>
                    <a:p>
                      <a:endParaRPr lang="en-US" sz="1200" dirty="0"/>
                    </a:p>
                  </a:txBody>
                  <a:tcPr marL="7620" marR="7620" marT="7620" marB="0" anchor="ctr"/>
                </a:tc>
                <a:tc>
                  <a:txBody>
                    <a:bodyPr/>
                    <a:lstStyle/>
                    <a:p>
                      <a:pPr algn="ctr" rtl="0" fontAlgn="ctr"/>
                      <a:r>
                        <a:rPr lang="en-US" sz="1400" b="0" i="0" u="none" strike="noStrike" dirty="0">
                          <a:solidFill>
                            <a:schemeClr val="tx1"/>
                          </a:solidFill>
                          <a:effectLst/>
                          <a:latin typeface="Segoe UI" panose="020B0502040204020203" pitchFamily="34" charset="0"/>
                          <a:cs typeface="Segoe UI" panose="020B0502040204020203" pitchFamily="34" charset="0"/>
                        </a:rPr>
                        <a:t>App</a:t>
                      </a:r>
                    </a:p>
                  </a:txBody>
                  <a:tcPr marL="7620" marR="7620" marT="7620" marB="0" anchor="ctr"/>
                </a:tc>
                <a:extLst>
                  <a:ext uri="{0D108BD9-81ED-4DB2-BD59-A6C34878D82A}">
                    <a16:rowId xmlns:a16="http://schemas.microsoft.com/office/drawing/2014/main" val="3443193381"/>
                  </a:ext>
                </a:extLst>
              </a:tr>
            </a:tbl>
          </a:graphicData>
        </a:graphic>
      </p:graphicFrame>
    </p:spTree>
    <p:extLst>
      <p:ext uri="{BB962C8B-B14F-4D97-AF65-F5344CB8AC3E}">
        <p14:creationId xmlns:p14="http://schemas.microsoft.com/office/powerpoint/2010/main" val="2326736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  Read-Only" id="{E5C72D56-79A1-4C71-8D9C-8B2A9E1581AC}" vid="{FD13BD3D-AAD4-4A2C-9A3D-BC1952FEE882}"/>
    </a:ext>
  </a:extLst>
</a:theme>
</file>

<file path=ppt/theme/theme10.xml><?xml version="1.0" encoding="utf-8"?>
<a:theme xmlns:a="http://schemas.openxmlformats.org/drawingml/2006/main" name="5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1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  Read-Only" id="{E5C72D56-79A1-4C71-8D9C-8B2A9E1581AC}" vid="{E2C9A8C5-DF23-4C71-A65D-53EAED1CA5FC}"/>
    </a:ext>
  </a:extLst>
</a:theme>
</file>

<file path=ppt/theme/theme3.xml><?xml version="1.0" encoding="utf-8"?>
<a:theme xmlns:a="http://schemas.openxmlformats.org/drawingml/2006/main" name="Theme1 - CG Office">
  <a:themeElements>
    <a:clrScheme name="Personnalisé 1">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 CG Office" id="{88B06FBF-3EDC-4B51-B9C8-16C1B2450F59}" vid="{C9E46E6B-0376-4CD9-9A20-65B4B38CB58A}"/>
    </a:ext>
  </a:extLst>
</a:theme>
</file>

<file path=ppt/theme/theme4.xml><?xml version="1.0" encoding="utf-8"?>
<a:theme xmlns:a="http://schemas.openxmlformats.org/drawingml/2006/main" name="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5.xml><?xml version="1.0" encoding="utf-8"?>
<a:theme xmlns:a="http://schemas.openxmlformats.org/drawingml/2006/main" name="2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8.xml><?xml version="1.0" encoding="utf-8"?>
<a:theme xmlns:a="http://schemas.openxmlformats.org/drawingml/2006/main" name="3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9.xml><?xml version="1.0" encoding="utf-8"?>
<a:theme xmlns:a="http://schemas.openxmlformats.org/drawingml/2006/main" name="4_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0_Years_GE_Template_v2.0- ALM MBR  -  Read-Only" id="{C5716956-C8D5-41EC-96F0-BD26DDB6ED48}" vid="{1360591D-8C02-43AA-9876-A720DE49559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30_Years_GE_Template_v2.0</Template>
  <TotalTime>61663</TotalTime>
  <Words>2300</Words>
  <Application>Microsoft Office PowerPoint</Application>
  <PresentationFormat>Widescreen</PresentationFormat>
  <Paragraphs>967</Paragraphs>
  <Slides>27</Slides>
  <Notes>16</Notes>
  <HiddenSlides>0</HiddenSlides>
  <MMClips>0</MMClips>
  <ScaleCrop>false</ScaleCrop>
  <HeadingPairs>
    <vt:vector size="8" baseType="variant">
      <vt:variant>
        <vt:lpstr>Fonts Used</vt:lpstr>
      </vt:variant>
      <vt:variant>
        <vt:i4>8</vt:i4>
      </vt:variant>
      <vt:variant>
        <vt:lpstr>Theme</vt:lpstr>
      </vt:variant>
      <vt:variant>
        <vt:i4>10</vt:i4>
      </vt:variant>
      <vt:variant>
        <vt:lpstr>Embedded OLE Servers</vt:lpstr>
      </vt:variant>
      <vt:variant>
        <vt:i4>1</vt:i4>
      </vt:variant>
      <vt:variant>
        <vt:lpstr>Slide Titles</vt:lpstr>
      </vt:variant>
      <vt:variant>
        <vt:i4>27</vt:i4>
      </vt:variant>
    </vt:vector>
  </HeadingPairs>
  <TitlesOfParts>
    <vt:vector size="46" baseType="lpstr">
      <vt:lpstr>Arial</vt:lpstr>
      <vt:lpstr>Calibri</vt:lpstr>
      <vt:lpstr>Courier New</vt:lpstr>
      <vt:lpstr>GE Inspira</vt:lpstr>
      <vt:lpstr>GE Inspira Pitch</vt:lpstr>
      <vt:lpstr>Segoe UI</vt:lpstr>
      <vt:lpstr>Verdana</vt:lpstr>
      <vt:lpstr>Wingdings</vt:lpstr>
      <vt:lpstr>Capgemini 2017_Cover slides</vt:lpstr>
      <vt:lpstr>1_Final slides</vt:lpstr>
      <vt:lpstr>Theme1 - CG Office</vt:lpstr>
      <vt:lpstr>1_Capgemini 2017_Cover slides</vt:lpstr>
      <vt:lpstr>2_Capgemini 2017_Cover slides</vt:lpstr>
      <vt:lpstr>Office Theme</vt:lpstr>
      <vt:lpstr>11_Capgemini 2017_Cover slides</vt:lpstr>
      <vt:lpstr>3_Capgemini 2017_Cover slides</vt:lpstr>
      <vt:lpstr>4_Capgemini 2017_Cover slides</vt:lpstr>
      <vt:lpstr>5_Capgemini 2017_Cover slides</vt:lpstr>
      <vt:lpstr>think-cell Slide</vt:lpstr>
      <vt:lpstr>PowerPoint Presentation</vt:lpstr>
      <vt:lpstr>Agenda</vt:lpstr>
      <vt:lpstr>Engagement Summary</vt:lpstr>
      <vt:lpstr>Corporate Program</vt:lpstr>
      <vt:lpstr>Corporate – Manual &amp; Automated Testing Metrics</vt:lpstr>
      <vt:lpstr>Corporate – Automation efforts break-up</vt:lpstr>
      <vt:lpstr>PowerPoint Presentation</vt:lpstr>
      <vt:lpstr>Performance Engineering </vt:lpstr>
      <vt:lpstr>Performance Engineering  Defects (Feb 2022)</vt:lpstr>
      <vt:lpstr>Projects / Demands Fulfilment View</vt:lpstr>
      <vt:lpstr>Resource Fulfilment View</vt:lpstr>
      <vt:lpstr>Additional Details</vt:lpstr>
      <vt:lpstr>Delivery Excellence Value Adds 2021-2022</vt:lpstr>
      <vt:lpstr>PowerPoint Presentation</vt:lpstr>
      <vt:lpstr>KPIs – Global ALM/Octane</vt:lpstr>
      <vt:lpstr>Request Categories/Resolution Time</vt:lpstr>
      <vt:lpstr>Users Count on November Month – By Domain &amp; Project</vt:lpstr>
      <vt:lpstr>App/Server Availability</vt:lpstr>
      <vt:lpstr>Apdex Index</vt:lpstr>
      <vt:lpstr>Highlights</vt:lpstr>
      <vt:lpstr>Opportunities</vt:lpstr>
      <vt:lpstr>Action points from previous meeting</vt:lpstr>
      <vt:lpstr>Appendix</vt:lpstr>
      <vt:lpstr>Business wise Performance Tickets Delivered  - 2021</vt:lpstr>
      <vt:lpstr>Business wise Performance Tickets Delivered  - 2022</vt:lpstr>
      <vt:lpstr>Performance Scripts (New/Modified/As Is)  - 2021</vt:lpstr>
      <vt:lpstr>Performance Scripts (New/Modified/As Is)  - 2022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Placeholder for title</dc:title>
  <dc:creator>Karman Goyal</dc:creator>
  <cp:lastModifiedBy>Peruka, Sridhar</cp:lastModifiedBy>
  <cp:revision>2999</cp:revision>
  <dcterms:created xsi:type="dcterms:W3CDTF">2020-03-28T07:45:16Z</dcterms:created>
  <dcterms:modified xsi:type="dcterms:W3CDTF">2024-07-03T03:26:24Z</dcterms:modified>
</cp:coreProperties>
</file>